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14"/>
  </p:notesMasterIdLst>
  <p:handoutMasterIdLst>
    <p:handoutMasterId r:id="rId15"/>
  </p:handoutMasterIdLst>
  <p:sldIdLst>
    <p:sldId id="266" r:id="rId2"/>
    <p:sldId id="320" r:id="rId3"/>
    <p:sldId id="321" r:id="rId4"/>
    <p:sldId id="336" r:id="rId5"/>
    <p:sldId id="337" r:id="rId6"/>
    <p:sldId id="338" r:id="rId7"/>
    <p:sldId id="382" r:id="rId8"/>
    <p:sldId id="334" r:id="rId9"/>
    <p:sldId id="324" r:id="rId10"/>
    <p:sldId id="335" r:id="rId11"/>
    <p:sldId id="323" r:id="rId12"/>
    <p:sldId id="268" r:id="rId13"/>
  </p:sldIdLst>
  <p:sldSz cx="9144000" cy="6858000" type="overhead"/>
  <p:notesSz cx="6797675" cy="9926638"/>
  <p:defaultTextStyle>
    <a:defPPr>
      <a:defRPr lang="en-GB"/>
    </a:defPPr>
    <a:lvl1pPr algn="l" rtl="0" fontAlgn="base">
      <a:spcBef>
        <a:spcPct val="0"/>
      </a:spcBef>
      <a:spcAft>
        <a:spcPct val="0"/>
      </a:spcAft>
      <a:defRPr sz="1200" kern="1200">
        <a:solidFill>
          <a:schemeClr val="tx1"/>
        </a:solidFill>
        <a:latin typeface="Arial" charset="0"/>
        <a:ea typeface="+mn-ea"/>
        <a:cs typeface="+mn-cs"/>
      </a:defRPr>
    </a:lvl1pPr>
    <a:lvl2pPr marL="457200" algn="l" rtl="0" fontAlgn="base">
      <a:spcBef>
        <a:spcPct val="0"/>
      </a:spcBef>
      <a:spcAft>
        <a:spcPct val="0"/>
      </a:spcAft>
      <a:defRPr sz="1200" kern="1200">
        <a:solidFill>
          <a:schemeClr val="tx1"/>
        </a:solidFill>
        <a:latin typeface="Arial" charset="0"/>
        <a:ea typeface="+mn-ea"/>
        <a:cs typeface="+mn-cs"/>
      </a:defRPr>
    </a:lvl2pPr>
    <a:lvl3pPr marL="914400" algn="l" rtl="0" fontAlgn="base">
      <a:spcBef>
        <a:spcPct val="0"/>
      </a:spcBef>
      <a:spcAft>
        <a:spcPct val="0"/>
      </a:spcAft>
      <a:defRPr sz="1200" kern="1200">
        <a:solidFill>
          <a:schemeClr val="tx1"/>
        </a:solidFill>
        <a:latin typeface="Arial" charset="0"/>
        <a:ea typeface="+mn-ea"/>
        <a:cs typeface="+mn-cs"/>
      </a:defRPr>
    </a:lvl3pPr>
    <a:lvl4pPr marL="1371600" algn="l" rtl="0" fontAlgn="base">
      <a:spcBef>
        <a:spcPct val="0"/>
      </a:spcBef>
      <a:spcAft>
        <a:spcPct val="0"/>
      </a:spcAft>
      <a:defRPr sz="1200" kern="1200">
        <a:solidFill>
          <a:schemeClr val="tx1"/>
        </a:solidFill>
        <a:latin typeface="Arial" charset="0"/>
        <a:ea typeface="+mn-ea"/>
        <a:cs typeface="+mn-cs"/>
      </a:defRPr>
    </a:lvl4pPr>
    <a:lvl5pPr marL="1828800" algn="l" rtl="0" fontAlgn="base">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6633"/>
    <a:srgbClr val="F5F8FD"/>
    <a:srgbClr val="000000"/>
    <a:srgbClr val="808000"/>
    <a:srgbClr val="663300"/>
    <a:srgbClr val="CCCC00"/>
    <a:srgbClr val="336600"/>
    <a:srgbClr val="006600"/>
    <a:srgbClr val="F8FAFE"/>
    <a:srgbClr val="EFF3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5" autoAdjust="0"/>
    <p:restoredTop sz="86457" autoAdjust="0"/>
  </p:normalViewPr>
  <p:slideViewPr>
    <p:cSldViewPr snapToGrid="0" snapToObjects="1">
      <p:cViewPr varScale="1">
        <p:scale>
          <a:sx n="98" d="100"/>
          <a:sy n="98" d="100"/>
        </p:scale>
        <p:origin x="1572" y="114"/>
      </p:cViewPr>
      <p:guideLst>
        <p:guide orient="horz" pos="2160"/>
        <p:guide pos="2880"/>
      </p:guideLst>
    </p:cSldViewPr>
  </p:slideViewPr>
  <p:outlineViewPr>
    <p:cViewPr>
      <p:scale>
        <a:sx n="33" d="100"/>
        <a:sy n="33" d="100"/>
      </p:scale>
      <p:origin x="0" y="5496"/>
    </p:cViewPr>
  </p:outlineViewPr>
  <p:notesTextViewPr>
    <p:cViewPr>
      <p:scale>
        <a:sx n="100" d="100"/>
        <a:sy n="100" d="100"/>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3" y="0"/>
            <a:ext cx="2948194" cy="495300"/>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defRPr>
                <a:latin typeface="Times New Roman" charset="0"/>
              </a:defRPr>
            </a:lvl1pPr>
          </a:lstStyle>
          <a:p>
            <a:pPr>
              <a:defRPr/>
            </a:pPr>
            <a:endParaRPr lang="en-GB" dirty="0"/>
          </a:p>
        </p:txBody>
      </p:sp>
      <p:sp>
        <p:nvSpPr>
          <p:cNvPr id="5123" name="Rectangle 3"/>
          <p:cNvSpPr>
            <a:spLocks noGrp="1" noChangeArrowheads="1"/>
          </p:cNvSpPr>
          <p:nvPr>
            <p:ph type="dt" sz="quarter" idx="1"/>
          </p:nvPr>
        </p:nvSpPr>
        <p:spPr bwMode="auto">
          <a:xfrm>
            <a:off x="3849482" y="0"/>
            <a:ext cx="2948194" cy="495300"/>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lgn="r">
              <a:defRPr>
                <a:latin typeface="Times New Roman" charset="0"/>
              </a:defRPr>
            </a:lvl1pPr>
          </a:lstStyle>
          <a:p>
            <a:pPr>
              <a:defRPr/>
            </a:pPr>
            <a:endParaRPr lang="en-GB" dirty="0"/>
          </a:p>
        </p:txBody>
      </p:sp>
      <p:sp>
        <p:nvSpPr>
          <p:cNvPr id="5124" name="Rectangle 4"/>
          <p:cNvSpPr>
            <a:spLocks noGrp="1" noChangeArrowheads="1"/>
          </p:cNvSpPr>
          <p:nvPr>
            <p:ph type="ftr" sz="quarter" idx="2"/>
          </p:nvPr>
        </p:nvSpPr>
        <p:spPr bwMode="auto">
          <a:xfrm>
            <a:off x="3" y="9431338"/>
            <a:ext cx="2948194" cy="495300"/>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defRPr>
                <a:latin typeface="Times New Roman" charset="0"/>
              </a:defRPr>
            </a:lvl1pPr>
          </a:lstStyle>
          <a:p>
            <a:pPr>
              <a:defRPr/>
            </a:pPr>
            <a:endParaRPr lang="en-GB" dirty="0"/>
          </a:p>
        </p:txBody>
      </p:sp>
      <p:sp>
        <p:nvSpPr>
          <p:cNvPr id="5125" name="Rectangle 5"/>
          <p:cNvSpPr>
            <a:spLocks noGrp="1" noChangeArrowheads="1"/>
          </p:cNvSpPr>
          <p:nvPr>
            <p:ph type="sldNum" sz="quarter" idx="3"/>
          </p:nvPr>
        </p:nvSpPr>
        <p:spPr bwMode="auto">
          <a:xfrm>
            <a:off x="3849482" y="9431338"/>
            <a:ext cx="2948194" cy="495300"/>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lgn="r">
              <a:defRPr>
                <a:latin typeface="Times New Roman" charset="0"/>
              </a:defRPr>
            </a:lvl1pPr>
          </a:lstStyle>
          <a:p>
            <a:pPr>
              <a:defRPr/>
            </a:pPr>
            <a:fld id="{97879741-552A-4160-A076-80C8BC1869DF}" type="slidenum">
              <a:rPr lang="en-GB"/>
              <a:pPr>
                <a:defRPr/>
              </a:pPr>
              <a:t>‹Nr.›</a:t>
            </a:fld>
            <a:endParaRPr lang="en-GB" dirty="0"/>
          </a:p>
        </p:txBody>
      </p:sp>
    </p:spTree>
    <p:extLst>
      <p:ext uri="{BB962C8B-B14F-4D97-AF65-F5344CB8AC3E}">
        <p14:creationId xmlns:p14="http://schemas.microsoft.com/office/powerpoint/2010/main" val="1780917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2" y="0"/>
            <a:ext cx="2974084" cy="5349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defRPr>
                <a:latin typeface="Times New Roman" charset="0"/>
              </a:defRPr>
            </a:lvl1pPr>
          </a:lstStyle>
          <a:p>
            <a:pPr>
              <a:defRPr/>
            </a:pPr>
            <a:endParaRPr lang="en-GB" dirty="0"/>
          </a:p>
        </p:txBody>
      </p:sp>
      <p:sp>
        <p:nvSpPr>
          <p:cNvPr id="6147" name="Rectangle 3"/>
          <p:cNvSpPr>
            <a:spLocks noGrp="1" noChangeArrowheads="1"/>
          </p:cNvSpPr>
          <p:nvPr>
            <p:ph type="dt" idx="1"/>
          </p:nvPr>
        </p:nvSpPr>
        <p:spPr bwMode="auto">
          <a:xfrm>
            <a:off x="3886697" y="0"/>
            <a:ext cx="2898034" cy="534988"/>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lvl1pPr algn="r">
              <a:defRPr>
                <a:latin typeface="Times New Roman" charset="0"/>
              </a:defRPr>
            </a:lvl1pPr>
          </a:lstStyle>
          <a:p>
            <a:pPr>
              <a:defRPr/>
            </a:pPr>
            <a:endParaRPr lang="en-GB" dirty="0"/>
          </a:p>
        </p:txBody>
      </p:sp>
      <p:sp>
        <p:nvSpPr>
          <p:cNvPr id="38916" name="Rectangle 4"/>
          <p:cNvSpPr>
            <a:spLocks noGrp="1" noRot="1" noChangeAspect="1" noChangeArrowheads="1" noTextEdit="1"/>
          </p:cNvSpPr>
          <p:nvPr>
            <p:ph type="sldImg" idx="2"/>
          </p:nvPr>
        </p:nvSpPr>
        <p:spPr bwMode="auto">
          <a:xfrm>
            <a:off x="900113" y="765175"/>
            <a:ext cx="4986337" cy="3740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234" y="4735513"/>
            <a:ext cx="4954649" cy="4425950"/>
          </a:xfrm>
          <a:prstGeom prst="rect">
            <a:avLst/>
          </a:prstGeom>
          <a:noFill/>
          <a:ln w="9525">
            <a:noFill/>
            <a:miter lim="800000"/>
            <a:headEnd/>
            <a:tailEnd/>
          </a:ln>
          <a:effectLst/>
        </p:spPr>
        <p:txBody>
          <a:bodyPr vert="horz" wrap="square" lIns="91559" tIns="45779" rIns="91559" bIns="45779" numCol="1" anchor="t" anchorCtr="0" compatLnSpc="1">
            <a:prstTxWarp prst="textNoShape">
              <a:avLst/>
            </a:prstTxWarp>
          </a:bodyPr>
          <a:lstStyle/>
          <a:p>
            <a:pPr lvl="0"/>
            <a:r>
              <a:rPr lang="en-GB" noProof="0"/>
              <a:t>Klicken Sie, um die Formate des Vorlagentextes zu bearbeiten</a:t>
            </a:r>
          </a:p>
          <a:p>
            <a:pPr lvl="1"/>
            <a:r>
              <a:rPr lang="en-GB" noProof="0"/>
              <a:t>Zweite Ebene</a:t>
            </a:r>
          </a:p>
          <a:p>
            <a:pPr lvl="2"/>
            <a:r>
              <a:rPr lang="en-GB" noProof="0"/>
              <a:t>Dritte Ebene</a:t>
            </a:r>
          </a:p>
          <a:p>
            <a:pPr lvl="3"/>
            <a:r>
              <a:rPr lang="en-GB" noProof="0"/>
              <a:t>Vierte Ebene</a:t>
            </a:r>
          </a:p>
          <a:p>
            <a:pPr lvl="4"/>
            <a:r>
              <a:rPr lang="en-GB" noProof="0"/>
              <a:t>Fünfte Ebene</a:t>
            </a:r>
          </a:p>
        </p:txBody>
      </p:sp>
      <p:sp>
        <p:nvSpPr>
          <p:cNvPr id="6150" name="Rectangle 6"/>
          <p:cNvSpPr>
            <a:spLocks noGrp="1" noChangeArrowheads="1"/>
          </p:cNvSpPr>
          <p:nvPr>
            <p:ph type="ftr" sz="quarter" idx="4"/>
          </p:nvPr>
        </p:nvSpPr>
        <p:spPr bwMode="auto">
          <a:xfrm>
            <a:off x="2" y="9391650"/>
            <a:ext cx="2974084" cy="534988"/>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defRPr>
                <a:latin typeface="Times New Roman" charset="0"/>
              </a:defRPr>
            </a:lvl1pPr>
          </a:lstStyle>
          <a:p>
            <a:pPr>
              <a:defRPr/>
            </a:pPr>
            <a:endParaRPr lang="en-GB" dirty="0"/>
          </a:p>
        </p:txBody>
      </p:sp>
      <p:sp>
        <p:nvSpPr>
          <p:cNvPr id="6151" name="Rectangle 7"/>
          <p:cNvSpPr>
            <a:spLocks noGrp="1" noChangeArrowheads="1"/>
          </p:cNvSpPr>
          <p:nvPr>
            <p:ph type="sldNum" sz="quarter" idx="5"/>
          </p:nvPr>
        </p:nvSpPr>
        <p:spPr bwMode="auto">
          <a:xfrm>
            <a:off x="3886697" y="9391650"/>
            <a:ext cx="2898034" cy="534988"/>
          </a:xfrm>
          <a:prstGeom prst="rect">
            <a:avLst/>
          </a:prstGeom>
          <a:noFill/>
          <a:ln w="9525">
            <a:noFill/>
            <a:miter lim="800000"/>
            <a:headEnd/>
            <a:tailEnd/>
          </a:ln>
          <a:effectLst/>
        </p:spPr>
        <p:txBody>
          <a:bodyPr vert="horz" wrap="square" lIns="91559" tIns="45779" rIns="91559" bIns="45779" numCol="1" anchor="b" anchorCtr="0" compatLnSpc="1">
            <a:prstTxWarp prst="textNoShape">
              <a:avLst/>
            </a:prstTxWarp>
          </a:bodyPr>
          <a:lstStyle>
            <a:lvl1pPr algn="r">
              <a:defRPr>
                <a:latin typeface="Times New Roman" charset="0"/>
              </a:defRPr>
            </a:lvl1pPr>
          </a:lstStyle>
          <a:p>
            <a:pPr>
              <a:defRPr/>
            </a:pPr>
            <a:fld id="{43C4C192-AA44-45EE-A38F-7DA05CC03259}" type="slidenum">
              <a:rPr lang="en-GB"/>
              <a:pPr>
                <a:defRPr/>
              </a:pPr>
              <a:t>‹Nr.›</a:t>
            </a:fld>
            <a:endParaRPr lang="en-GB" dirty="0"/>
          </a:p>
        </p:txBody>
      </p:sp>
    </p:spTree>
    <p:extLst>
      <p:ext uri="{BB962C8B-B14F-4D97-AF65-F5344CB8AC3E}">
        <p14:creationId xmlns:p14="http://schemas.microsoft.com/office/powerpoint/2010/main" val="7893619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Tree>
    <p:extLst>
      <p:ext uri="{BB962C8B-B14F-4D97-AF65-F5344CB8AC3E}">
        <p14:creationId xmlns:p14="http://schemas.microsoft.com/office/powerpoint/2010/main" val="2387771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Pr>
        <a:solidFill>
          <a:schemeClr val="bg1"/>
        </a:solidFill>
        <a:effectLst/>
      </p:bgPr>
    </p:bg>
    <p:spTree>
      <p:nvGrpSpPr>
        <p:cNvPr id="1" name=""/>
        <p:cNvGrpSpPr/>
        <p:nvPr/>
      </p:nvGrpSpPr>
      <p:grpSpPr>
        <a:xfrm>
          <a:off x="0" y="0"/>
          <a:ext cx="0" cy="0"/>
          <a:chOff x="0" y="0"/>
          <a:chExt cx="0" cy="0"/>
        </a:xfrm>
      </p:grpSpPr>
      <p:sp>
        <p:nvSpPr>
          <p:cNvPr id="17" name="Textplatzhalter 16"/>
          <p:cNvSpPr>
            <a:spLocks noGrp="1"/>
          </p:cNvSpPr>
          <p:nvPr>
            <p:ph type="body" sz="quarter" idx="12" hasCustomPrompt="1"/>
          </p:nvPr>
        </p:nvSpPr>
        <p:spPr>
          <a:xfrm>
            <a:off x="2091705" y="4342321"/>
            <a:ext cx="4960347" cy="1819843"/>
          </a:xfrm>
          <a:prstGeom prst="rect">
            <a:avLst/>
          </a:prstGeom>
        </p:spPr>
        <p:txBody>
          <a:bodyPr/>
          <a:lstStyle>
            <a:lvl1pPr>
              <a:lnSpc>
                <a:spcPts val="4217"/>
              </a:lnSpc>
              <a:spcAft>
                <a:spcPts val="0"/>
              </a:spcAft>
              <a:defRPr sz="3515">
                <a:solidFill>
                  <a:schemeClr val="tx1"/>
                </a:solidFill>
                <a:latin typeface="+mj-lt"/>
              </a:defRPr>
            </a:lvl1pPr>
          </a:lstStyle>
          <a:p>
            <a:pPr lvl="0"/>
            <a:r>
              <a:rPr lang="de-DE" dirty="0"/>
              <a:t>Präsentationstitel eingeben</a:t>
            </a:r>
          </a:p>
        </p:txBody>
      </p:sp>
      <p:pic>
        <p:nvPicPr>
          <p:cNvPr id="14" name="Grafik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9997" y="215001"/>
            <a:ext cx="2809314" cy="2809085"/>
          </a:xfrm>
          <a:prstGeom prst="rect">
            <a:avLst/>
          </a:prstGeom>
        </p:spPr>
      </p:pic>
      <p:cxnSp>
        <p:nvCxnSpPr>
          <p:cNvPr id="12" name="Gerade Verbindung 11"/>
          <p:cNvCxnSpPr/>
          <p:nvPr userDrawn="1"/>
        </p:nvCxnSpPr>
        <p:spPr>
          <a:xfrm>
            <a:off x="3610360"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userDrawn="1"/>
        </p:nvCxnSpPr>
        <p:spPr>
          <a:xfrm>
            <a:off x="3610253" y="6314006"/>
            <a:ext cx="1923494" cy="0"/>
          </a:xfrm>
          <a:prstGeom prst="line">
            <a:avLst/>
          </a:prstGeom>
          <a:ln w="12700">
            <a:solidFill>
              <a:schemeClr val="tx1"/>
            </a:solidFill>
            <a:miter lim="800000"/>
          </a:ln>
          <a:effectLst/>
        </p:spPr>
        <p:style>
          <a:lnRef idx="1">
            <a:schemeClr val="accent1"/>
          </a:lnRef>
          <a:fillRef idx="0">
            <a:schemeClr val="accent1"/>
          </a:fillRef>
          <a:effectRef idx="0">
            <a:schemeClr val="accent1"/>
          </a:effectRef>
          <a:fontRef idx="minor">
            <a:schemeClr val="tx1"/>
          </a:fontRef>
        </p:style>
      </p:cxnSp>
      <p:sp>
        <p:nvSpPr>
          <p:cNvPr id="10" name="Textplatzhalter 3"/>
          <p:cNvSpPr>
            <a:spLocks noGrp="1"/>
          </p:cNvSpPr>
          <p:nvPr>
            <p:ph type="body" sz="quarter" idx="13" hasCustomPrompt="1"/>
          </p:nvPr>
        </p:nvSpPr>
        <p:spPr>
          <a:xfrm>
            <a:off x="725439" y="6364796"/>
            <a:ext cx="7693122" cy="405053"/>
          </a:xfrm>
          <a:prstGeom prst="rect">
            <a:avLst/>
          </a:prstGeom>
        </p:spPr>
        <p:txBody>
          <a:bodyPr/>
          <a:lstStyle>
            <a:lvl1pPr>
              <a:lnSpc>
                <a:spcPts val="1828"/>
              </a:lnSpc>
              <a:spcAft>
                <a:spcPts val="1828"/>
              </a:spcAft>
              <a:defRPr sz="1265" baseline="0">
                <a:solidFill>
                  <a:schemeClr val="accent2"/>
                </a:solidFill>
              </a:defRPr>
            </a:lvl1pPr>
          </a:lstStyle>
          <a:p>
            <a:r>
              <a:rPr lang="de-CH" dirty="0"/>
              <a:t>Bern, </a:t>
            </a:r>
            <a:fld id="{EF15EB50-214B-464F-8C30-3B17B4621FA2}" type="datetime1">
              <a:rPr lang="de-CH" smtClean="0"/>
              <a:t>14.01.2020</a:t>
            </a:fld>
            <a:endParaRPr lang="de-CH" dirty="0"/>
          </a:p>
        </p:txBody>
      </p:sp>
      <p:sp>
        <p:nvSpPr>
          <p:cNvPr id="3" name="Textplatzhalter 2"/>
          <p:cNvSpPr>
            <a:spLocks noGrp="1"/>
          </p:cNvSpPr>
          <p:nvPr>
            <p:ph type="body" sz="quarter" idx="14" hasCustomPrompt="1"/>
          </p:nvPr>
        </p:nvSpPr>
        <p:spPr>
          <a:xfrm>
            <a:off x="725439" y="2872105"/>
            <a:ext cx="7693122" cy="506281"/>
          </a:xfrm>
          <a:prstGeom prst="rect">
            <a:avLst/>
          </a:prstGeom>
        </p:spPr>
        <p:txBody>
          <a:bodyPr/>
          <a:lstStyle>
            <a:lvl1pPr>
              <a:lnSpc>
                <a:spcPts val="1687"/>
              </a:lnSpc>
              <a:spcAft>
                <a:spcPts val="0"/>
              </a:spcAft>
              <a:defRPr lang="de-CH" sz="1336" b="1" kern="1200" baseline="0" dirty="0">
                <a:solidFill>
                  <a:schemeClr val="tx1"/>
                </a:solidFill>
                <a:latin typeface="+mn-lt"/>
                <a:ea typeface="+mn-ea"/>
                <a:cs typeface="+mn-cs"/>
              </a:defRPr>
            </a:lvl1pPr>
          </a:lstStyle>
          <a:p>
            <a:pPr lvl="0"/>
            <a:r>
              <a:rPr lang="de-CH" dirty="0"/>
              <a:t>Burgergemeinde Bern </a:t>
            </a:r>
            <a:br>
              <a:rPr lang="de-CH" dirty="0"/>
            </a:br>
            <a:r>
              <a:rPr lang="de-CH" dirty="0"/>
              <a:t>oder Abteilungsname</a:t>
            </a:r>
          </a:p>
        </p:txBody>
      </p:sp>
    </p:spTree>
    <p:extLst>
      <p:ext uri="{BB962C8B-B14F-4D97-AF65-F5344CB8AC3E}">
        <p14:creationId xmlns:p14="http://schemas.microsoft.com/office/powerpoint/2010/main" val="26226911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ersonaldienst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a:solidFill>
                  <a:schemeClr val="bg1"/>
                </a:solidFill>
                <a:latin typeface="+mn-lt"/>
                <a:ea typeface="+mn-ea"/>
                <a:cs typeface="+mn-cs"/>
              </a:rPr>
              <a:t>Personaldienst</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031 328 86 27</a:t>
            </a:r>
          </a:p>
          <a:p>
            <a:pPr marL="0" algn="ctr" defTabSz="914197" rtl="0" eaLnBrk="1" latinLnBrk="0" hangingPunct="1">
              <a:lnSpc>
                <a:spcPts val="1828"/>
              </a:lnSpc>
            </a:pPr>
            <a:r>
              <a:rPr lang="de-CH" sz="1336" b="0" kern="1200" baseline="0" dirty="0">
                <a:solidFill>
                  <a:schemeClr val="bg1"/>
                </a:solidFill>
                <a:latin typeface="+mn-lt"/>
                <a:ea typeface="+mn-ea"/>
                <a:cs typeface="+mn-cs"/>
              </a:rPr>
              <a:t>info@bgbern.ch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28410726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omänenverwaltung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a:solidFill>
                  <a:schemeClr val="bg1"/>
                </a:solidFill>
                <a:latin typeface="+mn-lt"/>
                <a:ea typeface="+mn-ea"/>
                <a:cs typeface="+mn-cs"/>
              </a:rPr>
              <a:t>Domänenverwaltung</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031 328 86 86</a:t>
            </a:r>
          </a:p>
          <a:p>
            <a:pPr marL="0" algn="ctr" defTabSz="914197" rtl="0" eaLnBrk="1" latinLnBrk="0" hangingPunct="1">
              <a:lnSpc>
                <a:spcPts val="1828"/>
              </a:lnSpc>
            </a:pPr>
            <a:r>
              <a:rPr lang="de-CH" sz="1336" b="0" kern="1200" baseline="0" dirty="0">
                <a:solidFill>
                  <a:schemeClr val="bg1"/>
                </a:solidFill>
                <a:latin typeface="+mn-lt"/>
                <a:ea typeface="+mn-ea"/>
                <a:cs typeface="+mn-cs"/>
              </a:rPr>
              <a:t>domaenen@bgbern.ch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123205411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orstbetrieb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a:solidFill>
                  <a:schemeClr val="bg1"/>
                </a:solidFill>
                <a:latin typeface="+mn-lt"/>
                <a:ea typeface="+mn-ea"/>
                <a:cs typeface="+mn-cs"/>
              </a:rPr>
              <a:t>Forstbetrieb</a:t>
            </a:r>
          </a:p>
          <a:p>
            <a:pPr marL="0" algn="ctr" defTabSz="914197" rtl="0" eaLnBrk="1" latinLnBrk="0" hangingPunct="1">
              <a:lnSpc>
                <a:spcPts val="1828"/>
              </a:lnSpc>
            </a:pPr>
            <a:r>
              <a:rPr lang="de-CH" sz="1336" b="0" kern="1200" baseline="0" dirty="0">
                <a:solidFill>
                  <a:schemeClr val="bg1"/>
                </a:solidFill>
                <a:latin typeface="+mn-lt"/>
                <a:ea typeface="+mn-ea"/>
                <a:cs typeface="+mn-cs"/>
              </a:rPr>
              <a:t>Schauplatzgasse 21</a:t>
            </a:r>
          </a:p>
          <a:p>
            <a:pPr marL="0" algn="ctr" defTabSz="914197" rtl="0" eaLnBrk="1" latinLnBrk="0" hangingPunct="1">
              <a:lnSpc>
                <a:spcPts val="1828"/>
              </a:lnSpc>
            </a:pPr>
            <a:r>
              <a:rPr lang="de-CH" sz="1336" b="0" kern="1200" baseline="0">
                <a:solidFill>
                  <a:schemeClr val="bg1"/>
                </a:solidFill>
                <a:latin typeface="+mn-lt"/>
                <a:ea typeface="+mn-ea"/>
                <a:cs typeface="+mn-cs"/>
              </a:rPr>
              <a:t>3011 </a:t>
            </a:r>
            <a:r>
              <a:rPr lang="de-CH" sz="1336" b="0" kern="1200" baseline="0" dirty="0">
                <a:solidFill>
                  <a:schemeClr val="bg1"/>
                </a:solidFill>
                <a:latin typeface="+mn-lt"/>
                <a:ea typeface="+mn-ea"/>
                <a:cs typeface="+mn-cs"/>
              </a:rPr>
              <a:t>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031 328 86 40</a:t>
            </a:r>
          </a:p>
          <a:p>
            <a:pPr marL="0" algn="ctr" defTabSz="914197" rtl="0" eaLnBrk="1" latinLnBrk="0" hangingPunct="1">
              <a:lnSpc>
                <a:spcPts val="1828"/>
              </a:lnSpc>
            </a:pPr>
            <a:r>
              <a:rPr lang="de-CH" sz="1336" b="0" kern="1200" baseline="0" dirty="0">
                <a:solidFill>
                  <a:schemeClr val="bg1"/>
                </a:solidFill>
                <a:latin typeface="+mn-lt"/>
                <a:ea typeface="+mn-ea"/>
                <a:cs typeface="+mn-cs"/>
              </a:rPr>
              <a:t>forstbetrieb@bgbern.ch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33657593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Burgerliches Sozialzentrum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err="1">
                <a:solidFill>
                  <a:schemeClr val="bg1"/>
                </a:solidFill>
                <a:latin typeface="+mn-lt"/>
                <a:ea typeface="+mn-ea"/>
                <a:cs typeface="+mn-cs"/>
              </a:rPr>
              <a:t>Burgerliches</a:t>
            </a:r>
            <a:r>
              <a:rPr lang="de-CH" sz="1336" b="1" kern="1200" baseline="0" dirty="0">
                <a:solidFill>
                  <a:schemeClr val="bg1"/>
                </a:solidFill>
                <a:latin typeface="+mn-lt"/>
                <a:ea typeface="+mn-ea"/>
                <a:cs typeface="+mn-cs"/>
              </a:rPr>
              <a:t> Sozialzentrum</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031 313 25 25 </a:t>
            </a:r>
          </a:p>
          <a:p>
            <a:pPr marL="0" algn="ctr" defTabSz="914197" rtl="0" eaLnBrk="1" latinLnBrk="0" hangingPunct="1">
              <a:lnSpc>
                <a:spcPts val="1828"/>
              </a:lnSpc>
            </a:pPr>
            <a:r>
              <a:rPr lang="de-CH" sz="1336" b="0" kern="1200" baseline="0" dirty="0">
                <a:solidFill>
                  <a:schemeClr val="bg1"/>
                </a:solidFill>
                <a:latin typeface="+mn-lt"/>
                <a:ea typeface="+mn-ea"/>
                <a:cs typeface="+mn-cs"/>
              </a:rPr>
              <a:t>bsz@bgbern.ch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26306570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inanzverwaltung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a:solidFill>
                  <a:schemeClr val="bg1"/>
                </a:solidFill>
                <a:latin typeface="+mn-lt"/>
                <a:ea typeface="+mn-ea"/>
                <a:cs typeface="+mn-cs"/>
              </a:rPr>
              <a:t>Finanzverwaltung</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031 328 86 20</a:t>
            </a:r>
          </a:p>
          <a:p>
            <a:pPr marL="0" algn="ctr" defTabSz="914197" rtl="0" eaLnBrk="1" latinLnBrk="0" hangingPunct="1">
              <a:lnSpc>
                <a:spcPts val="1828"/>
              </a:lnSpc>
            </a:pPr>
            <a:r>
              <a:rPr lang="de-CH" sz="1336" b="0" kern="1200" baseline="0" dirty="0">
                <a:solidFill>
                  <a:schemeClr val="bg1"/>
                </a:solidFill>
                <a:latin typeface="+mn-lt"/>
                <a:ea typeface="+mn-ea"/>
                <a:cs typeface="+mn-cs"/>
              </a:rPr>
              <a:t>info@bgbern.ch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23409057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Personalvorsorgestiftung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a:solidFill>
                  <a:schemeClr val="bg1"/>
                </a:solidFill>
                <a:latin typeface="+mn-lt"/>
                <a:ea typeface="+mn-ea"/>
                <a:cs typeface="+mn-cs"/>
              </a:rPr>
              <a:t>Personalvorsorgestiftung</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a:solidFill>
                  <a:schemeClr val="bg1"/>
                </a:solidFill>
                <a:latin typeface="+mn-lt"/>
                <a:ea typeface="+mn-ea"/>
                <a:cs typeface="+mn-cs"/>
              </a:rPr>
              <a:t>T 031 </a:t>
            </a:r>
            <a:r>
              <a:rPr lang="de-CH" sz="1336" b="0" kern="1200" baseline="0" dirty="0">
                <a:solidFill>
                  <a:schemeClr val="bg1"/>
                </a:solidFill>
                <a:latin typeface="+mn-lt"/>
                <a:ea typeface="+mn-ea"/>
                <a:cs typeface="+mn-cs"/>
              </a:rPr>
              <a:t>328 86 20</a:t>
            </a:r>
          </a:p>
          <a:p>
            <a:pPr marL="0" algn="ctr" defTabSz="914197" rtl="0" eaLnBrk="1" latinLnBrk="0" hangingPunct="1">
              <a:lnSpc>
                <a:spcPts val="1828"/>
              </a:lnSpc>
            </a:pPr>
            <a:r>
              <a:rPr lang="de-CH" sz="1336" b="0" kern="1200" baseline="0" dirty="0">
                <a:solidFill>
                  <a:schemeClr val="bg1"/>
                </a:solidFill>
                <a:latin typeface="+mn-lt"/>
                <a:ea typeface="+mn-ea"/>
                <a:cs typeface="+mn-cs"/>
              </a:rPr>
              <a:t>info@bgbern.ch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28117959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lie mit Kapiteltitel">
    <p:bg>
      <p:bgPr>
        <a:solidFill>
          <a:schemeClr val="bg2"/>
        </a:solidFill>
        <a:effectLst/>
      </p:bgPr>
    </p:bg>
    <p:spTree>
      <p:nvGrpSpPr>
        <p:cNvPr id="1" name=""/>
        <p:cNvGrpSpPr/>
        <p:nvPr/>
      </p:nvGrpSpPr>
      <p:grpSpPr>
        <a:xfrm>
          <a:off x="0" y="0"/>
          <a:ext cx="0" cy="0"/>
          <a:chOff x="0" y="0"/>
          <a:chExt cx="0" cy="0"/>
        </a:xfrm>
      </p:grpSpPr>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0817"/>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3" name="Textplatzhalter 2"/>
          <p:cNvSpPr>
            <a:spLocks noGrp="1"/>
          </p:cNvSpPr>
          <p:nvPr>
            <p:ph type="body" sz="quarter" idx="10" hasCustomPrompt="1"/>
          </p:nvPr>
        </p:nvSpPr>
        <p:spPr>
          <a:xfrm>
            <a:off x="725011" y="3023494"/>
            <a:ext cx="7693977" cy="1316560"/>
          </a:xfrm>
          <a:prstGeom prst="rect">
            <a:avLst/>
          </a:prstGeom>
        </p:spPr>
        <p:txBody>
          <a:bodyPr/>
          <a:lstStyle>
            <a:lvl1pPr>
              <a:defRPr sz="3515" spc="63" baseline="0">
                <a:solidFill>
                  <a:schemeClr val="bg1"/>
                </a:solidFill>
                <a:latin typeface="+mj-lt"/>
              </a:defRPr>
            </a:lvl1pPr>
          </a:lstStyle>
          <a:p>
            <a:pPr lvl="0"/>
            <a:r>
              <a:rPr lang="de-DE" dirty="0"/>
              <a:t>Hier ein Zitat eingeben</a:t>
            </a:r>
            <a:endParaRPr lang="de-CH" dirty="0"/>
          </a:p>
        </p:txBody>
      </p:sp>
    </p:spTree>
    <p:extLst>
      <p:ext uri="{BB962C8B-B14F-4D97-AF65-F5344CB8AC3E}">
        <p14:creationId xmlns:p14="http://schemas.microsoft.com/office/powerpoint/2010/main" val="248004454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lie mit Kaptieltitel">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Folientitel hier eingeben</a:t>
            </a:r>
            <a:endParaRPr lang="de-CH" dirty="0"/>
          </a:p>
        </p:txBody>
      </p:sp>
      <p:sp>
        <p:nvSpPr>
          <p:cNvPr id="5" name="Fußzeilenplatzhalter 4"/>
          <p:cNvSpPr>
            <a:spLocks noGrp="1"/>
          </p:cNvSpPr>
          <p:nvPr>
            <p:ph type="ftr" sz="quarter" idx="11"/>
          </p:nvPr>
        </p:nvSpPr>
        <p:spPr>
          <a:xfrm>
            <a:off x="725175" y="6356352"/>
            <a:ext cx="7693649" cy="304892"/>
          </a:xfrm>
          <a:prstGeom prst="rect">
            <a:avLst/>
          </a:prstGeom>
        </p:spPr>
        <p:txBody>
          <a:bodyPr/>
          <a:lstStyle>
            <a:lvl1pPr>
              <a:defRPr>
                <a:solidFill>
                  <a:schemeClr val="accent2"/>
                </a:solidFill>
              </a:defRPr>
            </a:lvl1pPr>
          </a:lstStyle>
          <a:p>
            <a:r>
              <a:rPr lang="de-CH"/>
              <a:t>Kurzpräsentation «Gesetz über das öffentliche Beschaffungswesen (ÖBG)»</a:t>
            </a:r>
            <a:endParaRPr lang="de-CH" dirty="0"/>
          </a:p>
        </p:txBody>
      </p:sp>
      <p:sp>
        <p:nvSpPr>
          <p:cNvPr id="3" name="Rechteck 2"/>
          <p:cNvSpPr/>
          <p:nvPr userDrawn="1"/>
        </p:nvSpPr>
        <p:spPr>
          <a:xfrm>
            <a:off x="269447" y="1758733"/>
            <a:ext cx="8605105" cy="43528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843"/>
          </a:p>
        </p:txBody>
      </p:sp>
    </p:spTree>
    <p:extLst>
      <p:ext uri="{BB962C8B-B14F-4D97-AF65-F5344CB8AC3E}">
        <p14:creationId xmlns:p14="http://schemas.microsoft.com/office/powerpoint/2010/main" val="341572187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lie mit Unterkaptieltitel">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5439" y="442765"/>
            <a:ext cx="7693977" cy="509895"/>
          </a:xfrm>
        </p:spPr>
        <p:txBody>
          <a:bodyPr/>
          <a:lstStyle>
            <a:lvl1pPr>
              <a:defRPr/>
            </a:lvl1pPr>
          </a:lstStyle>
          <a:p>
            <a:r>
              <a:rPr lang="de-DE" dirty="0"/>
              <a:t>Folientitel hier eingeben</a:t>
            </a:r>
            <a:endParaRPr lang="de-CH" dirty="0"/>
          </a:p>
        </p:txBody>
      </p:sp>
      <p:sp>
        <p:nvSpPr>
          <p:cNvPr id="5" name="Fußzeilenplatzhalter 4"/>
          <p:cNvSpPr>
            <a:spLocks noGrp="1"/>
          </p:cNvSpPr>
          <p:nvPr>
            <p:ph type="ftr" sz="quarter" idx="11"/>
          </p:nvPr>
        </p:nvSpPr>
        <p:spPr>
          <a:xfrm>
            <a:off x="725175" y="6356352"/>
            <a:ext cx="7693649" cy="304892"/>
          </a:xfrm>
          <a:prstGeom prst="rect">
            <a:avLst/>
          </a:prstGeom>
        </p:spPr>
        <p:txBody>
          <a:bodyPr/>
          <a:lstStyle>
            <a:lvl1pPr>
              <a:defRPr>
                <a:solidFill>
                  <a:schemeClr val="accent2"/>
                </a:solidFill>
              </a:defRPr>
            </a:lvl1pPr>
          </a:lstStyle>
          <a:p>
            <a:r>
              <a:rPr lang="de-CH"/>
              <a:t>Kurzpräsentation «Gesetz über das öffentliche Beschaffungswesen (ÖBG)»</a:t>
            </a:r>
            <a:endParaRPr lang="de-CH" dirty="0"/>
          </a:p>
        </p:txBody>
      </p:sp>
      <p:sp>
        <p:nvSpPr>
          <p:cNvPr id="3" name="Rechteck 2"/>
          <p:cNvSpPr/>
          <p:nvPr userDrawn="1"/>
        </p:nvSpPr>
        <p:spPr>
          <a:xfrm>
            <a:off x="269447" y="1758733"/>
            <a:ext cx="8605105" cy="4352817"/>
          </a:xfrm>
          <a:prstGeom prst="rect">
            <a:avLst/>
          </a:prstGeom>
          <a:solidFill>
            <a:srgbClr val="D5D2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843"/>
          </a:p>
        </p:txBody>
      </p:sp>
    </p:spTree>
    <p:extLst>
      <p:ext uri="{BB962C8B-B14F-4D97-AF65-F5344CB8AC3E}">
        <p14:creationId xmlns:p14="http://schemas.microsoft.com/office/powerpoint/2010/main" val="26473962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haltsfolie mit Text">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Folientitel hier eingeben</a:t>
            </a:r>
            <a:endParaRPr lang="de-CH" dirty="0"/>
          </a:p>
        </p:txBody>
      </p:sp>
      <p:sp>
        <p:nvSpPr>
          <p:cNvPr id="11" name="Textplatzhalter 10"/>
          <p:cNvSpPr>
            <a:spLocks noGrp="1"/>
          </p:cNvSpPr>
          <p:nvPr>
            <p:ph type="body" sz="quarter" idx="12" hasCustomPrompt="1"/>
          </p:nvPr>
        </p:nvSpPr>
        <p:spPr>
          <a:xfrm>
            <a:off x="725360" y="1657348"/>
            <a:ext cx="7693280" cy="354456"/>
          </a:xfrm>
          <a:prstGeom prst="rect">
            <a:avLst/>
          </a:prstGeom>
        </p:spPr>
        <p:txBody>
          <a:bodyPr/>
          <a:lstStyle>
            <a:lvl1pPr algn="l">
              <a:lnSpc>
                <a:spcPts val="2530"/>
              </a:lnSpc>
              <a:spcAft>
                <a:spcPts val="141"/>
              </a:spcAft>
              <a:defRPr sz="1757" b="1">
                <a:solidFill>
                  <a:schemeClr val="tx1"/>
                </a:solidFill>
              </a:defRPr>
            </a:lvl1pPr>
          </a:lstStyle>
          <a:p>
            <a:pPr lvl="0"/>
            <a:r>
              <a:rPr lang="de-CH" dirty="0"/>
              <a:t>Texttitel verfassen</a:t>
            </a:r>
          </a:p>
        </p:txBody>
      </p:sp>
      <p:sp>
        <p:nvSpPr>
          <p:cNvPr id="13" name="Textplatzhalter 12"/>
          <p:cNvSpPr>
            <a:spLocks noGrp="1"/>
          </p:cNvSpPr>
          <p:nvPr>
            <p:ph type="body" sz="quarter" idx="13" hasCustomPrompt="1"/>
          </p:nvPr>
        </p:nvSpPr>
        <p:spPr>
          <a:xfrm>
            <a:off x="725360" y="2011874"/>
            <a:ext cx="7744613" cy="427746"/>
          </a:xfrm>
          <a:prstGeom prst="rect">
            <a:avLst/>
          </a:prstGeom>
        </p:spPr>
        <p:txBody>
          <a:bodyPr>
            <a:spAutoFit/>
          </a:bodyPr>
          <a:lstStyle>
            <a:lvl1pPr algn="l">
              <a:lnSpc>
                <a:spcPts val="2671"/>
              </a:lnSpc>
              <a:spcAft>
                <a:spcPts val="2671"/>
              </a:spcAft>
              <a:defRPr sz="1968">
                <a:solidFill>
                  <a:schemeClr val="tx1"/>
                </a:solidFill>
                <a:latin typeface="+mj-lt"/>
              </a:defRPr>
            </a:lvl1pPr>
          </a:lstStyle>
          <a:p>
            <a:pPr lvl="0"/>
            <a:r>
              <a:rPr lang="de-CH" dirty="0"/>
              <a:t>Geben Sie hier den Folientext ein.</a:t>
            </a:r>
          </a:p>
        </p:txBody>
      </p:sp>
      <p:sp>
        <p:nvSpPr>
          <p:cNvPr id="14" name="Textplatzhalter 12"/>
          <p:cNvSpPr>
            <a:spLocks noGrp="1"/>
          </p:cNvSpPr>
          <p:nvPr>
            <p:ph type="body" sz="quarter" idx="14" hasCustomPrompt="1"/>
          </p:nvPr>
        </p:nvSpPr>
        <p:spPr>
          <a:xfrm>
            <a:off x="714413" y="4390668"/>
            <a:ext cx="7744613" cy="304892"/>
          </a:xfrm>
          <a:prstGeom prst="rect">
            <a:avLst/>
          </a:prstGeom>
        </p:spPr>
        <p:txBody>
          <a:bodyPr>
            <a:spAutoFit/>
          </a:bodyPr>
          <a:lstStyle>
            <a:lvl1pPr algn="l">
              <a:lnSpc>
                <a:spcPts val="1828"/>
              </a:lnSpc>
              <a:spcAft>
                <a:spcPts val="1828"/>
              </a:spcAft>
              <a:defRPr sz="1265">
                <a:solidFill>
                  <a:schemeClr val="tx1"/>
                </a:solidFill>
                <a:latin typeface="+mn-lt"/>
              </a:defRPr>
            </a:lvl1pPr>
          </a:lstStyle>
          <a:p>
            <a:pPr lvl="0"/>
            <a:r>
              <a:rPr lang="de-CH" dirty="0"/>
              <a:t>Kleiner Folientext</a:t>
            </a:r>
          </a:p>
        </p:txBody>
      </p:sp>
      <p:sp>
        <p:nvSpPr>
          <p:cNvPr id="16" name="Textplatzhalter 10"/>
          <p:cNvSpPr>
            <a:spLocks noGrp="1"/>
          </p:cNvSpPr>
          <p:nvPr>
            <p:ph type="body" sz="quarter" idx="15" hasCustomPrompt="1"/>
          </p:nvPr>
        </p:nvSpPr>
        <p:spPr>
          <a:xfrm>
            <a:off x="725012" y="4188212"/>
            <a:ext cx="7693280" cy="202457"/>
          </a:xfrm>
          <a:prstGeom prst="rect">
            <a:avLst/>
          </a:prstGeom>
        </p:spPr>
        <p:txBody>
          <a:bodyPr/>
          <a:lstStyle>
            <a:lvl1pPr algn="l">
              <a:lnSpc>
                <a:spcPts val="1336"/>
              </a:lnSpc>
              <a:spcAft>
                <a:spcPts val="0"/>
              </a:spcAft>
              <a:defRPr sz="1336" b="1">
                <a:solidFill>
                  <a:schemeClr val="tx1"/>
                </a:solidFill>
              </a:defRPr>
            </a:lvl1pPr>
          </a:lstStyle>
          <a:p>
            <a:pPr lvl="0"/>
            <a:r>
              <a:rPr lang="de-CH" dirty="0"/>
              <a:t>Untertitel verfassen</a:t>
            </a:r>
          </a:p>
        </p:txBody>
      </p:sp>
      <p:sp>
        <p:nvSpPr>
          <p:cNvPr id="7" name="Fußzeilenplatzhalter 4"/>
          <p:cNvSpPr>
            <a:spLocks noGrp="1"/>
          </p:cNvSpPr>
          <p:nvPr>
            <p:ph type="ftr" sz="quarter" idx="11"/>
          </p:nvPr>
        </p:nvSpPr>
        <p:spPr>
          <a:xfrm>
            <a:off x="725175" y="6356352"/>
            <a:ext cx="7693649" cy="304892"/>
          </a:xfrm>
          <a:prstGeom prst="rect">
            <a:avLst/>
          </a:prstGeom>
        </p:spPr>
        <p:txBody>
          <a:bodyPr/>
          <a:lstStyle>
            <a:lvl1pPr>
              <a:defRPr>
                <a:solidFill>
                  <a:schemeClr val="accent2"/>
                </a:solidFill>
              </a:defRPr>
            </a:lvl1pPr>
          </a:lstStyle>
          <a:p>
            <a:r>
              <a:rPr lang="de-CH"/>
              <a:t>Kurzpräsentation «Gesetz über das öffentliche Beschaffungswesen (ÖBG)»</a:t>
            </a:r>
            <a:endParaRPr lang="de-CH" dirty="0"/>
          </a:p>
        </p:txBody>
      </p:sp>
    </p:spTree>
    <p:extLst>
      <p:ext uri="{BB962C8B-B14F-4D97-AF65-F5344CB8AC3E}">
        <p14:creationId xmlns:p14="http://schemas.microsoft.com/office/powerpoint/2010/main" val="25034569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sfolie mit Liste">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Folientitel hier eingeben</a:t>
            </a:r>
            <a:endParaRPr lang="de-CH" dirty="0"/>
          </a:p>
        </p:txBody>
      </p:sp>
      <p:sp>
        <p:nvSpPr>
          <p:cNvPr id="5" name="Fußzeilenplatzhalter 4"/>
          <p:cNvSpPr>
            <a:spLocks noGrp="1"/>
          </p:cNvSpPr>
          <p:nvPr>
            <p:ph type="ftr" sz="quarter" idx="11"/>
          </p:nvPr>
        </p:nvSpPr>
        <p:spPr>
          <a:xfrm>
            <a:off x="725175" y="6356352"/>
            <a:ext cx="7693649" cy="304892"/>
          </a:xfrm>
          <a:prstGeom prst="rect">
            <a:avLst/>
          </a:prstGeom>
        </p:spPr>
        <p:txBody>
          <a:bodyPr/>
          <a:lstStyle>
            <a:lvl1pPr>
              <a:defRPr>
                <a:solidFill>
                  <a:schemeClr val="accent2"/>
                </a:solidFill>
              </a:defRPr>
            </a:lvl1pPr>
          </a:lstStyle>
          <a:p>
            <a:r>
              <a:rPr lang="de-CH"/>
              <a:t>Kurzpräsentation «Gesetz über das öffentliche Beschaffungswesen (ÖBG)»</a:t>
            </a:r>
            <a:endParaRPr lang="de-CH" dirty="0"/>
          </a:p>
        </p:txBody>
      </p:sp>
      <p:sp>
        <p:nvSpPr>
          <p:cNvPr id="11" name="Textplatzhalter 10"/>
          <p:cNvSpPr>
            <a:spLocks noGrp="1"/>
          </p:cNvSpPr>
          <p:nvPr>
            <p:ph type="body" sz="quarter" idx="12" hasCustomPrompt="1"/>
          </p:nvPr>
        </p:nvSpPr>
        <p:spPr>
          <a:xfrm>
            <a:off x="725360" y="1657348"/>
            <a:ext cx="7693280" cy="354456"/>
          </a:xfrm>
          <a:prstGeom prst="rect">
            <a:avLst/>
          </a:prstGeom>
        </p:spPr>
        <p:txBody>
          <a:bodyPr/>
          <a:lstStyle>
            <a:lvl1pPr algn="l">
              <a:lnSpc>
                <a:spcPts val="2530"/>
              </a:lnSpc>
              <a:spcAft>
                <a:spcPts val="141"/>
              </a:spcAft>
              <a:defRPr sz="1757" b="1">
                <a:solidFill>
                  <a:schemeClr val="tx1"/>
                </a:solidFill>
              </a:defRPr>
            </a:lvl1pPr>
          </a:lstStyle>
          <a:p>
            <a:pPr lvl="0"/>
            <a:r>
              <a:rPr lang="de-CH" dirty="0"/>
              <a:t>Texttitel verfassen</a:t>
            </a:r>
          </a:p>
        </p:txBody>
      </p:sp>
      <p:sp>
        <p:nvSpPr>
          <p:cNvPr id="13" name="Textplatzhalter 12"/>
          <p:cNvSpPr>
            <a:spLocks noGrp="1"/>
          </p:cNvSpPr>
          <p:nvPr>
            <p:ph type="body" sz="quarter" idx="13" hasCustomPrompt="1"/>
          </p:nvPr>
        </p:nvSpPr>
        <p:spPr>
          <a:xfrm>
            <a:off x="725360" y="2011874"/>
            <a:ext cx="7744613" cy="4099676"/>
          </a:xfrm>
          <a:prstGeom prst="rect">
            <a:avLst/>
          </a:prstGeom>
        </p:spPr>
        <p:txBody>
          <a:bodyPr/>
          <a:lstStyle>
            <a:lvl1pPr marL="169610" indent="-169610" algn="l">
              <a:lnSpc>
                <a:spcPts val="2671"/>
              </a:lnSpc>
              <a:spcAft>
                <a:spcPts val="1406"/>
              </a:spcAft>
              <a:buFont typeface="Arial" pitchFamily="34" charset="0"/>
              <a:buChar char="•"/>
              <a:defRPr sz="1968" baseline="0">
                <a:solidFill>
                  <a:schemeClr val="tx1"/>
                </a:solidFill>
                <a:latin typeface="+mj-lt"/>
              </a:defRPr>
            </a:lvl1pPr>
          </a:lstStyle>
          <a:p>
            <a:pPr lvl="0"/>
            <a:r>
              <a:rPr lang="de-CH" dirty="0"/>
              <a:t>Listen Sie hier die Punkte dieser Folie auf.</a:t>
            </a:r>
            <a:br>
              <a:rPr lang="de-CH" dirty="0"/>
            </a:br>
            <a:r>
              <a:rPr lang="de-CH" dirty="0"/>
              <a:t>Ein Listeneintrag kann sich über mehrere Zeilen erstrecken.</a:t>
            </a:r>
          </a:p>
          <a:p>
            <a:pPr lvl="0"/>
            <a:r>
              <a:rPr lang="de-CH" dirty="0"/>
              <a:t>Fügen Sie weitere Listenpunkte ein.</a:t>
            </a:r>
          </a:p>
          <a:p>
            <a:pPr lvl="0"/>
            <a:endParaRPr lang="de-CH" dirty="0"/>
          </a:p>
          <a:p>
            <a:pPr lvl="0"/>
            <a:endParaRPr lang="de-CH" dirty="0"/>
          </a:p>
        </p:txBody>
      </p:sp>
    </p:spTree>
    <p:extLst>
      <p:ext uri="{BB962C8B-B14F-4D97-AF65-F5344CB8AC3E}">
        <p14:creationId xmlns:p14="http://schemas.microsoft.com/office/powerpoint/2010/main" val="10743492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altsfolie 2-spaltig Liste links &amp; Bild rechts">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Folientitel hier eingeben</a:t>
            </a:r>
            <a:endParaRPr lang="de-CH" dirty="0"/>
          </a:p>
        </p:txBody>
      </p:sp>
      <p:sp>
        <p:nvSpPr>
          <p:cNvPr id="5" name="Fußzeilenplatzhalter 4"/>
          <p:cNvSpPr>
            <a:spLocks noGrp="1"/>
          </p:cNvSpPr>
          <p:nvPr>
            <p:ph type="ftr" sz="quarter" idx="11"/>
          </p:nvPr>
        </p:nvSpPr>
        <p:spPr>
          <a:xfrm>
            <a:off x="725439" y="6356352"/>
            <a:ext cx="7693649" cy="304892"/>
          </a:xfrm>
          <a:prstGeom prst="rect">
            <a:avLst/>
          </a:prstGeom>
        </p:spPr>
        <p:txBody>
          <a:bodyPr anchor="t" anchorCtr="0">
            <a:spAutoFit/>
          </a:bodyPr>
          <a:lstStyle>
            <a:lvl1pPr>
              <a:defRPr sz="1265">
                <a:solidFill>
                  <a:schemeClr val="accent2"/>
                </a:solidFill>
              </a:defRPr>
            </a:lvl1pPr>
          </a:lstStyle>
          <a:p>
            <a:r>
              <a:rPr lang="de-CH"/>
              <a:t>Kurzpräsentation «Gesetz über das öffentliche Beschaffungswesen (ÖBG)»</a:t>
            </a:r>
            <a:endParaRPr lang="de-CH" dirty="0"/>
          </a:p>
        </p:txBody>
      </p:sp>
      <p:sp>
        <p:nvSpPr>
          <p:cNvPr id="13" name="Textplatzhalter 12"/>
          <p:cNvSpPr>
            <a:spLocks noGrp="1"/>
          </p:cNvSpPr>
          <p:nvPr>
            <p:ph type="body" sz="quarter" idx="13" hasCustomPrompt="1"/>
          </p:nvPr>
        </p:nvSpPr>
        <p:spPr>
          <a:xfrm>
            <a:off x="674393" y="1657504"/>
            <a:ext cx="3745752" cy="4454045"/>
          </a:xfrm>
          <a:prstGeom prst="rect">
            <a:avLst/>
          </a:prstGeom>
        </p:spPr>
        <p:txBody>
          <a:bodyPr/>
          <a:lstStyle>
            <a:lvl1pPr marL="169610" indent="-169610" algn="l">
              <a:lnSpc>
                <a:spcPts val="2671"/>
              </a:lnSpc>
              <a:spcAft>
                <a:spcPts val="1406"/>
              </a:spcAft>
              <a:buFont typeface="Arial" pitchFamily="34" charset="0"/>
              <a:buChar char="•"/>
              <a:defRPr sz="1968" baseline="0">
                <a:solidFill>
                  <a:schemeClr val="tx1"/>
                </a:solidFill>
                <a:latin typeface="+mj-lt"/>
              </a:defRPr>
            </a:lvl1pPr>
          </a:lstStyle>
          <a:p>
            <a:pPr lvl="0"/>
            <a:r>
              <a:rPr lang="de-CH" dirty="0"/>
              <a:t>Listen Sie hier die Punkte dieser Folie auf.</a:t>
            </a:r>
            <a:br>
              <a:rPr lang="de-CH" dirty="0"/>
            </a:br>
            <a:r>
              <a:rPr lang="de-CH" dirty="0"/>
              <a:t>Ein Listeneintrag kann sich über mehrere Zeilen erstrecken.</a:t>
            </a:r>
          </a:p>
          <a:p>
            <a:pPr lvl="0"/>
            <a:r>
              <a:rPr lang="de-CH" dirty="0"/>
              <a:t>Fügen Sie weitere Listenpunkte ein.</a:t>
            </a:r>
          </a:p>
          <a:p>
            <a:pPr lvl="0"/>
            <a:endParaRPr lang="de-CH" dirty="0"/>
          </a:p>
          <a:p>
            <a:pPr lvl="0"/>
            <a:endParaRPr lang="de-CH" dirty="0"/>
          </a:p>
        </p:txBody>
      </p:sp>
      <p:sp>
        <p:nvSpPr>
          <p:cNvPr id="4" name="Bildplatzhalter 3"/>
          <p:cNvSpPr>
            <a:spLocks noGrp="1"/>
          </p:cNvSpPr>
          <p:nvPr>
            <p:ph type="pic" sz="quarter" idx="14"/>
          </p:nvPr>
        </p:nvSpPr>
        <p:spPr>
          <a:xfrm>
            <a:off x="4723768" y="1758576"/>
            <a:ext cx="3694872" cy="4352922"/>
          </a:xfrm>
          <a:prstGeom prst="rect">
            <a:avLst/>
          </a:prstGeom>
        </p:spPr>
        <p:txBody>
          <a:bodyPr/>
          <a:lstStyle/>
          <a:p>
            <a:r>
              <a:rPr lang="de-DE"/>
              <a:t>Bild durch Klicken auf Symbol hinzufügen</a:t>
            </a:r>
            <a:endParaRPr lang="de-CH"/>
          </a:p>
        </p:txBody>
      </p:sp>
    </p:spTree>
    <p:extLst>
      <p:ext uri="{BB962C8B-B14F-4D97-AF65-F5344CB8AC3E}">
        <p14:creationId xmlns:p14="http://schemas.microsoft.com/office/powerpoint/2010/main" val="39888129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sfolie 2-spaltig Bild links &amp; Liste rechts">
    <p:bg>
      <p:bgPr>
        <a:solidFill>
          <a:schemeClr val="bg1"/>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Folientitel hier eingeben</a:t>
            </a:r>
            <a:endParaRPr lang="de-CH" dirty="0"/>
          </a:p>
        </p:txBody>
      </p:sp>
      <p:sp>
        <p:nvSpPr>
          <p:cNvPr id="5" name="Fußzeilenplatzhalter 4"/>
          <p:cNvSpPr>
            <a:spLocks noGrp="1"/>
          </p:cNvSpPr>
          <p:nvPr>
            <p:ph type="ftr" sz="quarter" idx="11"/>
          </p:nvPr>
        </p:nvSpPr>
        <p:spPr>
          <a:xfrm>
            <a:off x="725175" y="6356352"/>
            <a:ext cx="7693649" cy="304892"/>
          </a:xfrm>
          <a:prstGeom prst="rect">
            <a:avLst/>
          </a:prstGeom>
        </p:spPr>
        <p:txBody>
          <a:bodyPr/>
          <a:lstStyle>
            <a:lvl1pPr>
              <a:defRPr>
                <a:solidFill>
                  <a:schemeClr val="accent2"/>
                </a:solidFill>
              </a:defRPr>
            </a:lvl1pPr>
          </a:lstStyle>
          <a:p>
            <a:r>
              <a:rPr lang="de-CH"/>
              <a:t>Kurzpräsentation «Gesetz über das öffentliche Beschaffungswesen (ÖBG)»</a:t>
            </a:r>
            <a:endParaRPr lang="de-CH" dirty="0"/>
          </a:p>
        </p:txBody>
      </p:sp>
      <p:sp>
        <p:nvSpPr>
          <p:cNvPr id="13" name="Textplatzhalter 12"/>
          <p:cNvSpPr>
            <a:spLocks noGrp="1"/>
          </p:cNvSpPr>
          <p:nvPr>
            <p:ph type="body" sz="quarter" idx="13" hasCustomPrompt="1"/>
          </p:nvPr>
        </p:nvSpPr>
        <p:spPr>
          <a:xfrm>
            <a:off x="4723854" y="1657504"/>
            <a:ext cx="3745752" cy="4454045"/>
          </a:xfrm>
          <a:prstGeom prst="rect">
            <a:avLst/>
          </a:prstGeom>
        </p:spPr>
        <p:txBody>
          <a:bodyPr/>
          <a:lstStyle>
            <a:lvl1pPr marL="169610" indent="-169610" algn="l">
              <a:lnSpc>
                <a:spcPts val="2671"/>
              </a:lnSpc>
              <a:spcAft>
                <a:spcPts val="1406"/>
              </a:spcAft>
              <a:buFont typeface="Arial" pitchFamily="34" charset="0"/>
              <a:buChar char="•"/>
              <a:defRPr sz="1968" baseline="0">
                <a:solidFill>
                  <a:schemeClr val="tx1"/>
                </a:solidFill>
                <a:latin typeface="+mj-lt"/>
              </a:defRPr>
            </a:lvl1pPr>
          </a:lstStyle>
          <a:p>
            <a:pPr lvl="0"/>
            <a:r>
              <a:rPr lang="de-CH" dirty="0"/>
              <a:t>Listen Sie hier die Punkte dieser Folie auf.</a:t>
            </a:r>
          </a:p>
          <a:p>
            <a:pPr lvl="0"/>
            <a:r>
              <a:rPr lang="de-CH" dirty="0"/>
              <a:t>Fügen Sie weitere Listenpunkte ein.</a:t>
            </a:r>
          </a:p>
          <a:p>
            <a:pPr lvl="0"/>
            <a:endParaRPr lang="de-CH" dirty="0"/>
          </a:p>
          <a:p>
            <a:pPr lvl="0"/>
            <a:endParaRPr lang="de-CH" dirty="0"/>
          </a:p>
        </p:txBody>
      </p:sp>
      <p:sp>
        <p:nvSpPr>
          <p:cNvPr id="4" name="Bildplatzhalter 3"/>
          <p:cNvSpPr>
            <a:spLocks noGrp="1"/>
          </p:cNvSpPr>
          <p:nvPr>
            <p:ph type="pic" sz="quarter" idx="14"/>
          </p:nvPr>
        </p:nvSpPr>
        <p:spPr>
          <a:xfrm>
            <a:off x="725011" y="1758576"/>
            <a:ext cx="3694872" cy="4352922"/>
          </a:xfrm>
          <a:prstGeom prst="rect">
            <a:avLst/>
          </a:prstGeom>
        </p:spPr>
        <p:txBody>
          <a:bodyPr/>
          <a:lstStyle/>
          <a:p>
            <a:r>
              <a:rPr lang="de-DE"/>
              <a:t>Bild durch Klicken auf Symbol hinzufügen</a:t>
            </a:r>
            <a:endParaRPr lang="de-CH" dirty="0"/>
          </a:p>
        </p:txBody>
      </p:sp>
    </p:spTree>
    <p:extLst>
      <p:ext uri="{BB962C8B-B14F-4D97-AF65-F5344CB8AC3E}">
        <p14:creationId xmlns:p14="http://schemas.microsoft.com/office/powerpoint/2010/main" val="22245983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GBern Abschluss-Folie">
    <p:bg>
      <p:bgPr>
        <a:solidFill>
          <a:schemeClr val="bg2"/>
        </a:solidFill>
        <a:effectLst/>
      </p:bgPr>
    </p:bg>
    <p:spTree>
      <p:nvGrpSpPr>
        <p:cNvPr id="1" name=""/>
        <p:cNvGrpSpPr/>
        <p:nvPr/>
      </p:nvGrpSpPr>
      <p:grpSpPr>
        <a:xfrm>
          <a:off x="0" y="0"/>
          <a:ext cx="0" cy="0"/>
          <a:chOff x="0" y="0"/>
          <a:chExt cx="0" cy="0"/>
        </a:xfrm>
      </p:grpSpPr>
      <p:pic>
        <p:nvPicPr>
          <p:cNvPr id="1026" name="Picture 2" descr="S:\projects\Burgergemeinde_Bern\Geschaftsausstattung\3_Produktion\1_Finales_Design\Powerpoint\Assets\unentBärlich.emf"/>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96903" y="-63376"/>
            <a:ext cx="4352919" cy="6565982"/>
          </a:xfrm>
          <a:prstGeom prst="rect">
            <a:avLst/>
          </a:prstGeom>
          <a:noFill/>
          <a:extLst>
            <a:ext uri="{909E8E84-426E-40DD-AFC4-6F175D3DCCD1}">
              <a14:hiddenFill xmlns:a14="http://schemas.microsoft.com/office/drawing/2010/main">
                <a:solidFill>
                  <a:srgbClr val="FFFFFF"/>
                </a:solidFill>
              </a14:hiddenFill>
            </a:ext>
          </a:extLst>
        </p:spPr>
      </p:pic>
      <p:cxnSp>
        <p:nvCxnSpPr>
          <p:cNvPr id="12" name="Gerade Verbindung 11"/>
          <p:cNvCxnSpPr/>
          <p:nvPr userDrawn="1"/>
        </p:nvCxnSpPr>
        <p:spPr>
          <a:xfrm>
            <a:off x="3610253" y="2771016"/>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8" name="Gerade Verbindung 7"/>
          <p:cNvCxnSpPr/>
          <p:nvPr userDrawn="1"/>
        </p:nvCxnSpPr>
        <p:spPr>
          <a:xfrm>
            <a:off x="3610360" y="2771016"/>
            <a:ext cx="1923494" cy="0"/>
          </a:xfrm>
          <a:prstGeom prst="line">
            <a:avLst/>
          </a:prstGeom>
          <a:ln w="25400">
            <a:solidFill>
              <a:schemeClr val="bg1"/>
            </a:solidFill>
            <a:miter lim="800000"/>
          </a:ln>
          <a:effectLst/>
        </p:spPr>
        <p:style>
          <a:lnRef idx="1">
            <a:schemeClr val="accent1"/>
          </a:lnRef>
          <a:fillRef idx="0">
            <a:schemeClr val="accent1"/>
          </a:fillRef>
          <a:effectRef idx="0">
            <a:schemeClr val="accent1"/>
          </a:effectRef>
          <a:fontRef idx="minor">
            <a:schemeClr val="tx1"/>
          </a:fontRef>
        </p:style>
      </p:cxnSp>
      <p:sp>
        <p:nvSpPr>
          <p:cNvPr id="6" name="Textfeld 5"/>
          <p:cNvSpPr txBox="1"/>
          <p:nvPr userDrawn="1"/>
        </p:nvSpPr>
        <p:spPr>
          <a:xfrm>
            <a:off x="2294431" y="4272431"/>
            <a:ext cx="4555138" cy="1897635"/>
          </a:xfrm>
          <a:prstGeom prst="rect">
            <a:avLst/>
          </a:prstGeom>
          <a:noFill/>
        </p:spPr>
        <p:txBody>
          <a:bodyPr wrap="square" rtlCol="0">
            <a:spAutoFit/>
          </a:bodyPr>
          <a:lstStyle/>
          <a:p>
            <a:pPr marL="0" algn="ctr" defTabSz="914197" rtl="0" eaLnBrk="1" latinLnBrk="0" hangingPunct="1">
              <a:lnSpc>
                <a:spcPts val="1828"/>
              </a:lnSpc>
            </a:pPr>
            <a:r>
              <a:rPr lang="de-CH" sz="1336" b="1" kern="1200" baseline="0" dirty="0" err="1">
                <a:solidFill>
                  <a:schemeClr val="bg1"/>
                </a:solidFill>
                <a:latin typeface="+mn-lt"/>
                <a:ea typeface="+mn-ea"/>
                <a:cs typeface="+mn-cs"/>
              </a:rPr>
              <a:t>Burgergemeinde</a:t>
            </a:r>
            <a:r>
              <a:rPr lang="de-CH" sz="1336" b="1" kern="1200" baseline="0" dirty="0">
                <a:solidFill>
                  <a:schemeClr val="bg1"/>
                </a:solidFill>
                <a:latin typeface="+mn-lt"/>
                <a:ea typeface="+mn-ea"/>
                <a:cs typeface="+mn-cs"/>
              </a:rPr>
              <a:t> Bern</a:t>
            </a:r>
          </a:p>
          <a:p>
            <a:pPr marL="0" algn="ctr" defTabSz="914197" rtl="0" eaLnBrk="1" latinLnBrk="0" hangingPunct="1">
              <a:lnSpc>
                <a:spcPts val="1828"/>
              </a:lnSpc>
            </a:pPr>
            <a:r>
              <a:rPr lang="de-CH" sz="1336" b="0" kern="1200" baseline="0" dirty="0">
                <a:solidFill>
                  <a:schemeClr val="bg1"/>
                </a:solidFill>
                <a:latin typeface="+mn-lt"/>
                <a:ea typeface="+mn-ea"/>
                <a:cs typeface="+mn-cs"/>
              </a:rPr>
              <a:t>Bahnhofplatz 2, Postfach</a:t>
            </a:r>
          </a:p>
          <a:p>
            <a:pPr marL="0" algn="ctr" defTabSz="914197" rtl="0" eaLnBrk="1" latinLnBrk="0" hangingPunct="1">
              <a:lnSpc>
                <a:spcPts val="1828"/>
              </a:lnSpc>
            </a:pPr>
            <a:r>
              <a:rPr lang="de-CH" sz="1336" b="0" kern="1200" baseline="0" dirty="0">
                <a:solidFill>
                  <a:schemeClr val="bg1"/>
                </a:solidFill>
                <a:latin typeface="+mn-lt"/>
                <a:ea typeface="+mn-ea"/>
                <a:cs typeface="+mn-cs"/>
              </a:rPr>
              <a:t>3001 Bern</a:t>
            </a:r>
          </a:p>
          <a:p>
            <a:pPr marL="0" algn="ctr" defTabSz="914197" rtl="0" eaLnBrk="1" latinLnBrk="0" hangingPunct="1">
              <a:lnSpc>
                <a:spcPts val="1828"/>
              </a:lnSpc>
            </a:pPr>
            <a:endParaRPr lang="de-CH" sz="1336" b="0" kern="1200" baseline="0" dirty="0">
              <a:solidFill>
                <a:schemeClr val="bg1"/>
              </a:solidFill>
              <a:latin typeface="+mn-lt"/>
              <a:ea typeface="+mn-ea"/>
              <a:cs typeface="+mn-cs"/>
            </a:endParaRPr>
          </a:p>
          <a:p>
            <a:pPr marL="0" algn="ctr" defTabSz="914197" rtl="0" eaLnBrk="1" latinLnBrk="0" hangingPunct="1">
              <a:lnSpc>
                <a:spcPts val="1828"/>
              </a:lnSpc>
            </a:pPr>
            <a:r>
              <a:rPr lang="de-CH" sz="1336" b="0" kern="1200" baseline="0" dirty="0">
                <a:solidFill>
                  <a:schemeClr val="bg1"/>
                </a:solidFill>
                <a:latin typeface="+mn-lt"/>
                <a:ea typeface="+mn-ea"/>
                <a:cs typeface="+mn-cs"/>
              </a:rPr>
              <a:t>T 031 328 86 00</a:t>
            </a:r>
          </a:p>
          <a:p>
            <a:pPr marL="0" algn="ctr" defTabSz="914197" rtl="0" eaLnBrk="1" latinLnBrk="0" hangingPunct="1">
              <a:lnSpc>
                <a:spcPts val="1828"/>
              </a:lnSpc>
            </a:pPr>
            <a:r>
              <a:rPr lang="de-CH" sz="1336" b="0" kern="1200" baseline="0" dirty="0">
                <a:solidFill>
                  <a:schemeClr val="bg1"/>
                </a:solidFill>
                <a:latin typeface="+mn-lt"/>
                <a:ea typeface="+mn-ea"/>
                <a:cs typeface="+mn-cs"/>
              </a:rPr>
              <a:t>info@bgbern.ch</a:t>
            </a:r>
          </a:p>
          <a:p>
            <a:pPr algn="ctr"/>
            <a:endParaRPr lang="de-CH" sz="1336" b="0" kern="1200" baseline="0" dirty="0">
              <a:solidFill>
                <a:schemeClr val="bg1"/>
              </a:solidFill>
              <a:latin typeface="+mn-lt"/>
              <a:ea typeface="+mn-ea"/>
              <a:cs typeface="+mn-cs"/>
            </a:endParaRPr>
          </a:p>
          <a:p>
            <a:pPr algn="ctr">
              <a:lnSpc>
                <a:spcPts val="1828"/>
              </a:lnSpc>
            </a:pPr>
            <a:r>
              <a:rPr lang="de-CH" sz="1336" b="0" kern="1200" baseline="0" dirty="0">
                <a:solidFill>
                  <a:schemeClr val="bg1"/>
                </a:solidFill>
                <a:latin typeface="+mn-lt"/>
                <a:ea typeface="+mn-ea"/>
                <a:cs typeface="+mn-cs"/>
              </a:rPr>
              <a:t>www.bgbern.ch</a:t>
            </a:r>
          </a:p>
        </p:txBody>
      </p:sp>
    </p:spTree>
    <p:extLst>
      <p:ext uri="{BB962C8B-B14F-4D97-AF65-F5344CB8AC3E}">
        <p14:creationId xmlns:p14="http://schemas.microsoft.com/office/powerpoint/2010/main" val="229423136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4" name="Gruppieren 33"/>
          <p:cNvGrpSpPr/>
          <p:nvPr/>
        </p:nvGrpSpPr>
        <p:grpSpPr>
          <a:xfrm>
            <a:off x="725175" y="0"/>
            <a:ext cx="7693977" cy="6858000"/>
            <a:chOff x="1031612" y="0"/>
            <a:chExt cx="10945216" cy="9756775"/>
          </a:xfrm>
        </p:grpSpPr>
        <p:grpSp>
          <p:nvGrpSpPr>
            <p:cNvPr id="23" name="Gruppieren 22"/>
            <p:cNvGrpSpPr/>
            <p:nvPr userDrawn="1"/>
          </p:nvGrpSpPr>
          <p:grpSpPr>
            <a:xfrm>
              <a:off x="1031612" y="2502123"/>
              <a:ext cx="10944750" cy="6213437"/>
              <a:chOff x="1031612" y="2502123"/>
              <a:chExt cx="10944750" cy="6213437"/>
            </a:xfrm>
          </p:grpSpPr>
          <p:sp>
            <p:nvSpPr>
              <p:cNvPr id="21" name="Rechteck 20"/>
              <p:cNvSpPr/>
              <p:nvPr userDrawn="1"/>
            </p:nvSpPr>
            <p:spPr>
              <a:xfrm>
                <a:off x="1031612" y="2502123"/>
                <a:ext cx="5256351" cy="6192688"/>
              </a:xfrm>
              <a:prstGeom prst="rect">
                <a:avLst/>
              </a:prstGeom>
              <a:noFill/>
              <a:ln>
                <a:solidFill>
                  <a:srgbClr val="00B05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843"/>
              </a:p>
            </p:txBody>
          </p:sp>
          <p:sp>
            <p:nvSpPr>
              <p:cNvPr id="22" name="Rechteck 21"/>
              <p:cNvSpPr/>
              <p:nvPr userDrawn="1"/>
            </p:nvSpPr>
            <p:spPr>
              <a:xfrm>
                <a:off x="6720011" y="2522872"/>
                <a:ext cx="5256351" cy="6192688"/>
              </a:xfrm>
              <a:prstGeom prst="rect">
                <a:avLst/>
              </a:prstGeom>
              <a:noFill/>
              <a:ln>
                <a:solidFill>
                  <a:srgbClr val="00B05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sz="843"/>
              </a:p>
            </p:txBody>
          </p:sp>
        </p:grpSp>
        <p:cxnSp>
          <p:nvCxnSpPr>
            <p:cNvPr id="18" name="Gerade Verbindung 17"/>
            <p:cNvCxnSpPr/>
            <p:nvPr userDrawn="1"/>
          </p:nvCxnSpPr>
          <p:spPr>
            <a:xfrm>
              <a:off x="6504220" y="0"/>
              <a:ext cx="0" cy="9756775"/>
            </a:xfrm>
            <a:prstGeom prst="line">
              <a:avLst/>
            </a:prstGeom>
            <a:ln>
              <a:solidFill>
                <a:srgbClr val="00B050">
                  <a:alpha val="0"/>
                </a:srgbClr>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userDrawn="1"/>
          </p:nvCxnSpPr>
          <p:spPr>
            <a:xfrm>
              <a:off x="1031612" y="1105023"/>
              <a:ext cx="10945216" cy="0"/>
            </a:xfrm>
            <a:prstGeom prst="line">
              <a:avLst/>
            </a:prstGeom>
            <a:ln>
              <a:solidFill>
                <a:srgbClr val="00B050">
                  <a:alpha val="0"/>
                </a:srgbClr>
              </a:solidFill>
            </a:ln>
          </p:spPr>
          <p:style>
            <a:lnRef idx="1">
              <a:schemeClr val="accent1"/>
            </a:lnRef>
            <a:fillRef idx="0">
              <a:schemeClr val="accent1"/>
            </a:fillRef>
            <a:effectRef idx="0">
              <a:schemeClr val="accent1"/>
            </a:effectRef>
            <a:fontRef idx="minor">
              <a:schemeClr val="tx1"/>
            </a:fontRef>
          </p:style>
        </p:cxnSp>
      </p:grpSp>
      <p:sp>
        <p:nvSpPr>
          <p:cNvPr id="2" name="Titelplatzhalter 1"/>
          <p:cNvSpPr>
            <a:spLocks noGrp="1"/>
          </p:cNvSpPr>
          <p:nvPr>
            <p:ph type="title"/>
          </p:nvPr>
        </p:nvSpPr>
        <p:spPr>
          <a:xfrm>
            <a:off x="725439" y="442765"/>
            <a:ext cx="7693977" cy="515794"/>
          </a:xfrm>
          <a:prstGeom prst="rect">
            <a:avLst/>
          </a:prstGeom>
        </p:spPr>
        <p:txBody>
          <a:bodyPr vert="horz" lIns="130061" tIns="65030" rIns="130061" bIns="65030" rtlCol="0" anchor="t" anchorCtr="0">
            <a:spAutoFit/>
          </a:bodyPr>
          <a:lstStyle/>
          <a:p>
            <a:pPr marL="0" lvl="0" indent="0" algn="ctr" defTabSz="914197" rtl="0" eaLnBrk="1" latinLnBrk="0" hangingPunct="1">
              <a:lnSpc>
                <a:spcPts val="3163"/>
              </a:lnSpc>
              <a:spcBef>
                <a:spcPts val="0"/>
              </a:spcBef>
              <a:spcAft>
                <a:spcPts val="3163"/>
              </a:spcAft>
              <a:buFont typeface="Arial" pitchFamily="34" charset="0"/>
              <a:buNone/>
            </a:pPr>
            <a:r>
              <a:rPr lang="de-DE" dirty="0"/>
              <a:t>Folientitel hier eingeben</a:t>
            </a:r>
            <a:endParaRPr lang="de-CH" dirty="0"/>
          </a:p>
        </p:txBody>
      </p:sp>
      <p:cxnSp>
        <p:nvCxnSpPr>
          <p:cNvPr id="14" name="Gerade Verbindung 13"/>
          <p:cNvCxnSpPr/>
          <p:nvPr/>
        </p:nvCxnSpPr>
        <p:spPr>
          <a:xfrm>
            <a:off x="3610253" y="341537"/>
            <a:ext cx="1923494" cy="0"/>
          </a:xfrm>
          <a:prstGeom prst="line">
            <a:avLst/>
          </a:prstGeom>
          <a:ln w="25400">
            <a:solidFill>
              <a:schemeClr val="accent1"/>
            </a:solidFill>
            <a:miter lim="800000"/>
          </a:ln>
          <a:effectLst/>
        </p:spPr>
        <p:style>
          <a:lnRef idx="1">
            <a:schemeClr val="accent1"/>
          </a:lnRef>
          <a:fillRef idx="0">
            <a:schemeClr val="accent1"/>
          </a:fillRef>
          <a:effectRef idx="0">
            <a:schemeClr val="accent1"/>
          </a:effectRef>
          <a:fontRef idx="minor">
            <a:schemeClr val="tx1"/>
          </a:fontRef>
        </p:style>
      </p:cxnSp>
      <p:cxnSp>
        <p:nvCxnSpPr>
          <p:cNvPr id="32" name="Gerade Verbindung 31"/>
          <p:cNvCxnSpPr/>
          <p:nvPr/>
        </p:nvCxnSpPr>
        <p:spPr>
          <a:xfrm>
            <a:off x="3610253" y="6314006"/>
            <a:ext cx="1923494" cy="0"/>
          </a:xfrm>
          <a:prstGeom prst="line">
            <a:avLst/>
          </a:prstGeom>
          <a:ln w="12700">
            <a:solidFill>
              <a:schemeClr val="tx1"/>
            </a:solidFill>
            <a:miter lim="800000"/>
          </a:ln>
          <a:effectLst/>
        </p:spPr>
        <p:style>
          <a:lnRef idx="1">
            <a:schemeClr val="accent1"/>
          </a:lnRef>
          <a:fillRef idx="0">
            <a:schemeClr val="accent1"/>
          </a:fillRef>
          <a:effectRef idx="0">
            <a:schemeClr val="accent1"/>
          </a:effectRef>
          <a:fontRef idx="minor">
            <a:schemeClr val="tx1"/>
          </a:fontRef>
        </p:style>
      </p:cxnSp>
      <p:sp>
        <p:nvSpPr>
          <p:cNvPr id="37" name="Fußzeilenplatzhalter 36"/>
          <p:cNvSpPr>
            <a:spLocks noGrp="1"/>
          </p:cNvSpPr>
          <p:nvPr>
            <p:ph type="ftr" sz="quarter" idx="3"/>
          </p:nvPr>
        </p:nvSpPr>
        <p:spPr>
          <a:xfrm>
            <a:off x="725439" y="6355868"/>
            <a:ext cx="7693122" cy="304892"/>
          </a:xfrm>
          <a:prstGeom prst="rect">
            <a:avLst/>
          </a:prstGeom>
        </p:spPr>
        <p:txBody>
          <a:bodyPr vert="horz" lIns="91440" tIns="45720" rIns="91440" bIns="45720" rtlCol="0" anchor="t" anchorCtr="0">
            <a:spAutoFit/>
          </a:bodyPr>
          <a:lstStyle>
            <a:lvl1pPr marL="0" algn="ctr" defTabSz="914197" rtl="0" eaLnBrk="1" latinLnBrk="0" hangingPunct="1">
              <a:lnSpc>
                <a:spcPts val="1828"/>
              </a:lnSpc>
              <a:defRPr lang="de-CH" sz="1265" kern="1200" dirty="0">
                <a:solidFill>
                  <a:schemeClr val="accent2"/>
                </a:solidFill>
                <a:latin typeface="+mn-lt"/>
                <a:ea typeface="+mn-ea"/>
                <a:cs typeface="+mn-cs"/>
              </a:defRPr>
            </a:lvl1pPr>
          </a:lstStyle>
          <a:p>
            <a:r>
              <a:rPr lang="de-CH"/>
              <a:t>Kurzpräsentation «Gesetz über das öffentliche Beschaffungswesen (ÖBG)»</a:t>
            </a:r>
            <a:endParaRPr lang="de-CH" dirty="0"/>
          </a:p>
        </p:txBody>
      </p:sp>
    </p:spTree>
    <p:extLst>
      <p:ext uri="{BB962C8B-B14F-4D97-AF65-F5344CB8AC3E}">
        <p14:creationId xmlns:p14="http://schemas.microsoft.com/office/powerpoint/2010/main" val="22930617"/>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dt="0"/>
  <p:txStyles>
    <p:titleStyle>
      <a:lvl1pPr algn="ctr" defTabSz="914197" rtl="0" eaLnBrk="1" latinLnBrk="0" hangingPunct="1">
        <a:spcBef>
          <a:spcPct val="0"/>
        </a:spcBef>
        <a:buNone/>
        <a:defRPr lang="de-CH" sz="2460" kern="1200" dirty="0">
          <a:solidFill>
            <a:schemeClr val="tx2"/>
          </a:solidFill>
          <a:latin typeface="+mn-lt"/>
          <a:ea typeface="+mn-ea"/>
          <a:cs typeface="+mn-cs"/>
        </a:defRPr>
      </a:lvl1pPr>
    </p:titleStyle>
    <p:bodyStyle>
      <a:lvl1pPr marL="0" indent="0" algn="ctr" defTabSz="914197" rtl="0" eaLnBrk="1" latinLnBrk="0" hangingPunct="1">
        <a:lnSpc>
          <a:spcPts val="3163"/>
        </a:lnSpc>
        <a:spcBef>
          <a:spcPts val="0"/>
        </a:spcBef>
        <a:spcAft>
          <a:spcPts val="3163"/>
        </a:spcAft>
        <a:buFont typeface="Arial" pitchFamily="34" charset="0"/>
        <a:buNone/>
        <a:defRPr lang="de-DE" sz="2460" kern="1200" dirty="0" smtClean="0">
          <a:solidFill>
            <a:schemeClr val="tx2"/>
          </a:solidFill>
          <a:latin typeface="+mn-lt"/>
          <a:ea typeface="+mn-ea"/>
          <a:cs typeface="+mn-cs"/>
        </a:defRPr>
      </a:lvl1pPr>
      <a:lvl2pPr marL="742784" indent="-285687" algn="l" defTabSz="914197" rtl="0" eaLnBrk="1" latinLnBrk="0" hangingPunct="1">
        <a:spcBef>
          <a:spcPct val="20000"/>
        </a:spcBef>
        <a:buFont typeface="Arial" pitchFamily="34" charset="0"/>
        <a:buChar char="–"/>
        <a:defRPr sz="2812" kern="1200">
          <a:solidFill>
            <a:schemeClr val="tx1"/>
          </a:solidFill>
          <a:latin typeface="+mn-lt"/>
          <a:ea typeface="+mn-ea"/>
          <a:cs typeface="+mn-cs"/>
        </a:defRPr>
      </a:lvl2pPr>
      <a:lvl3pPr marL="1142746" indent="-228549" algn="l" defTabSz="914197" rtl="0" eaLnBrk="1" latinLnBrk="0" hangingPunct="1">
        <a:spcBef>
          <a:spcPct val="20000"/>
        </a:spcBef>
        <a:buFont typeface="Arial" pitchFamily="34" charset="0"/>
        <a:buChar char="•"/>
        <a:defRPr sz="2460" kern="1200">
          <a:solidFill>
            <a:schemeClr val="tx1"/>
          </a:solidFill>
          <a:latin typeface="+mn-lt"/>
          <a:ea typeface="+mn-ea"/>
          <a:cs typeface="+mn-cs"/>
        </a:defRPr>
      </a:lvl3pPr>
      <a:lvl4pPr marL="1599844"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4pPr>
      <a:lvl5pPr marL="2056941"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5pPr>
      <a:lvl6pPr marL="2514040"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6pPr>
      <a:lvl7pPr marL="2971139"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7pPr>
      <a:lvl8pPr marL="3428237"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8pPr>
      <a:lvl9pPr marL="3885335" indent="-228549" algn="l" defTabSz="914197" rtl="0" eaLnBrk="1" latinLnBrk="0" hangingPunct="1">
        <a:spcBef>
          <a:spcPct val="20000"/>
        </a:spcBef>
        <a:buFont typeface="Arial" pitchFamily="34" charset="0"/>
        <a:buChar char="•"/>
        <a:defRPr sz="1968" kern="1200">
          <a:solidFill>
            <a:schemeClr val="tx1"/>
          </a:solidFill>
          <a:latin typeface="+mn-lt"/>
          <a:ea typeface="+mn-ea"/>
          <a:cs typeface="+mn-cs"/>
        </a:defRPr>
      </a:lvl9pPr>
    </p:bodyStyle>
    <p:otherStyle>
      <a:defPPr>
        <a:defRPr lang="de-DE"/>
      </a:defPPr>
      <a:lvl1pPr marL="0" algn="l" defTabSz="914197" rtl="0" eaLnBrk="1" latinLnBrk="0" hangingPunct="1">
        <a:defRPr sz="1757" kern="1200">
          <a:solidFill>
            <a:schemeClr val="tx1"/>
          </a:solidFill>
          <a:latin typeface="+mn-lt"/>
          <a:ea typeface="+mn-ea"/>
          <a:cs typeface="+mn-cs"/>
        </a:defRPr>
      </a:lvl1pPr>
      <a:lvl2pPr marL="457098" algn="l" defTabSz="914197" rtl="0" eaLnBrk="1" latinLnBrk="0" hangingPunct="1">
        <a:defRPr sz="1757" kern="1200">
          <a:solidFill>
            <a:schemeClr val="tx1"/>
          </a:solidFill>
          <a:latin typeface="+mn-lt"/>
          <a:ea typeface="+mn-ea"/>
          <a:cs typeface="+mn-cs"/>
        </a:defRPr>
      </a:lvl2pPr>
      <a:lvl3pPr marL="914197" algn="l" defTabSz="914197" rtl="0" eaLnBrk="1" latinLnBrk="0" hangingPunct="1">
        <a:defRPr sz="1757" kern="1200">
          <a:solidFill>
            <a:schemeClr val="tx1"/>
          </a:solidFill>
          <a:latin typeface="+mn-lt"/>
          <a:ea typeface="+mn-ea"/>
          <a:cs typeface="+mn-cs"/>
        </a:defRPr>
      </a:lvl3pPr>
      <a:lvl4pPr marL="1371295" algn="l" defTabSz="914197" rtl="0" eaLnBrk="1" latinLnBrk="0" hangingPunct="1">
        <a:defRPr sz="1757" kern="1200">
          <a:solidFill>
            <a:schemeClr val="tx1"/>
          </a:solidFill>
          <a:latin typeface="+mn-lt"/>
          <a:ea typeface="+mn-ea"/>
          <a:cs typeface="+mn-cs"/>
        </a:defRPr>
      </a:lvl4pPr>
      <a:lvl5pPr marL="1828393" algn="l" defTabSz="914197" rtl="0" eaLnBrk="1" latinLnBrk="0" hangingPunct="1">
        <a:defRPr sz="1757" kern="1200">
          <a:solidFill>
            <a:schemeClr val="tx1"/>
          </a:solidFill>
          <a:latin typeface="+mn-lt"/>
          <a:ea typeface="+mn-ea"/>
          <a:cs typeface="+mn-cs"/>
        </a:defRPr>
      </a:lvl5pPr>
      <a:lvl6pPr marL="2285491" algn="l" defTabSz="914197" rtl="0" eaLnBrk="1" latinLnBrk="0" hangingPunct="1">
        <a:defRPr sz="1757" kern="1200">
          <a:solidFill>
            <a:schemeClr val="tx1"/>
          </a:solidFill>
          <a:latin typeface="+mn-lt"/>
          <a:ea typeface="+mn-ea"/>
          <a:cs typeface="+mn-cs"/>
        </a:defRPr>
      </a:lvl6pPr>
      <a:lvl7pPr marL="2742589" algn="l" defTabSz="914197" rtl="0" eaLnBrk="1" latinLnBrk="0" hangingPunct="1">
        <a:defRPr sz="1757" kern="1200">
          <a:solidFill>
            <a:schemeClr val="tx1"/>
          </a:solidFill>
          <a:latin typeface="+mn-lt"/>
          <a:ea typeface="+mn-ea"/>
          <a:cs typeface="+mn-cs"/>
        </a:defRPr>
      </a:lvl7pPr>
      <a:lvl8pPr marL="3199687" algn="l" defTabSz="914197" rtl="0" eaLnBrk="1" latinLnBrk="0" hangingPunct="1">
        <a:defRPr sz="1757" kern="1200">
          <a:solidFill>
            <a:schemeClr val="tx1"/>
          </a:solidFill>
          <a:latin typeface="+mn-lt"/>
          <a:ea typeface="+mn-ea"/>
          <a:cs typeface="+mn-cs"/>
        </a:defRPr>
      </a:lvl8pPr>
      <a:lvl9pPr marL="3656786" algn="l" defTabSz="914197" rtl="0" eaLnBrk="1" latinLnBrk="0" hangingPunct="1">
        <a:defRPr sz="175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hyperlink" Target="https://www.kaio.fin.be.ch/fr/start/themen/oeffentliches-beschaffungswesen.html" TargetMode="External"/><Relationship Id="rId2" Type="http://schemas.openxmlformats.org/officeDocument/2006/relationships/hyperlink" Target="https://www.belex.sites.be.ch/frontend/versions/934?locale=fr" TargetMode="External"/><Relationship Id="rId1" Type="http://schemas.openxmlformats.org/officeDocument/2006/relationships/slideLayout" Target="../slideLayouts/slideLayout8.xml"/><Relationship Id="rId4" Type="http://schemas.openxmlformats.org/officeDocument/2006/relationships/hyperlink" Target="https://www.kaio.fin.be.ch/fr/start/themen/oeffentliches-beschaffungswesen/neues-beschaffungsrecht.htm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hyperlink" Target="http://www.simap.ch/"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p:cNvSpPr>
            <a:spLocks noGrp="1"/>
          </p:cNvSpPr>
          <p:nvPr>
            <p:ph type="body" sz="quarter" idx="12"/>
          </p:nvPr>
        </p:nvSpPr>
        <p:spPr>
          <a:xfrm>
            <a:off x="1636379" y="3783299"/>
            <a:ext cx="5972470" cy="1819843"/>
          </a:xfrm>
        </p:spPr>
        <p:txBody>
          <a:bodyPr/>
          <a:lstStyle/>
          <a:p>
            <a:r>
              <a:rPr lang="fr-FR">
                <a:solidFill>
                  <a:schemeClr val="accent1"/>
                </a:solidFill>
              </a:rPr>
              <a:t>Présentation</a:t>
            </a:r>
            <a:br>
              <a:rPr lang="fr-FR">
                <a:solidFill>
                  <a:schemeClr val="accent1"/>
                </a:solidFill>
              </a:rPr>
            </a:br>
            <a:r>
              <a:rPr lang="fr-FR">
                <a:solidFill>
                  <a:schemeClr val="accent1"/>
                </a:solidFill>
              </a:rPr>
              <a:t>Marchés publics</a:t>
            </a:r>
          </a:p>
        </p:txBody>
      </p:sp>
      <p:sp>
        <p:nvSpPr>
          <p:cNvPr id="4" name="Textplatzhalter 3"/>
          <p:cNvSpPr>
            <a:spLocks noGrp="1"/>
          </p:cNvSpPr>
          <p:nvPr>
            <p:ph type="body" sz="quarter" idx="13"/>
          </p:nvPr>
        </p:nvSpPr>
        <p:spPr>
          <a:prstGeom prst="rect">
            <a:avLst/>
          </a:prstGeom>
        </p:spPr>
        <p:txBody>
          <a:bodyPr/>
          <a:lstStyle/>
          <a:p>
            <a:endParaRPr lang="de-DE" dirty="0"/>
          </a:p>
          <a:p>
            <a:endParaRPr lang="de-CH" dirty="0"/>
          </a:p>
        </p:txBody>
      </p:sp>
    </p:spTree>
    <p:extLst>
      <p:ext uri="{BB962C8B-B14F-4D97-AF65-F5344CB8AC3E}">
        <p14:creationId xmlns:p14="http://schemas.microsoft.com/office/powerpoint/2010/main" val="3673165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5"/>
            <a:ext cx="7693351" cy="509895"/>
          </a:xfrm>
        </p:spPr>
        <p:txBody>
          <a:bodyPr/>
          <a:lstStyle/>
          <a:p>
            <a:r>
              <a:rPr lang="fr-FR"/>
              <a:t>Principales nouveautés de l’AIMP</a:t>
            </a:r>
          </a:p>
        </p:txBody>
      </p:sp>
      <p:sp>
        <p:nvSpPr>
          <p:cNvPr id="10" name="Textplatzhalter 8">
            <a:extLst>
              <a:ext uri="{FF2B5EF4-FFF2-40B4-BE49-F238E27FC236}">
                <a16:creationId xmlns:a16="http://schemas.microsoft.com/office/drawing/2014/main" id="{1B607FD3-6FE4-41CD-A515-AE89422A915F}"/>
              </a:ext>
            </a:extLst>
          </p:cNvPr>
          <p:cNvSpPr>
            <a:spLocks noGrp="1"/>
          </p:cNvSpPr>
          <p:nvPr>
            <p:ph type="body" sz="quarter" idx="13"/>
          </p:nvPr>
        </p:nvSpPr>
        <p:spPr>
          <a:xfrm>
            <a:off x="725325" y="1143055"/>
            <a:ext cx="7743983" cy="4707116"/>
          </a:xfrm>
        </p:spPr>
        <p:txBody>
          <a:bodyPr/>
          <a:lstStyle/>
          <a:p>
            <a:pPr marL="0" indent="0">
              <a:spcAft>
                <a:spcPts val="422"/>
              </a:spcAft>
              <a:buNone/>
            </a:pPr>
            <a:r>
              <a:rPr lang="fr-FR" b="1" dirty="0"/>
              <a:t>Déroulement</a:t>
            </a:r>
          </a:p>
          <a:p>
            <a:pPr marL="0" indent="0">
              <a:spcAft>
                <a:spcPts val="422"/>
              </a:spcAft>
              <a:buNone/>
            </a:pPr>
            <a:r>
              <a:rPr lang="fr-FR" dirty="0"/>
              <a:t>L’adjudicatrice peut désormais prescrire que la prestation et le prix doivent être soumis dans deux enveloppes séparées (« méthode des deux enveloppes »).</a:t>
            </a:r>
          </a:p>
          <a:p>
            <a:pPr marL="0" indent="0">
              <a:spcAft>
                <a:spcPts val="422"/>
              </a:spcAft>
              <a:buNone/>
            </a:pPr>
            <a:endParaRPr lang="de-CH" dirty="0"/>
          </a:p>
          <a:p>
            <a:pPr marL="0" indent="0">
              <a:spcAft>
                <a:spcPts val="422"/>
              </a:spcAft>
              <a:buNone/>
            </a:pPr>
            <a:r>
              <a:rPr lang="fr-FR" dirty="0"/>
              <a:t>Une interruption de la procédure ou une exclusion est désormais expressément autorisée si les </a:t>
            </a:r>
            <a:r>
              <a:rPr lang="fr-FR" i="1" dirty="0"/>
              <a:t>offres soumises ne sont pas finançables</a:t>
            </a:r>
            <a:r>
              <a:rPr lang="fr-FR" dirty="0"/>
              <a:t> ou si l’adjudicatrice ne veut plus réaliser le projet envisagé. Il est également possible d’exclure de la procédure les </a:t>
            </a:r>
            <a:r>
              <a:rPr lang="fr-FR" i="1" dirty="0"/>
              <a:t>offres anormalement basses</a:t>
            </a:r>
            <a:r>
              <a:rPr lang="fr-FR" dirty="0"/>
              <a:t> dont la mise en œuvre conforme au contrat ne peut être garantie. Il en va de même lorsque les soumissionnaires ont </a:t>
            </a:r>
            <a:r>
              <a:rPr lang="fr-FR" i="1" dirty="0"/>
              <a:t>réalisé de manière lacunaire</a:t>
            </a:r>
            <a:r>
              <a:rPr lang="fr-FR" dirty="0"/>
              <a:t> des marchés publics antérieurs ou ont fait apparaître d’une quelconque manière qu’ils n’étaient </a:t>
            </a:r>
            <a:r>
              <a:rPr lang="fr-FR" i="1" dirty="0"/>
              <a:t>pas des partenaires contractuels fiables</a:t>
            </a:r>
            <a:r>
              <a:rPr lang="fr-FR" dirty="0"/>
              <a:t>.</a:t>
            </a:r>
          </a:p>
          <a:p>
            <a:pPr marL="0" indent="0">
              <a:spcAft>
                <a:spcPts val="422"/>
              </a:spcAft>
              <a:buNone/>
            </a:pPr>
            <a:endParaRPr lang="de-CH" dirty="0"/>
          </a:p>
          <a:p>
            <a:pPr marL="0" indent="0">
              <a:spcAft>
                <a:spcPts val="422"/>
              </a:spcAft>
              <a:buNone/>
            </a:pPr>
            <a:endParaRPr lang="de-CH" dirty="0"/>
          </a:p>
        </p:txBody>
      </p:sp>
      <p:sp>
        <p:nvSpPr>
          <p:cNvPr id="5" name="Fußzeilenplatzhalter 9">
            <a:extLst>
              <a:ext uri="{FF2B5EF4-FFF2-40B4-BE49-F238E27FC236}">
                <a16:creationId xmlns:a16="http://schemas.microsoft.com/office/drawing/2014/main" id="{CE926754-7EA7-4DA8-9366-1D55FB5BB131}"/>
              </a:ext>
            </a:extLst>
          </p:cNvPr>
          <p:cNvSpPr>
            <a:spLocks noGrp="1"/>
          </p:cNvSpPr>
          <p:nvPr>
            <p:ph type="ftr" sz="quarter" idx="11"/>
          </p:nvPr>
        </p:nvSpPr>
        <p:spPr>
          <a:xfrm>
            <a:off x="725674" y="6355869"/>
            <a:ext cx="7692654"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Tree>
    <p:extLst>
      <p:ext uri="{BB962C8B-B14F-4D97-AF65-F5344CB8AC3E}">
        <p14:creationId xmlns:p14="http://schemas.microsoft.com/office/powerpoint/2010/main" val="34059218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5"/>
            <a:ext cx="7693351" cy="509895"/>
          </a:xfrm>
        </p:spPr>
        <p:txBody>
          <a:bodyPr/>
          <a:lstStyle/>
          <a:p>
            <a:r>
              <a:rPr lang="fr-FR"/>
              <a:t>Liens</a:t>
            </a:r>
          </a:p>
        </p:txBody>
      </p:sp>
      <p:sp>
        <p:nvSpPr>
          <p:cNvPr id="10" name="Textplatzhalter 7">
            <a:extLst>
              <a:ext uri="{FF2B5EF4-FFF2-40B4-BE49-F238E27FC236}">
                <a16:creationId xmlns:a16="http://schemas.microsoft.com/office/drawing/2014/main" id="{4D35C405-8F65-47A1-9223-E5FD879A09FF}"/>
              </a:ext>
            </a:extLst>
          </p:cNvPr>
          <p:cNvSpPr txBox="1">
            <a:spLocks/>
          </p:cNvSpPr>
          <p:nvPr/>
        </p:nvSpPr>
        <p:spPr>
          <a:xfrm>
            <a:off x="725325" y="1556277"/>
            <a:ext cx="7692654" cy="354456"/>
          </a:xfrm>
          <a:prstGeom prst="rect">
            <a:avLst/>
          </a:prstGeom>
        </p:spPr>
        <p:txBody>
          <a:bodyPr/>
          <a:lstStyle>
            <a:lvl1pPr marL="0" indent="0" algn="ctr" defTabSz="1300607" rtl="0" eaLnBrk="1" latinLnBrk="0" hangingPunct="1">
              <a:lnSpc>
                <a:spcPts val="4500"/>
              </a:lnSpc>
              <a:spcBef>
                <a:spcPts val="0"/>
              </a:spcBef>
              <a:spcAft>
                <a:spcPts val="4500"/>
              </a:spcAft>
              <a:buFont typeface="Arial" pitchFamily="34" charset="0"/>
              <a:buNone/>
              <a:defRPr lang="de-DE" sz="3500" kern="1200" dirty="0" smtClean="0">
                <a:solidFill>
                  <a:schemeClr val="tx2"/>
                </a:solidFill>
                <a:latin typeface="+mn-lt"/>
                <a:ea typeface="+mn-ea"/>
                <a:cs typeface="+mn-cs"/>
              </a:defRPr>
            </a:lvl1pPr>
            <a:lvl2pPr marL="1056742" indent="-406440" algn="l" defTabSz="1300607"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25759" indent="-325152" algn="l" defTabSz="1300607" rtl="0" eaLnBrk="1" latinLnBrk="0" hangingPunct="1">
              <a:spcBef>
                <a:spcPct val="20000"/>
              </a:spcBef>
              <a:buFont typeface="Arial" pitchFamily="34" charset="0"/>
              <a:buChar char="•"/>
              <a:defRPr sz="3500" kern="1200">
                <a:solidFill>
                  <a:schemeClr val="tx1"/>
                </a:solidFill>
                <a:latin typeface="+mn-lt"/>
                <a:ea typeface="+mn-ea"/>
                <a:cs typeface="+mn-cs"/>
              </a:defRPr>
            </a:lvl3pPr>
            <a:lvl4pPr marL="227606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926364"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7666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22697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77275"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52757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9pPr>
          </a:lstStyle>
          <a:p>
            <a:pPr algn="l" defTabSz="914197" fontAlgn="auto">
              <a:lnSpc>
                <a:spcPts val="3163"/>
              </a:lnSpc>
              <a:spcAft>
                <a:spcPts val="3163"/>
              </a:spcAft>
            </a:pPr>
            <a:r>
              <a:rPr lang="fr-FR" sz="1757" b="1">
                <a:solidFill>
                  <a:srgbClr val="282828"/>
                </a:solidFill>
                <a:latin typeface="AvenirNext LT Com Regular"/>
              </a:rPr>
              <a:t>Quels sont les principaux liens (bases, lois, etc.) ?</a:t>
            </a:r>
          </a:p>
        </p:txBody>
      </p:sp>
      <p:sp>
        <p:nvSpPr>
          <p:cNvPr id="11" name="Textplatzhalter 8">
            <a:extLst>
              <a:ext uri="{FF2B5EF4-FFF2-40B4-BE49-F238E27FC236}">
                <a16:creationId xmlns:a16="http://schemas.microsoft.com/office/drawing/2014/main" id="{3A2246A1-F25D-4801-B4E2-5CD2A32518AF}"/>
              </a:ext>
            </a:extLst>
          </p:cNvPr>
          <p:cNvSpPr>
            <a:spLocks noGrp="1"/>
          </p:cNvSpPr>
          <p:nvPr>
            <p:ph type="body" sz="quarter" idx="13"/>
          </p:nvPr>
        </p:nvSpPr>
        <p:spPr>
          <a:xfrm>
            <a:off x="725325" y="1910802"/>
            <a:ext cx="7743983" cy="4099676"/>
          </a:xfrm>
        </p:spPr>
        <p:txBody>
          <a:bodyPr/>
          <a:lstStyle/>
          <a:p>
            <a:pPr marL="0" indent="0">
              <a:spcAft>
                <a:spcPts val="422"/>
              </a:spcAft>
              <a:buNone/>
            </a:pPr>
            <a:r>
              <a:rPr lang="fr-FR"/>
              <a:t>Loi sur les marchés publics</a:t>
            </a:r>
          </a:p>
          <a:p>
            <a:pPr marL="0" indent="0">
              <a:spcAft>
                <a:spcPts val="422"/>
              </a:spcAft>
              <a:buNone/>
            </a:pPr>
            <a:r>
              <a:rPr lang="fr-FR">
                <a:hlinkClick r:id="rId2"/>
              </a:rPr>
              <a:t>https://www.belex.sites.be.ch/frontend/versions/934?locale=fr</a:t>
            </a:r>
          </a:p>
          <a:p>
            <a:pPr marL="0" indent="0">
              <a:spcAft>
                <a:spcPts val="422"/>
              </a:spcAft>
              <a:buNone/>
            </a:pPr>
            <a:endParaRPr lang="de-CH" dirty="0"/>
          </a:p>
          <a:p>
            <a:pPr marL="0" indent="0">
              <a:spcAft>
                <a:spcPts val="422"/>
              </a:spcAft>
              <a:buNone/>
            </a:pPr>
            <a:r>
              <a:rPr lang="fr-FR"/>
              <a:t>Interlocuteur</a:t>
            </a:r>
          </a:p>
          <a:p>
            <a:pPr marL="0" indent="0">
              <a:spcAft>
                <a:spcPts val="422"/>
              </a:spcAft>
              <a:buNone/>
            </a:pPr>
            <a:r>
              <a:rPr lang="fr-FR">
                <a:hlinkClick r:id="rId3"/>
              </a:rPr>
              <a:t>https://www.kaio.fin.be.ch/fr/start/themen/oeffentliches-beschaffungswesen.html</a:t>
            </a:r>
          </a:p>
          <a:p>
            <a:pPr marL="0" indent="0">
              <a:spcAft>
                <a:spcPts val="422"/>
              </a:spcAft>
              <a:buNone/>
            </a:pPr>
            <a:endParaRPr lang="de-CH" dirty="0"/>
          </a:p>
          <a:p>
            <a:pPr marL="0" indent="0">
              <a:spcAft>
                <a:spcPts val="422"/>
              </a:spcAft>
              <a:buNone/>
            </a:pPr>
            <a:r>
              <a:rPr lang="fr-FR"/>
              <a:t>Nouveau droit des marchés publics</a:t>
            </a:r>
          </a:p>
          <a:p>
            <a:pPr marL="0" indent="0">
              <a:spcAft>
                <a:spcPts val="422"/>
              </a:spcAft>
              <a:buNone/>
            </a:pPr>
            <a:r>
              <a:rPr lang="fr-FR">
                <a:hlinkClick r:id="rId4"/>
              </a:rPr>
              <a:t>https://www.kaio.fin.be.ch/fr/start/themen/oeffentliches-beschaffungswesen/neues-beschaffungsrecht.html</a:t>
            </a:r>
          </a:p>
          <a:p>
            <a:pPr marL="0" indent="0">
              <a:spcAft>
                <a:spcPts val="422"/>
              </a:spcAft>
              <a:buNone/>
            </a:pPr>
            <a:endParaRPr lang="de-CH" dirty="0"/>
          </a:p>
        </p:txBody>
      </p:sp>
      <p:sp>
        <p:nvSpPr>
          <p:cNvPr id="7" name="Fußzeilenplatzhalter 9">
            <a:extLst>
              <a:ext uri="{FF2B5EF4-FFF2-40B4-BE49-F238E27FC236}">
                <a16:creationId xmlns:a16="http://schemas.microsoft.com/office/drawing/2014/main" id="{5FCE4DC1-F4CB-4333-B08E-5995D56891F6}"/>
              </a:ext>
            </a:extLst>
          </p:cNvPr>
          <p:cNvSpPr>
            <a:spLocks noGrp="1"/>
          </p:cNvSpPr>
          <p:nvPr>
            <p:ph type="ftr" sz="quarter" idx="11"/>
          </p:nvPr>
        </p:nvSpPr>
        <p:spPr>
          <a:xfrm>
            <a:off x="725674" y="6355869"/>
            <a:ext cx="7692654"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Tree>
    <p:extLst>
      <p:ext uri="{BB962C8B-B14F-4D97-AF65-F5344CB8AC3E}">
        <p14:creationId xmlns:p14="http://schemas.microsoft.com/office/powerpoint/2010/main" val="23604333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28537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p:cNvSpPr>
            <a:spLocks noGrp="1"/>
          </p:cNvSpPr>
          <p:nvPr>
            <p:ph type="title"/>
          </p:nvPr>
        </p:nvSpPr>
        <p:spPr>
          <a:xfrm>
            <a:off x="725753" y="442765"/>
            <a:ext cx="7693351" cy="509895"/>
          </a:xfrm>
        </p:spPr>
        <p:txBody>
          <a:bodyPr/>
          <a:lstStyle/>
          <a:p>
            <a:r>
              <a:rPr lang="fr-FR"/>
              <a:t>Aperçu sommaire</a:t>
            </a:r>
          </a:p>
        </p:txBody>
      </p:sp>
      <p:sp>
        <p:nvSpPr>
          <p:cNvPr id="9" name="Fußzeilenplatzhalter 9">
            <a:extLst>
              <a:ext uri="{FF2B5EF4-FFF2-40B4-BE49-F238E27FC236}">
                <a16:creationId xmlns:a16="http://schemas.microsoft.com/office/drawing/2014/main" id="{497C6E46-115F-4D5A-AAD4-CB0E6EF5D72E}"/>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17" name="Textplatzhalter 8">
            <a:extLst>
              <a:ext uri="{FF2B5EF4-FFF2-40B4-BE49-F238E27FC236}">
                <a16:creationId xmlns:a16="http://schemas.microsoft.com/office/drawing/2014/main" id="{60BB2601-745F-473A-92CE-D11D3B9911EE}"/>
              </a:ext>
            </a:extLst>
          </p:cNvPr>
          <p:cNvSpPr>
            <a:spLocks noGrp="1"/>
          </p:cNvSpPr>
          <p:nvPr>
            <p:ph type="body" sz="quarter" idx="13"/>
          </p:nvPr>
        </p:nvSpPr>
        <p:spPr>
          <a:xfrm>
            <a:off x="725325" y="1910802"/>
            <a:ext cx="7743983" cy="4099676"/>
          </a:xfrm>
        </p:spPr>
        <p:txBody>
          <a:bodyPr/>
          <a:lstStyle/>
          <a:p>
            <a:pPr>
              <a:spcAft>
                <a:spcPts val="422"/>
              </a:spcAft>
            </a:pPr>
            <a:r>
              <a:rPr lang="fr-FR"/>
              <a:t>Les marchés publics réglementent la procédure d’adjudication des marchés publics de </a:t>
            </a:r>
            <a:r>
              <a:rPr lang="fr-FR" b="1"/>
              <a:t>fournitures</a:t>
            </a:r>
            <a:r>
              <a:rPr lang="fr-FR"/>
              <a:t>, de </a:t>
            </a:r>
            <a:r>
              <a:rPr lang="fr-FR" b="1"/>
              <a:t>prestations</a:t>
            </a:r>
            <a:r>
              <a:rPr lang="fr-FR"/>
              <a:t> et de </a:t>
            </a:r>
            <a:r>
              <a:rPr lang="fr-FR" b="1"/>
              <a:t>travaux</a:t>
            </a:r>
            <a:r>
              <a:rPr lang="fr-FR"/>
              <a:t>. </a:t>
            </a:r>
          </a:p>
          <a:p>
            <a:pPr>
              <a:spcAft>
                <a:spcPts val="422"/>
              </a:spcAft>
            </a:pPr>
            <a:r>
              <a:rPr lang="fr-FR"/>
              <a:t>Les pouvoirs publics et leurs entreprises affiliées sont ainsi tenus de mettre au concours et d’exécuter les acquisitions et les mandats dépassant une certaine valeur-seuil.</a:t>
            </a:r>
          </a:p>
          <a:p>
            <a:pPr>
              <a:spcAft>
                <a:spcPts val="422"/>
              </a:spcAft>
            </a:pPr>
            <a:r>
              <a:rPr lang="fr-FR"/>
              <a:t>Le but est l’</a:t>
            </a:r>
            <a:r>
              <a:rPr lang="fr-FR" b="1"/>
              <a:t>égalité de traitement</a:t>
            </a:r>
            <a:r>
              <a:rPr lang="fr-FR"/>
              <a:t>, la </a:t>
            </a:r>
            <a:r>
              <a:rPr lang="fr-FR" b="1"/>
              <a:t>transparence</a:t>
            </a:r>
            <a:r>
              <a:rPr lang="fr-FR"/>
              <a:t>, la </a:t>
            </a:r>
            <a:r>
              <a:rPr lang="fr-FR" b="1"/>
              <a:t>rentabilité</a:t>
            </a:r>
            <a:r>
              <a:rPr lang="fr-FR"/>
              <a:t>, la </a:t>
            </a:r>
            <a:r>
              <a:rPr lang="fr-FR" b="1"/>
              <a:t>concurrence</a:t>
            </a:r>
            <a:r>
              <a:rPr lang="fr-FR"/>
              <a:t> et la </a:t>
            </a:r>
            <a:r>
              <a:rPr lang="fr-FR" b="1"/>
              <a:t>durabilité</a:t>
            </a:r>
          </a:p>
          <a:p>
            <a:pPr>
              <a:spcAft>
                <a:spcPts val="422"/>
              </a:spcAft>
            </a:pPr>
            <a:r>
              <a:rPr lang="fr-FR"/>
              <a:t>Sont soumis à cette loi : La Confédération, les cantons, les communes, les corporations de droit public (</a:t>
            </a:r>
            <a:r>
              <a:rPr lang="fr-FR" b="1"/>
              <a:t>bourgeoisies</a:t>
            </a:r>
            <a:r>
              <a:rPr lang="fr-FR"/>
              <a:t>), les entreprises actives dans les secteurs de l’approvisionnement en eau, en énergie et en transports, etc. </a:t>
            </a:r>
            <a:r>
              <a:rPr lang="fr-FR" sz="1406"/>
              <a:t> (liste non exhaustive) </a:t>
            </a:r>
          </a:p>
        </p:txBody>
      </p:sp>
      <p:sp>
        <p:nvSpPr>
          <p:cNvPr id="18" name="Textplatzhalter 7">
            <a:extLst>
              <a:ext uri="{FF2B5EF4-FFF2-40B4-BE49-F238E27FC236}">
                <a16:creationId xmlns:a16="http://schemas.microsoft.com/office/drawing/2014/main" id="{B2595521-B792-406A-9404-6C3EF1EEC43A}"/>
              </a:ext>
            </a:extLst>
          </p:cNvPr>
          <p:cNvSpPr txBox="1">
            <a:spLocks/>
          </p:cNvSpPr>
          <p:nvPr/>
        </p:nvSpPr>
        <p:spPr>
          <a:xfrm>
            <a:off x="725325" y="1556277"/>
            <a:ext cx="7692654" cy="354456"/>
          </a:xfrm>
          <a:prstGeom prst="rect">
            <a:avLst/>
          </a:prstGeom>
        </p:spPr>
        <p:txBody>
          <a:bodyPr/>
          <a:lstStyle>
            <a:lvl1pPr marL="0" indent="0" algn="ctr" defTabSz="1300607" rtl="0" eaLnBrk="1" latinLnBrk="0" hangingPunct="1">
              <a:lnSpc>
                <a:spcPts val="4500"/>
              </a:lnSpc>
              <a:spcBef>
                <a:spcPts val="0"/>
              </a:spcBef>
              <a:spcAft>
                <a:spcPts val="4500"/>
              </a:spcAft>
              <a:buFont typeface="Arial" pitchFamily="34" charset="0"/>
              <a:buNone/>
              <a:defRPr lang="de-DE" sz="3500" kern="1200" dirty="0" smtClean="0">
                <a:solidFill>
                  <a:schemeClr val="tx2"/>
                </a:solidFill>
                <a:latin typeface="+mn-lt"/>
                <a:ea typeface="+mn-ea"/>
                <a:cs typeface="+mn-cs"/>
              </a:defRPr>
            </a:lvl1pPr>
            <a:lvl2pPr marL="1056742" indent="-406440" algn="l" defTabSz="1300607"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25759" indent="-325152" algn="l" defTabSz="1300607" rtl="0" eaLnBrk="1" latinLnBrk="0" hangingPunct="1">
              <a:spcBef>
                <a:spcPct val="20000"/>
              </a:spcBef>
              <a:buFont typeface="Arial" pitchFamily="34" charset="0"/>
              <a:buChar char="•"/>
              <a:defRPr sz="3500" kern="1200">
                <a:solidFill>
                  <a:schemeClr val="tx1"/>
                </a:solidFill>
                <a:latin typeface="+mn-lt"/>
                <a:ea typeface="+mn-ea"/>
                <a:cs typeface="+mn-cs"/>
              </a:defRPr>
            </a:lvl3pPr>
            <a:lvl4pPr marL="227606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926364"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7666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22697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77275"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52757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9pPr>
          </a:lstStyle>
          <a:p>
            <a:pPr algn="l" defTabSz="914197" fontAlgn="auto">
              <a:lnSpc>
                <a:spcPts val="3163"/>
              </a:lnSpc>
              <a:spcAft>
                <a:spcPts val="3163"/>
              </a:spcAft>
            </a:pPr>
            <a:r>
              <a:rPr lang="fr-FR" sz="1757" b="1">
                <a:solidFill>
                  <a:srgbClr val="282828"/>
                </a:solidFill>
                <a:latin typeface="AvenirNext LT Com Regular"/>
              </a:rPr>
              <a:t>Que sont les marchés publics ?</a:t>
            </a:r>
          </a:p>
        </p:txBody>
      </p:sp>
    </p:spTree>
    <p:extLst>
      <p:ext uri="{BB962C8B-B14F-4D97-AF65-F5344CB8AC3E}">
        <p14:creationId xmlns:p14="http://schemas.microsoft.com/office/powerpoint/2010/main" val="14295950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5"/>
            <a:ext cx="7693351" cy="509895"/>
          </a:xfrm>
        </p:spPr>
        <p:txBody>
          <a:bodyPr/>
          <a:lstStyle/>
          <a:p>
            <a:r>
              <a:rPr lang="fr-FR"/>
              <a:t>Chiffres-clés / valeurs-seuils</a:t>
            </a:r>
          </a:p>
        </p:txBody>
      </p:sp>
      <p:sp>
        <p:nvSpPr>
          <p:cNvPr id="6" name="Fußzeilenplatzhalter 9">
            <a:extLst>
              <a:ext uri="{FF2B5EF4-FFF2-40B4-BE49-F238E27FC236}">
                <a16:creationId xmlns:a16="http://schemas.microsoft.com/office/drawing/2014/main" id="{6283C33B-7655-4EE4-9CF0-E70F3D5B4FCC}"/>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pic>
        <p:nvPicPr>
          <p:cNvPr id="14" name="Grafik 13">
            <a:extLst>
              <a:ext uri="{FF2B5EF4-FFF2-40B4-BE49-F238E27FC236}">
                <a16:creationId xmlns:a16="http://schemas.microsoft.com/office/drawing/2014/main" id="{1D1E7128-B09B-48B8-BBDA-4D904D805654}"/>
              </a:ext>
            </a:extLst>
          </p:cNvPr>
          <p:cNvPicPr>
            <a:picLocks noChangeAspect="1"/>
          </p:cNvPicPr>
          <p:nvPr/>
        </p:nvPicPr>
        <p:blipFill>
          <a:blip r:embed="rId2"/>
          <a:stretch>
            <a:fillRect/>
          </a:stretch>
        </p:blipFill>
        <p:spPr>
          <a:xfrm>
            <a:off x="-4015" y="1455048"/>
            <a:ext cx="9147644" cy="2747216"/>
          </a:xfrm>
          <a:prstGeom prst="rect">
            <a:avLst/>
          </a:prstGeom>
        </p:spPr>
      </p:pic>
      <p:sp>
        <p:nvSpPr>
          <p:cNvPr id="15" name="Textplatzhalter 8">
            <a:extLst>
              <a:ext uri="{FF2B5EF4-FFF2-40B4-BE49-F238E27FC236}">
                <a16:creationId xmlns:a16="http://schemas.microsoft.com/office/drawing/2014/main" id="{FA191698-ABC2-41F4-9829-85F3C943F027}"/>
              </a:ext>
            </a:extLst>
          </p:cNvPr>
          <p:cNvSpPr txBox="1">
            <a:spLocks/>
          </p:cNvSpPr>
          <p:nvPr/>
        </p:nvSpPr>
        <p:spPr>
          <a:xfrm>
            <a:off x="725325" y="4439567"/>
            <a:ext cx="8300720" cy="1973952"/>
          </a:xfrm>
          <a:prstGeom prst="rect">
            <a:avLst/>
          </a:prstGeom>
        </p:spPr>
        <p:txBody>
          <a:bodyPr/>
          <a:lstStyle>
            <a:lvl1pPr marL="241300" indent="-241300" algn="l" defTabSz="1300607" rtl="0" eaLnBrk="1" latinLnBrk="0" hangingPunct="1">
              <a:lnSpc>
                <a:spcPts val="3800"/>
              </a:lnSpc>
              <a:spcBef>
                <a:spcPts val="0"/>
              </a:spcBef>
              <a:spcAft>
                <a:spcPts val="2000"/>
              </a:spcAft>
              <a:buFont typeface="Arial" pitchFamily="34" charset="0"/>
              <a:buChar char="•"/>
              <a:defRPr lang="de-DE" sz="2800" kern="1200" baseline="0">
                <a:solidFill>
                  <a:schemeClr val="tx1"/>
                </a:solidFill>
                <a:latin typeface="+mj-lt"/>
                <a:ea typeface="+mn-ea"/>
                <a:cs typeface="+mn-cs"/>
              </a:defRPr>
            </a:lvl1pPr>
            <a:lvl2pPr marL="1056742" indent="-406440" algn="l" defTabSz="1300607"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25759" indent="-325152" algn="l" defTabSz="1300607" rtl="0" eaLnBrk="1" latinLnBrk="0" hangingPunct="1">
              <a:spcBef>
                <a:spcPct val="20000"/>
              </a:spcBef>
              <a:buFont typeface="Arial" pitchFamily="34" charset="0"/>
              <a:buChar char="•"/>
              <a:defRPr sz="3500" kern="1200">
                <a:solidFill>
                  <a:schemeClr val="tx1"/>
                </a:solidFill>
                <a:latin typeface="+mn-lt"/>
                <a:ea typeface="+mn-ea"/>
                <a:cs typeface="+mn-cs"/>
              </a:defRPr>
            </a:lvl3pPr>
            <a:lvl4pPr marL="227606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926364"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357666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226972"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77275"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527578" indent="-325152" algn="l" defTabSz="1300607" rtl="0" eaLnBrk="1" latinLnBrk="0" hangingPunct="1">
              <a:spcBef>
                <a:spcPct val="20000"/>
              </a:spcBef>
              <a:buFont typeface="Arial" pitchFamily="34" charset="0"/>
              <a:buChar char="•"/>
              <a:defRPr sz="2800" kern="1200">
                <a:solidFill>
                  <a:schemeClr val="tx1"/>
                </a:solidFill>
                <a:latin typeface="+mn-lt"/>
                <a:ea typeface="+mn-ea"/>
                <a:cs typeface="+mn-cs"/>
              </a:defRPr>
            </a:lvl9pPr>
          </a:lstStyle>
          <a:p>
            <a:pPr marL="0" indent="0" defTabSz="914197" fontAlgn="auto">
              <a:lnSpc>
                <a:spcPct val="100000"/>
              </a:lnSpc>
              <a:spcAft>
                <a:spcPts val="422"/>
              </a:spcAft>
              <a:buNone/>
            </a:pPr>
            <a:r>
              <a:rPr lang="fr-FR" sz="1546">
                <a:solidFill>
                  <a:srgbClr val="282828"/>
                </a:solidFill>
                <a:latin typeface="Minion Pro"/>
              </a:rPr>
              <a:t>La distinction entre le secteur principal de la construction et le second œuvre n’est pas réglementée par la loi. Conformément à l’art. 3 al. 1 des DEMP de l’AIMP, lesquelles sont à caractère de recommandation, les dispositions suivantes s’appliquent :</a:t>
            </a:r>
          </a:p>
          <a:p>
            <a:pPr marL="0" indent="0" defTabSz="914197" fontAlgn="auto">
              <a:lnSpc>
                <a:spcPct val="100000"/>
              </a:lnSpc>
              <a:spcAft>
                <a:spcPts val="422"/>
              </a:spcAft>
              <a:buNone/>
            </a:pPr>
            <a:endParaRPr lang="de-CH" sz="1546" dirty="0">
              <a:solidFill>
                <a:srgbClr val="282828"/>
              </a:solidFill>
              <a:latin typeface="Minion Pro"/>
            </a:endParaRPr>
          </a:p>
          <a:p>
            <a:pPr marL="169610" indent="-169610" defTabSz="914197" fontAlgn="auto">
              <a:lnSpc>
                <a:spcPct val="100000"/>
              </a:lnSpc>
              <a:spcAft>
                <a:spcPts val="422"/>
              </a:spcAft>
              <a:buFont typeface="Wingdings" panose="05000000000000000000" pitchFamily="2" charset="2"/>
              <a:buChar char="à"/>
            </a:pPr>
            <a:r>
              <a:rPr lang="fr-FR" sz="1546">
                <a:solidFill>
                  <a:srgbClr val="282828"/>
                </a:solidFill>
                <a:latin typeface="Minion Pro"/>
              </a:rPr>
              <a:t>Le secteur principal de la construction comprend tous les travaux portant sur les éléments porteurs d’un ouvrage. Tous les autres travaux relèvent du second œuvre.</a:t>
            </a:r>
          </a:p>
          <a:p>
            <a:pPr marL="0" indent="0" defTabSz="914197" fontAlgn="auto">
              <a:lnSpc>
                <a:spcPct val="100000"/>
              </a:lnSpc>
              <a:spcAft>
                <a:spcPts val="422"/>
              </a:spcAft>
              <a:buNone/>
            </a:pPr>
            <a:endParaRPr lang="de-CH" sz="1406" dirty="0">
              <a:solidFill>
                <a:srgbClr val="282828"/>
              </a:solidFill>
              <a:latin typeface="Minion Pro"/>
            </a:endParaRPr>
          </a:p>
          <a:p>
            <a:pPr marL="0" indent="0" defTabSz="914197" fontAlgn="auto">
              <a:lnSpc>
                <a:spcPct val="100000"/>
              </a:lnSpc>
              <a:spcAft>
                <a:spcPts val="422"/>
              </a:spcAft>
              <a:buNone/>
            </a:pPr>
            <a:endParaRPr lang="de-CH" sz="1406" dirty="0">
              <a:solidFill>
                <a:srgbClr val="282828"/>
              </a:solidFill>
              <a:latin typeface="Minion Pro"/>
            </a:endParaRPr>
          </a:p>
          <a:p>
            <a:pPr marL="0" indent="0" defTabSz="914197" fontAlgn="auto">
              <a:lnSpc>
                <a:spcPct val="100000"/>
              </a:lnSpc>
              <a:spcAft>
                <a:spcPts val="422"/>
              </a:spcAft>
              <a:buNone/>
            </a:pPr>
            <a:endParaRPr lang="de-CH" sz="1406" dirty="0">
              <a:solidFill>
                <a:srgbClr val="282828"/>
              </a:solidFill>
              <a:latin typeface="Minion Pro"/>
            </a:endParaRPr>
          </a:p>
          <a:p>
            <a:pPr marL="0" indent="0" defTabSz="914197" fontAlgn="auto">
              <a:lnSpc>
                <a:spcPct val="100000"/>
              </a:lnSpc>
              <a:spcAft>
                <a:spcPts val="422"/>
              </a:spcAft>
              <a:buNone/>
            </a:pPr>
            <a:endParaRPr lang="de-CH" sz="1406" dirty="0">
              <a:solidFill>
                <a:srgbClr val="282828"/>
              </a:solidFill>
              <a:latin typeface="Minion Pro"/>
            </a:endParaRPr>
          </a:p>
        </p:txBody>
      </p:sp>
    </p:spTree>
    <p:extLst>
      <p:ext uri="{BB962C8B-B14F-4D97-AF65-F5344CB8AC3E}">
        <p14:creationId xmlns:p14="http://schemas.microsoft.com/office/powerpoint/2010/main" val="40137292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6"/>
            <a:ext cx="8071406" cy="509895"/>
          </a:xfrm>
        </p:spPr>
        <p:txBody>
          <a:bodyPr/>
          <a:lstStyle/>
          <a:p>
            <a:pPr>
              <a:spcAft>
                <a:spcPts val="422"/>
              </a:spcAft>
            </a:pPr>
            <a:r>
              <a:rPr lang="fr-FR"/>
              <a:t>Conseils et astuces généraux, remarques importantes</a:t>
            </a:r>
          </a:p>
        </p:txBody>
      </p:sp>
      <p:sp>
        <p:nvSpPr>
          <p:cNvPr id="7" name="Fußzeilenplatzhalter 9">
            <a:extLst>
              <a:ext uri="{FF2B5EF4-FFF2-40B4-BE49-F238E27FC236}">
                <a16:creationId xmlns:a16="http://schemas.microsoft.com/office/drawing/2014/main" id="{454BE0D4-3CB8-4543-8920-F4DE66740B55}"/>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11" name="Textplatzhalter 8">
            <a:extLst>
              <a:ext uri="{FF2B5EF4-FFF2-40B4-BE49-F238E27FC236}">
                <a16:creationId xmlns:a16="http://schemas.microsoft.com/office/drawing/2014/main" id="{0F1EEBAE-8B3D-4C59-B602-70E3862FEF29}"/>
              </a:ext>
            </a:extLst>
          </p:cNvPr>
          <p:cNvSpPr>
            <a:spLocks noGrp="1"/>
          </p:cNvSpPr>
          <p:nvPr>
            <p:ph type="body" sz="quarter" idx="13"/>
          </p:nvPr>
        </p:nvSpPr>
        <p:spPr>
          <a:xfrm>
            <a:off x="725753" y="1038734"/>
            <a:ext cx="7692759" cy="3902917"/>
          </a:xfrm>
        </p:spPr>
        <p:txBody>
          <a:bodyPr/>
          <a:lstStyle/>
          <a:p>
            <a:pPr>
              <a:spcAft>
                <a:spcPts val="422"/>
              </a:spcAft>
            </a:pPr>
            <a:r>
              <a:rPr lang="fr-FR" dirty="0"/>
              <a:t>Les appels d’offres (ainsi que les adjudications) se font sur la plate-forme </a:t>
            </a:r>
            <a:r>
              <a:rPr lang="fr-FR" dirty="0">
                <a:hlinkClick r:id="rId2"/>
              </a:rPr>
              <a:t>simap.ch </a:t>
            </a:r>
            <a:r>
              <a:rPr lang="fr-FR" dirty="0"/>
              <a:t>- une plate-forme électronique commune de la Confédération, des cantons et des communes</a:t>
            </a:r>
          </a:p>
          <a:p>
            <a:pPr>
              <a:spcAft>
                <a:spcPts val="422"/>
              </a:spcAft>
            </a:pPr>
            <a:r>
              <a:rPr lang="fr-FR" dirty="0"/>
              <a:t>L’ensemble de la procédure d’acquisition doit être documenté par écrit et sans faille dans un dossier chronologique</a:t>
            </a:r>
          </a:p>
          <a:p>
            <a:pPr>
              <a:spcAft>
                <a:spcPts val="422"/>
              </a:spcAft>
            </a:pPr>
            <a:r>
              <a:rPr lang="fr-FR" dirty="0"/>
              <a:t>Les offres sont confidentielles. Qui pourrait être partial doit se récuser. Les motifs de récusation sont p. ex. des relations personnelles (parenté, amitié ou inimitié) avec des personnes du côté du soumissionnaire. La récusation est déjà nécessaire en cas d’ « apparence de partialité ». </a:t>
            </a:r>
          </a:p>
          <a:p>
            <a:pPr>
              <a:spcAft>
                <a:spcPts val="422"/>
              </a:spcAft>
            </a:pPr>
            <a:r>
              <a:rPr lang="fr-FR" dirty="0"/>
              <a:t>Une stricte interdiction de négocier s’applique, sauf dans le cas d’acquisitions de gré à gré. La préférence accordée à des fournisseurs locaux ou précédents est interdite. </a:t>
            </a:r>
          </a:p>
          <a:p>
            <a:pPr>
              <a:spcAft>
                <a:spcPts val="422"/>
              </a:spcAft>
            </a:pPr>
            <a:r>
              <a:rPr lang="fr-FR" dirty="0"/>
              <a:t>Aucun fournisseur ne peut recevoir plus ou moins d’informations que les autres.</a:t>
            </a:r>
          </a:p>
          <a:p>
            <a:pPr>
              <a:spcAft>
                <a:spcPts val="422"/>
              </a:spcAft>
            </a:pPr>
            <a:endParaRPr lang="de-CH" dirty="0"/>
          </a:p>
          <a:p>
            <a:pPr marL="0" indent="0">
              <a:spcAft>
                <a:spcPts val="422"/>
              </a:spcAft>
              <a:buNone/>
            </a:pPr>
            <a:endParaRPr lang="de-CH" dirty="0"/>
          </a:p>
        </p:txBody>
      </p:sp>
    </p:spTree>
    <p:extLst>
      <p:ext uri="{BB962C8B-B14F-4D97-AF65-F5344CB8AC3E}">
        <p14:creationId xmlns:p14="http://schemas.microsoft.com/office/powerpoint/2010/main" val="41671113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6"/>
            <a:ext cx="7693351" cy="509895"/>
          </a:xfrm>
        </p:spPr>
        <p:txBody>
          <a:bodyPr/>
          <a:lstStyle/>
          <a:p>
            <a:pPr>
              <a:spcAft>
                <a:spcPts val="422"/>
              </a:spcAft>
            </a:pPr>
            <a:r>
              <a:rPr lang="fr-FR"/>
              <a:t>Conseils et astuces généraux, remarques importantes</a:t>
            </a:r>
          </a:p>
        </p:txBody>
      </p:sp>
      <p:sp>
        <p:nvSpPr>
          <p:cNvPr id="7" name="Fußzeilenplatzhalter 9">
            <a:extLst>
              <a:ext uri="{FF2B5EF4-FFF2-40B4-BE49-F238E27FC236}">
                <a16:creationId xmlns:a16="http://schemas.microsoft.com/office/drawing/2014/main" id="{454BE0D4-3CB8-4543-8920-F4DE66740B55}"/>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11" name="Textplatzhalter 8">
            <a:extLst>
              <a:ext uri="{FF2B5EF4-FFF2-40B4-BE49-F238E27FC236}">
                <a16:creationId xmlns:a16="http://schemas.microsoft.com/office/drawing/2014/main" id="{0F1EEBAE-8B3D-4C59-B602-70E3862FEF29}"/>
              </a:ext>
            </a:extLst>
          </p:cNvPr>
          <p:cNvSpPr>
            <a:spLocks noGrp="1"/>
          </p:cNvSpPr>
          <p:nvPr>
            <p:ph type="body" sz="quarter" idx="13"/>
          </p:nvPr>
        </p:nvSpPr>
        <p:spPr>
          <a:xfrm>
            <a:off x="725753" y="1223560"/>
            <a:ext cx="7743983" cy="4099676"/>
          </a:xfrm>
        </p:spPr>
        <p:txBody>
          <a:bodyPr/>
          <a:lstStyle/>
          <a:p>
            <a:pPr>
              <a:spcAft>
                <a:spcPts val="422"/>
              </a:spcAft>
            </a:pPr>
            <a:r>
              <a:rPr lang="fr-FR"/>
              <a:t>Une stricte interdiction de négocier s’applique, sauf dans le cas d’acquisitions de gré à gré. La préférence accordée à des fournisseurs locaux ou précédents est interdite. Aucun fournisseur ne peut recevoir plus ou moins d’informations que les autres.</a:t>
            </a:r>
          </a:p>
          <a:p>
            <a:pPr>
              <a:spcAft>
                <a:spcPts val="422"/>
              </a:spcAft>
            </a:pPr>
            <a:r>
              <a:rPr lang="fr-FR"/>
              <a:t>Afin de réduire le risque d’erreurs et de manipulations, les décisions et les actes de procédure importants doivent être pris ou effectués par au moins deux personnes de l’autorité adjudicatrice, et la documentation correspondante doit être établie.</a:t>
            </a:r>
          </a:p>
          <a:p>
            <a:pPr>
              <a:spcAft>
                <a:spcPts val="422"/>
              </a:spcAft>
            </a:pPr>
            <a:r>
              <a:rPr lang="fr-FR"/>
              <a:t>Les invitations et cadeaux de soumissionnaires potentiels doivent être refusés, en particulier pendant les procédures d’acquisition. Dans le canton de Berne, les cadeaux de courtoisie d’une valeur supérieure à CHF 200 francs ne sont plus autorisés.</a:t>
            </a:r>
          </a:p>
          <a:p>
            <a:pPr>
              <a:spcAft>
                <a:spcPts val="422"/>
              </a:spcAft>
            </a:pPr>
            <a:endParaRPr lang="de-DE" dirty="0"/>
          </a:p>
          <a:p>
            <a:pPr>
              <a:spcAft>
                <a:spcPts val="422"/>
              </a:spcAft>
            </a:pPr>
            <a:endParaRPr lang="de-CH" dirty="0"/>
          </a:p>
        </p:txBody>
      </p:sp>
    </p:spTree>
    <p:extLst>
      <p:ext uri="{BB962C8B-B14F-4D97-AF65-F5344CB8AC3E}">
        <p14:creationId xmlns:p14="http://schemas.microsoft.com/office/powerpoint/2010/main" val="28474901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6"/>
            <a:ext cx="7693351" cy="509895"/>
          </a:xfrm>
        </p:spPr>
        <p:txBody>
          <a:bodyPr/>
          <a:lstStyle/>
          <a:p>
            <a:pPr>
              <a:spcAft>
                <a:spcPts val="422"/>
              </a:spcAft>
            </a:pPr>
            <a:r>
              <a:rPr lang="fr-FR"/>
              <a:t>Critères d’aptitude</a:t>
            </a:r>
          </a:p>
        </p:txBody>
      </p:sp>
      <p:sp>
        <p:nvSpPr>
          <p:cNvPr id="7" name="Fußzeilenplatzhalter 9">
            <a:extLst>
              <a:ext uri="{FF2B5EF4-FFF2-40B4-BE49-F238E27FC236}">
                <a16:creationId xmlns:a16="http://schemas.microsoft.com/office/drawing/2014/main" id="{454BE0D4-3CB8-4543-8920-F4DE66740B55}"/>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11" name="Textplatzhalter 8">
            <a:extLst>
              <a:ext uri="{FF2B5EF4-FFF2-40B4-BE49-F238E27FC236}">
                <a16:creationId xmlns:a16="http://schemas.microsoft.com/office/drawing/2014/main" id="{0F1EEBAE-8B3D-4C59-B602-70E3862FEF29}"/>
              </a:ext>
            </a:extLst>
          </p:cNvPr>
          <p:cNvSpPr>
            <a:spLocks noGrp="1"/>
          </p:cNvSpPr>
          <p:nvPr>
            <p:ph type="body" sz="quarter" idx="13"/>
          </p:nvPr>
        </p:nvSpPr>
        <p:spPr>
          <a:xfrm>
            <a:off x="725325" y="1106828"/>
            <a:ext cx="7743983" cy="4099676"/>
          </a:xfrm>
        </p:spPr>
        <p:txBody>
          <a:bodyPr/>
          <a:lstStyle/>
          <a:p>
            <a:pPr>
              <a:spcAft>
                <a:spcPts val="422"/>
              </a:spcAft>
            </a:pPr>
            <a:r>
              <a:rPr lang="fr-FR"/>
              <a:t>Les critères d’aptitude mesurent l’aptitude du fournisseur à exécuter le mandat. Certains critères d’aptitude sont prescrits par la loi et sont généralement définis par un</a:t>
            </a:r>
          </a:p>
          <a:p>
            <a:pPr>
              <a:spcAft>
                <a:spcPts val="422"/>
              </a:spcAft>
            </a:pPr>
            <a:r>
              <a:rPr lang="fr-FR"/>
              <a:t>formulaire d’auto-déclaration émis par les autorités cantonales et les justificatifs requis sont documentés. En droit bernois, il s’agit notamment (art. 24 de l’Ordonnance sur les marchés publics) :</a:t>
            </a:r>
          </a:p>
          <a:p>
            <a:pPr>
              <a:spcAft>
                <a:spcPts val="422"/>
              </a:spcAft>
            </a:pPr>
            <a:r>
              <a:rPr lang="fr-FR"/>
              <a:t>Respect des dispositions relatives à la protection du travail et des conditions de travail prescrites, paiement d’impôts et de charges sociales, respect de la législation environnementale, pas de procédure de faillite en cours, pas de saisie au cours de l’année écoulée</a:t>
            </a:r>
          </a:p>
        </p:txBody>
      </p:sp>
    </p:spTree>
    <p:extLst>
      <p:ext uri="{BB962C8B-B14F-4D97-AF65-F5344CB8AC3E}">
        <p14:creationId xmlns:p14="http://schemas.microsoft.com/office/powerpoint/2010/main" val="2529779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6"/>
            <a:ext cx="7693351" cy="509895"/>
          </a:xfrm>
        </p:spPr>
        <p:txBody>
          <a:bodyPr/>
          <a:lstStyle/>
          <a:p>
            <a:pPr>
              <a:spcAft>
                <a:spcPts val="422"/>
              </a:spcAft>
            </a:pPr>
            <a:r>
              <a:rPr lang="fr-FR"/>
              <a:t>Critères d’adjudication</a:t>
            </a:r>
          </a:p>
        </p:txBody>
      </p:sp>
      <p:sp>
        <p:nvSpPr>
          <p:cNvPr id="7" name="Fußzeilenplatzhalter 9">
            <a:extLst>
              <a:ext uri="{FF2B5EF4-FFF2-40B4-BE49-F238E27FC236}">
                <a16:creationId xmlns:a16="http://schemas.microsoft.com/office/drawing/2014/main" id="{454BE0D4-3CB8-4543-8920-F4DE66740B55}"/>
              </a:ext>
            </a:extLst>
          </p:cNvPr>
          <p:cNvSpPr>
            <a:spLocks noGrp="1"/>
          </p:cNvSpPr>
          <p:nvPr>
            <p:ph type="ftr" sz="quarter" idx="11"/>
          </p:nvPr>
        </p:nvSpPr>
        <p:spPr>
          <a:xfrm>
            <a:off x="725489" y="6356352"/>
            <a:ext cx="7693023"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11" name="Textplatzhalter 8">
            <a:extLst>
              <a:ext uri="{FF2B5EF4-FFF2-40B4-BE49-F238E27FC236}">
                <a16:creationId xmlns:a16="http://schemas.microsoft.com/office/drawing/2014/main" id="{0F1EEBAE-8B3D-4C59-B602-70E3862FEF29}"/>
              </a:ext>
            </a:extLst>
          </p:cNvPr>
          <p:cNvSpPr>
            <a:spLocks noGrp="1"/>
          </p:cNvSpPr>
          <p:nvPr>
            <p:ph type="body" sz="quarter" idx="13"/>
          </p:nvPr>
        </p:nvSpPr>
        <p:spPr>
          <a:xfrm>
            <a:off x="725325" y="1106828"/>
            <a:ext cx="8308316" cy="4099676"/>
          </a:xfrm>
        </p:spPr>
        <p:txBody>
          <a:bodyPr/>
          <a:lstStyle/>
          <a:p>
            <a:pPr>
              <a:spcAft>
                <a:spcPts val="422"/>
              </a:spcAft>
            </a:pPr>
            <a:r>
              <a:rPr lang="fr-FR" dirty="0"/>
              <a:t>Les critères d’adjudication mesurent la qualité de l’offre</a:t>
            </a:r>
          </a:p>
          <a:p>
            <a:pPr>
              <a:spcAft>
                <a:spcPts val="422"/>
              </a:spcAft>
            </a:pPr>
            <a:r>
              <a:rPr lang="fr-FR" dirty="0"/>
              <a:t>L’autorité adjudicatrice est en principe libre de choisir et de pondérer les critères d’adjudication. </a:t>
            </a:r>
          </a:p>
          <a:p>
            <a:pPr>
              <a:spcAft>
                <a:spcPts val="422"/>
              </a:spcAft>
            </a:pPr>
            <a:r>
              <a:rPr lang="fr-FR" dirty="0"/>
              <a:t>Pour l’acquisition de prestations plutôt simples et interchangeables</a:t>
            </a:r>
            <a:br>
              <a:rPr lang="fr-FR" dirty="0"/>
            </a:br>
            <a:r>
              <a:rPr lang="fr-FR" dirty="0"/>
              <a:t>(p. ex. consommables, appareils standardisés), le prix doit avoir une pondération prépondérante (70-90 %) ou même, comme mentionné ci-dessus, être le seul critère d’adjudication pondéré (100 %) </a:t>
            </a:r>
          </a:p>
          <a:p>
            <a:pPr>
              <a:spcAft>
                <a:spcPts val="422"/>
              </a:spcAft>
            </a:pPr>
            <a:r>
              <a:rPr lang="fr-FR" dirty="0"/>
              <a:t>Lors de l’acquisition de prestations plus complexes ou personnalisées (p. ex. logiciels, prestations de conseil, systèmes TIC complets), il est possible d’accorder une pondération plus élevée aux critères d’adjudication qualitatifs et une pondération plus faible au prix (p. ex. 50-30 %). </a:t>
            </a:r>
          </a:p>
          <a:p>
            <a:pPr>
              <a:spcAft>
                <a:spcPts val="422"/>
              </a:spcAft>
            </a:pPr>
            <a:r>
              <a:rPr lang="fr-FR" dirty="0"/>
              <a:t>Selon la pratique du Tribunal fédéral, la pondération du prix doit être d’au moins 20 %.</a:t>
            </a:r>
          </a:p>
        </p:txBody>
      </p:sp>
    </p:spTree>
    <p:extLst>
      <p:ext uri="{BB962C8B-B14F-4D97-AF65-F5344CB8AC3E}">
        <p14:creationId xmlns:p14="http://schemas.microsoft.com/office/powerpoint/2010/main" val="41745184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5"/>
            <a:ext cx="7693351" cy="509895"/>
          </a:xfrm>
        </p:spPr>
        <p:txBody>
          <a:bodyPr/>
          <a:lstStyle/>
          <a:p>
            <a:r>
              <a:rPr lang="fr-FR"/>
              <a:t>Principales nouveautés de l’AIMP</a:t>
            </a:r>
          </a:p>
        </p:txBody>
      </p:sp>
      <p:sp>
        <p:nvSpPr>
          <p:cNvPr id="5" name="Fußzeilenplatzhalter 9">
            <a:extLst>
              <a:ext uri="{FF2B5EF4-FFF2-40B4-BE49-F238E27FC236}">
                <a16:creationId xmlns:a16="http://schemas.microsoft.com/office/drawing/2014/main" id="{CE926754-7EA7-4DA8-9366-1D55FB5BB131}"/>
              </a:ext>
            </a:extLst>
          </p:cNvPr>
          <p:cNvSpPr>
            <a:spLocks noGrp="1"/>
          </p:cNvSpPr>
          <p:nvPr>
            <p:ph type="ftr" sz="quarter" idx="11"/>
          </p:nvPr>
        </p:nvSpPr>
        <p:spPr>
          <a:xfrm>
            <a:off x="725674" y="6355869"/>
            <a:ext cx="7692654"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
        <p:nvSpPr>
          <p:cNvPr id="9" name="Textplatzhalter 8">
            <a:extLst>
              <a:ext uri="{FF2B5EF4-FFF2-40B4-BE49-F238E27FC236}">
                <a16:creationId xmlns:a16="http://schemas.microsoft.com/office/drawing/2014/main" id="{BA524904-27A2-47F1-833F-6774888D1570}"/>
              </a:ext>
            </a:extLst>
          </p:cNvPr>
          <p:cNvSpPr>
            <a:spLocks noGrp="1"/>
          </p:cNvSpPr>
          <p:nvPr>
            <p:ph type="body" sz="quarter" idx="13"/>
          </p:nvPr>
        </p:nvSpPr>
        <p:spPr>
          <a:xfrm>
            <a:off x="725325" y="1505662"/>
            <a:ext cx="7743983" cy="4707116"/>
          </a:xfrm>
        </p:spPr>
        <p:txBody>
          <a:bodyPr/>
          <a:lstStyle/>
          <a:p>
            <a:pPr marL="0" indent="0">
              <a:spcAft>
                <a:spcPts val="422"/>
              </a:spcAft>
              <a:buNone/>
            </a:pPr>
            <a:r>
              <a:rPr lang="fr-FR" b="1"/>
              <a:t>Conditions de participation</a:t>
            </a:r>
          </a:p>
          <a:p>
            <a:pPr marL="0" indent="0">
              <a:spcAft>
                <a:spcPts val="422"/>
              </a:spcAft>
              <a:buNone/>
            </a:pPr>
            <a:r>
              <a:rPr lang="fr-FR"/>
              <a:t>Sur la base du catalogue de critères d’adjudication, les autorités adjudicatrices (p. ex. bourgeoisies) seront tenues à l’avenir de prendre davantage en considération les thèmes tels que la </a:t>
            </a:r>
            <a:r>
              <a:rPr lang="fr-FR" i="1"/>
              <a:t>durabilité, le caractère innovant </a:t>
            </a:r>
            <a:r>
              <a:rPr lang="fr-FR"/>
              <a:t>et la </a:t>
            </a:r>
            <a:r>
              <a:rPr lang="fr-FR" i="1"/>
              <a:t>plausibilité des offres</a:t>
            </a:r>
            <a:r>
              <a:rPr lang="fr-FR"/>
              <a:t> lors de l’élaboration de leurs systèmes d’évaluation.</a:t>
            </a:r>
          </a:p>
          <a:p>
            <a:pPr marL="0" indent="0">
              <a:spcAft>
                <a:spcPts val="422"/>
              </a:spcAft>
              <a:buNone/>
            </a:pPr>
            <a:r>
              <a:rPr lang="fr-FR"/>
              <a:t>Les autorités adjudicatrices sont désormais explicitement invitées à prévoir, lors de leurs attributions, des mesures concrètes et adaptées aux circonstances respectives afin d’éviter les conflits d’intérêts, les accords illicites en matière de concurrence et la corruption.</a:t>
            </a:r>
          </a:p>
          <a:p>
            <a:pPr marL="0" indent="0">
              <a:spcAft>
                <a:spcPts val="422"/>
              </a:spcAft>
              <a:buNone/>
            </a:pPr>
            <a:r>
              <a:rPr lang="fr-FR" b="1"/>
              <a:t>Valeur seuil (livraisons) </a:t>
            </a:r>
          </a:p>
          <a:p>
            <a:pPr marL="0" indent="0">
              <a:spcAft>
                <a:spcPts val="422"/>
              </a:spcAft>
              <a:buNone/>
            </a:pPr>
            <a:r>
              <a:rPr lang="fr-FR"/>
              <a:t>Valeur seuil actuelle = &lt; 100 000</a:t>
            </a:r>
          </a:p>
          <a:p>
            <a:pPr marL="0" indent="0">
              <a:spcAft>
                <a:spcPts val="422"/>
              </a:spcAft>
              <a:buNone/>
            </a:pPr>
            <a:r>
              <a:rPr lang="fr-FR"/>
              <a:t>Nouvelle valeur seuil = &lt; 150 000</a:t>
            </a:r>
          </a:p>
          <a:p>
            <a:pPr marL="0" indent="0">
              <a:spcAft>
                <a:spcPts val="422"/>
              </a:spcAft>
              <a:buNone/>
            </a:pPr>
            <a:endParaRPr lang="de-CH" dirty="0"/>
          </a:p>
          <a:p>
            <a:pPr marL="0" indent="0">
              <a:spcAft>
                <a:spcPts val="422"/>
              </a:spcAft>
              <a:buNone/>
            </a:pPr>
            <a:endParaRPr lang="de-CH" dirty="0"/>
          </a:p>
        </p:txBody>
      </p:sp>
    </p:spTree>
    <p:extLst>
      <p:ext uri="{BB962C8B-B14F-4D97-AF65-F5344CB8AC3E}">
        <p14:creationId xmlns:p14="http://schemas.microsoft.com/office/powerpoint/2010/main" val="15020391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725753" y="442765"/>
            <a:ext cx="7693351" cy="509895"/>
          </a:xfrm>
        </p:spPr>
        <p:txBody>
          <a:bodyPr/>
          <a:lstStyle/>
          <a:p>
            <a:r>
              <a:rPr lang="fr-FR"/>
              <a:t>Principales nouveautés de l’AIMP</a:t>
            </a:r>
          </a:p>
        </p:txBody>
      </p:sp>
      <p:sp>
        <p:nvSpPr>
          <p:cNvPr id="10" name="Textplatzhalter 8">
            <a:extLst>
              <a:ext uri="{FF2B5EF4-FFF2-40B4-BE49-F238E27FC236}">
                <a16:creationId xmlns:a16="http://schemas.microsoft.com/office/drawing/2014/main" id="{1B607FD3-6FE4-41CD-A515-AE89422A915F}"/>
              </a:ext>
            </a:extLst>
          </p:cNvPr>
          <p:cNvSpPr>
            <a:spLocks noGrp="1"/>
          </p:cNvSpPr>
          <p:nvPr>
            <p:ph type="body" sz="quarter" idx="13"/>
          </p:nvPr>
        </p:nvSpPr>
        <p:spPr>
          <a:xfrm>
            <a:off x="725325" y="1505662"/>
            <a:ext cx="7743983" cy="4707116"/>
          </a:xfrm>
        </p:spPr>
        <p:txBody>
          <a:bodyPr/>
          <a:lstStyle/>
          <a:p>
            <a:pPr marL="0" indent="0">
              <a:spcAft>
                <a:spcPts val="422"/>
              </a:spcAft>
              <a:buNone/>
            </a:pPr>
            <a:r>
              <a:rPr lang="fr-FR"/>
              <a:t>L’Accord intercantonal sur les marchés publics (AIMP) du 15 novembre 2019, entièrement révisé, règle la manière dont le canton et les communes attribuent les marchés publics. L’AIMP 2019 modernise les marchés publics cantonaux et les harmonise avec le droit fédéral.</a:t>
            </a:r>
          </a:p>
          <a:p>
            <a:pPr marL="0" indent="0">
              <a:spcAft>
                <a:spcPts val="422"/>
              </a:spcAft>
              <a:buNone/>
            </a:pPr>
            <a:r>
              <a:rPr lang="fr-FR" b="1"/>
              <a:t>Objectif</a:t>
            </a:r>
          </a:p>
          <a:p>
            <a:pPr marL="0" indent="0">
              <a:spcAft>
                <a:spcPts val="422"/>
              </a:spcAft>
              <a:buNone/>
            </a:pPr>
            <a:r>
              <a:rPr lang="fr-FR"/>
              <a:t>Les objectifs de l’AIMP sont formulés de manière plus large. Outre l’aspect économique, l’aspect de la durabilité (économique, sociale, environnementale) doit désormais être pris en compte.</a:t>
            </a:r>
          </a:p>
          <a:p>
            <a:pPr marL="0" indent="0">
              <a:spcAft>
                <a:spcPts val="422"/>
              </a:spcAft>
              <a:buNone/>
            </a:pPr>
            <a:r>
              <a:rPr lang="fr-FR" b="1"/>
              <a:t>Adjudication</a:t>
            </a:r>
          </a:p>
          <a:p>
            <a:pPr marL="0" indent="0">
              <a:spcAft>
                <a:spcPts val="422"/>
              </a:spcAft>
              <a:buNone/>
            </a:pPr>
            <a:r>
              <a:rPr lang="fr-FR"/>
              <a:t>Auparavant  = adjudication à l’offre « économiquement la plus avantageuse »</a:t>
            </a:r>
          </a:p>
          <a:p>
            <a:pPr marL="0" indent="0">
              <a:spcAft>
                <a:spcPts val="422"/>
              </a:spcAft>
              <a:buNone/>
            </a:pPr>
            <a:r>
              <a:rPr lang="fr-FR"/>
              <a:t>Nouveau  = adjudication à l’offre « la plus avantageuse »</a:t>
            </a:r>
          </a:p>
          <a:p>
            <a:pPr marL="0" indent="0">
              <a:spcAft>
                <a:spcPts val="422"/>
              </a:spcAft>
              <a:buNone/>
            </a:pPr>
            <a:endParaRPr lang="de-CH" dirty="0"/>
          </a:p>
          <a:p>
            <a:pPr marL="0" indent="0">
              <a:spcAft>
                <a:spcPts val="422"/>
              </a:spcAft>
              <a:buNone/>
            </a:pPr>
            <a:endParaRPr lang="de-CH" dirty="0"/>
          </a:p>
        </p:txBody>
      </p:sp>
      <p:sp>
        <p:nvSpPr>
          <p:cNvPr id="5" name="Fußzeilenplatzhalter 9">
            <a:extLst>
              <a:ext uri="{FF2B5EF4-FFF2-40B4-BE49-F238E27FC236}">
                <a16:creationId xmlns:a16="http://schemas.microsoft.com/office/drawing/2014/main" id="{E5600985-E737-47C4-80EA-87066C8AC204}"/>
              </a:ext>
            </a:extLst>
          </p:cNvPr>
          <p:cNvSpPr>
            <a:spLocks noGrp="1"/>
          </p:cNvSpPr>
          <p:nvPr>
            <p:ph type="ftr" sz="quarter" idx="11"/>
          </p:nvPr>
        </p:nvSpPr>
        <p:spPr>
          <a:xfrm>
            <a:off x="725674" y="6355869"/>
            <a:ext cx="7692654" cy="304892"/>
          </a:xfrm>
        </p:spPr>
        <p:txBody>
          <a:bodyPr/>
          <a:lstStyle/>
          <a:p>
            <a:pPr fontAlgn="auto">
              <a:spcBef>
                <a:spcPts val="0"/>
              </a:spcBef>
              <a:spcAft>
                <a:spcPts val="0"/>
              </a:spcAft>
            </a:pPr>
            <a:r>
              <a:rPr lang="fr-FR">
                <a:solidFill>
                  <a:srgbClr val="3E3E3E"/>
                </a:solidFill>
                <a:latin typeface="AvenirNext LT Com Regular"/>
              </a:rPr>
              <a:t>Brève présentation de la « Loi sur les marchés publics (LMP) »</a:t>
            </a:r>
          </a:p>
        </p:txBody>
      </p:sp>
    </p:spTree>
    <p:extLst>
      <p:ext uri="{BB962C8B-B14F-4D97-AF65-F5344CB8AC3E}">
        <p14:creationId xmlns:p14="http://schemas.microsoft.com/office/powerpoint/2010/main" val="48474039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theme/theme1.xml><?xml version="1.0" encoding="utf-8"?>
<a:theme xmlns:a="http://schemas.openxmlformats.org/drawingml/2006/main" name="Präsentation">
  <a:themeElements>
    <a:clrScheme name="BGBern">
      <a:dk1>
        <a:srgbClr val="282828"/>
      </a:dk1>
      <a:lt1>
        <a:srgbClr val="FFFFFF"/>
      </a:lt1>
      <a:dk2>
        <a:srgbClr val="82192D"/>
      </a:dk2>
      <a:lt2>
        <a:srgbClr val="D61942"/>
      </a:lt2>
      <a:accent1>
        <a:srgbClr val="D61942"/>
      </a:accent1>
      <a:accent2>
        <a:srgbClr val="3E3E3E"/>
      </a:accent2>
      <a:accent3>
        <a:srgbClr val="282828"/>
      </a:accent3>
      <a:accent4>
        <a:srgbClr val="282828"/>
      </a:accent4>
      <a:accent5>
        <a:srgbClr val="282828"/>
      </a:accent5>
      <a:accent6>
        <a:srgbClr val="282828"/>
      </a:accent6>
      <a:hlink>
        <a:srgbClr val="82192D"/>
      </a:hlink>
      <a:folHlink>
        <a:srgbClr val="D61942"/>
      </a:folHlink>
    </a:clrScheme>
    <a:fontScheme name="BGBern">
      <a:majorFont>
        <a:latin typeface="Minion Pro"/>
        <a:ea typeface=""/>
        <a:cs typeface=""/>
      </a:majorFont>
      <a:minorFont>
        <a:latin typeface="AvenirNext LT Com Regular"/>
        <a:ea typeface=""/>
        <a:cs typeface=""/>
      </a:minorFont>
    </a:fontScheme>
    <a:fmtScheme name="Klarheit">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GB_Powerpoint.potx" id="{886DEDE8-30E6-4082-BC32-6934729E902F}" vid="{9DA4A0FF-BA64-426E-9D42-AA9F81631085}"/>
    </a:ext>
  </a:ext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G:\@word00\ADMIN\Folien EFV Arial.pot</Template>
  <TotalTime>0</TotalTime>
  <Words>1289</Words>
  <Application>Microsoft Office PowerPoint</Application>
  <PresentationFormat>Overheadfolien</PresentationFormat>
  <Paragraphs>72</Paragraphs>
  <Slides>12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12</vt:i4>
      </vt:variant>
    </vt:vector>
  </HeadingPairs>
  <TitlesOfParts>
    <vt:vector size="18" baseType="lpstr">
      <vt:lpstr>Arial</vt:lpstr>
      <vt:lpstr>AvenirNext LT Com Regular</vt:lpstr>
      <vt:lpstr>Minion Pro</vt:lpstr>
      <vt:lpstr>Times New Roman</vt:lpstr>
      <vt:lpstr>Wingdings</vt:lpstr>
      <vt:lpstr>Präsentation</vt:lpstr>
      <vt:lpstr>PowerPoint-Präsentation</vt:lpstr>
      <vt:lpstr>Aperçu sommaire</vt:lpstr>
      <vt:lpstr>Chiffres-clés / valeurs-seuils</vt:lpstr>
      <vt:lpstr>Conseils et astuces généraux, remarques importantes</vt:lpstr>
      <vt:lpstr>Conseils et astuces généraux, remarques importantes</vt:lpstr>
      <vt:lpstr>Critères d’aptitude</vt:lpstr>
      <vt:lpstr>Critères d’adjudication</vt:lpstr>
      <vt:lpstr>Principales nouveautés de l’AIMP</vt:lpstr>
      <vt:lpstr>Principales nouveautés de l’AIMP</vt:lpstr>
      <vt:lpstr>Principales nouveautés de l’AIMP</vt:lpstr>
      <vt:lpstr>Liens</vt:lpstr>
      <vt:lpstr>PowerPoint-Präsentation</vt:lpstr>
    </vt:vector>
  </TitlesOfParts>
  <Company>Eidg. Finanzverwaltung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HV VBBG 2015</dc:title>
  <dc:creator>Rohrbach Christine</dc:creator>
  <cp:lastModifiedBy>Rohrbach Christine</cp:lastModifiedBy>
  <cp:revision>309</cp:revision>
  <cp:lastPrinted>2014-04-22T16:30:01Z</cp:lastPrinted>
  <dcterms:created xsi:type="dcterms:W3CDTF">2004-08-11T16:08:47Z</dcterms:created>
  <dcterms:modified xsi:type="dcterms:W3CDTF">2021-11-05T09:25:54Z</dcterms:modified>
</cp:coreProperties>
</file>