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25"/>
  </p:notesMasterIdLst>
  <p:handoutMasterIdLst>
    <p:handoutMasterId r:id="rId26"/>
  </p:handoutMasterIdLst>
  <p:sldIdLst>
    <p:sldId id="322" r:id="rId3"/>
    <p:sldId id="378" r:id="rId4"/>
    <p:sldId id="266" r:id="rId5"/>
    <p:sldId id="258" r:id="rId6"/>
    <p:sldId id="320" r:id="rId7"/>
    <p:sldId id="380" r:id="rId8"/>
    <p:sldId id="321" r:id="rId9"/>
    <p:sldId id="336" r:id="rId10"/>
    <p:sldId id="337" r:id="rId11"/>
    <p:sldId id="338" r:id="rId12"/>
    <p:sldId id="382" r:id="rId13"/>
    <p:sldId id="381" r:id="rId14"/>
    <p:sldId id="334" r:id="rId15"/>
    <p:sldId id="324" r:id="rId16"/>
    <p:sldId id="335" r:id="rId17"/>
    <p:sldId id="323" r:id="rId18"/>
    <p:sldId id="268" r:id="rId19"/>
    <p:sldId id="360" r:id="rId20"/>
    <p:sldId id="379" r:id="rId21"/>
    <p:sldId id="376" r:id="rId22"/>
    <p:sldId id="375" r:id="rId23"/>
    <p:sldId id="331" r:id="rId24"/>
  </p:sldIdLst>
  <p:sldSz cx="9144000" cy="6858000" type="overhead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5F8FD"/>
    <a:srgbClr val="000000"/>
    <a:srgbClr val="808000"/>
    <a:srgbClr val="663300"/>
    <a:srgbClr val="CCCC00"/>
    <a:srgbClr val="336600"/>
    <a:srgbClr val="006600"/>
    <a:srgbClr val="F8FAFE"/>
    <a:srgbClr val="EF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7" autoAdjust="0"/>
  </p:normalViewPr>
  <p:slideViewPr>
    <p:cSldViewPr snapToGrid="0" snapToObjects="1">
      <p:cViewPr varScale="1">
        <p:scale>
          <a:sx n="98" d="100"/>
          <a:sy n="98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819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819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38"/>
            <a:ext cx="294819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31338"/>
            <a:ext cx="294819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>
              <a:defRPr/>
            </a:pPr>
            <a:fld id="{97879741-552A-4160-A076-80C8BC1869D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91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4084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97" y="0"/>
            <a:ext cx="2898034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65175"/>
            <a:ext cx="4986337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34" y="4735513"/>
            <a:ext cx="4954649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91650"/>
            <a:ext cx="2974084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97" y="9391650"/>
            <a:ext cx="2898034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>
              <a:defRPr/>
            </a:pPr>
            <a:fld id="{43C4C192-AA44-45EE-A38F-7DA05CC0325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36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3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3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777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856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7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09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9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7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4C192-AA44-45EE-A38F-7DA05CC0325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3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/>
        </p:nvGraphicFramePr>
        <p:xfrm>
          <a:off x="6894513" y="292100"/>
          <a:ext cx="18907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3" imgW="1790476" imgH="390580" progId="">
                  <p:embed/>
                </p:oleObj>
              </mc:Choice>
              <mc:Fallback>
                <p:oleObj name="Photo Editor Photo" r:id="rId3" imgW="1790476" imgH="390580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92100"/>
                        <a:ext cx="18907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2188" y="1028700"/>
            <a:ext cx="7666037" cy="1562100"/>
          </a:xfrm>
        </p:spPr>
        <p:txBody>
          <a:bodyPr/>
          <a:lstStyle>
            <a:lvl1pPr>
              <a:lnSpc>
                <a:spcPts val="4800"/>
              </a:lnSpc>
              <a:defRPr sz="4400">
                <a:solidFill>
                  <a:srgbClr val="3366CC"/>
                </a:solidFill>
              </a:defRPr>
            </a:lvl1pPr>
          </a:lstStyle>
          <a:p>
            <a:r>
              <a:rPr lang="en-GB"/>
              <a:t>Klicken Sie, um das Titelformat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CBF8FDFB-0A5C-4510-9FE3-4BC51437D1E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6588" y="1143000"/>
            <a:ext cx="1919287" cy="4927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27138" y="1143000"/>
            <a:ext cx="5607050" cy="4927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65E347DF-350C-4BA1-A500-2A7047AD166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091705" y="4342321"/>
            <a:ext cx="4960347" cy="1819843"/>
          </a:xfrm>
          <a:prstGeom prst="rect">
            <a:avLst/>
          </a:prstGeom>
        </p:spPr>
        <p:txBody>
          <a:bodyPr/>
          <a:lstStyle>
            <a:lvl1pPr>
              <a:lnSpc>
                <a:spcPts val="4217"/>
              </a:lnSpc>
              <a:spcAft>
                <a:spcPts val="0"/>
              </a:spcAft>
              <a:defRPr sz="351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Präsentationstitel eingeben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7" y="215001"/>
            <a:ext cx="2809314" cy="2809085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610253" y="6314006"/>
            <a:ext cx="192349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5439" y="6364796"/>
            <a:ext cx="7693122" cy="405053"/>
          </a:xfrm>
          <a:prstGeom prst="rect">
            <a:avLst/>
          </a:prstGeom>
        </p:spPr>
        <p:txBody>
          <a:bodyPr/>
          <a:lstStyle>
            <a:lvl1pPr>
              <a:lnSpc>
                <a:spcPts val="1828"/>
              </a:lnSpc>
              <a:spcAft>
                <a:spcPts val="1828"/>
              </a:spcAft>
              <a:defRPr sz="1265" baseline="0">
                <a:solidFill>
                  <a:schemeClr val="accent2"/>
                </a:solidFill>
              </a:defRPr>
            </a:lvl1pPr>
          </a:lstStyle>
          <a:p>
            <a:r>
              <a:rPr lang="de-CH" dirty="0"/>
              <a:t>Bern, </a:t>
            </a:r>
            <a:fld id="{EF15EB50-214B-464F-8C30-3B17B4621FA2}" type="datetime1">
              <a:rPr lang="de-CH" smtClean="0"/>
              <a:t>14.01.2020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5439" y="2872105"/>
            <a:ext cx="7693122" cy="506281"/>
          </a:xfrm>
          <a:prstGeom prst="rect">
            <a:avLst/>
          </a:prstGeom>
        </p:spPr>
        <p:txBody>
          <a:bodyPr/>
          <a:lstStyle>
            <a:lvl1pPr>
              <a:lnSpc>
                <a:spcPts val="1687"/>
              </a:lnSpc>
              <a:spcAft>
                <a:spcPts val="0"/>
              </a:spcAft>
              <a:defRPr lang="de-CH" sz="1336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CH" dirty="0"/>
              <a:t>Burgergemeinde Bern </a:t>
            </a:r>
            <a:br>
              <a:rPr lang="de-CH" dirty="0"/>
            </a:br>
            <a:r>
              <a:rPr lang="de-CH" dirty="0"/>
              <a:t>oder Abteilungsname</a:t>
            </a:r>
          </a:p>
        </p:txBody>
      </p:sp>
    </p:spTree>
    <p:extLst>
      <p:ext uri="{BB962C8B-B14F-4D97-AF65-F5344CB8AC3E}">
        <p14:creationId xmlns:p14="http://schemas.microsoft.com/office/powerpoint/2010/main" val="26226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mit Kapitel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0817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5011" y="3023494"/>
            <a:ext cx="7693977" cy="1316560"/>
          </a:xfrm>
          <a:prstGeom prst="rect">
            <a:avLst/>
          </a:prstGeom>
        </p:spPr>
        <p:txBody>
          <a:bodyPr/>
          <a:lstStyle>
            <a:lvl1pPr>
              <a:defRPr sz="3515" spc="6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Hier ein Zitat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00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Kaptiel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175" y="6356352"/>
            <a:ext cx="7693649" cy="30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269447" y="1758733"/>
            <a:ext cx="8605105" cy="4352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843"/>
          </a:p>
        </p:txBody>
      </p:sp>
    </p:spTree>
    <p:extLst>
      <p:ext uri="{BB962C8B-B14F-4D97-AF65-F5344CB8AC3E}">
        <p14:creationId xmlns:p14="http://schemas.microsoft.com/office/powerpoint/2010/main" val="34157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kaptiel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5439" y="442765"/>
            <a:ext cx="7693977" cy="50989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175" y="6356352"/>
            <a:ext cx="7693649" cy="30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269447" y="1758733"/>
            <a:ext cx="8605105" cy="4352817"/>
          </a:xfrm>
          <a:prstGeom prst="rect">
            <a:avLst/>
          </a:prstGeom>
          <a:solidFill>
            <a:srgbClr val="D5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843"/>
          </a:p>
        </p:txBody>
      </p:sp>
    </p:spTree>
    <p:extLst>
      <p:ext uri="{BB962C8B-B14F-4D97-AF65-F5344CB8AC3E}">
        <p14:creationId xmlns:p14="http://schemas.microsoft.com/office/powerpoint/2010/main" val="2647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360" y="1657348"/>
            <a:ext cx="7693280" cy="354456"/>
          </a:xfrm>
          <a:prstGeom prst="rect">
            <a:avLst/>
          </a:prstGeom>
        </p:spPr>
        <p:txBody>
          <a:bodyPr/>
          <a:lstStyle>
            <a:lvl1pPr algn="l">
              <a:lnSpc>
                <a:spcPts val="2530"/>
              </a:lnSpc>
              <a:spcAft>
                <a:spcPts val="141"/>
              </a:spcAft>
              <a:defRPr sz="1757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Texttitel verfassen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5360" y="2011874"/>
            <a:ext cx="7744613" cy="42774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2671"/>
              </a:lnSpc>
              <a:spcAft>
                <a:spcPts val="2671"/>
              </a:spcAft>
              <a:defRPr sz="1968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Geben Sie hier den Folientext ein.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413" y="4390668"/>
            <a:ext cx="7744613" cy="3048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1828"/>
              </a:lnSpc>
              <a:spcAft>
                <a:spcPts val="1828"/>
              </a:spcAft>
              <a:defRPr sz="126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CH" dirty="0"/>
              <a:t>Kleiner Folientext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5012" y="4188212"/>
            <a:ext cx="7693280" cy="202457"/>
          </a:xfrm>
          <a:prstGeom prst="rect">
            <a:avLst/>
          </a:prstGeom>
        </p:spPr>
        <p:txBody>
          <a:bodyPr/>
          <a:lstStyle>
            <a:lvl1pPr algn="l">
              <a:lnSpc>
                <a:spcPts val="1336"/>
              </a:lnSpc>
              <a:spcAft>
                <a:spcPts val="0"/>
              </a:spcAft>
              <a:defRPr sz="1336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Untertitel verfassen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175" y="6356352"/>
            <a:ext cx="7693649" cy="30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34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175" y="6356352"/>
            <a:ext cx="7693649" cy="30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360" y="1657348"/>
            <a:ext cx="7693280" cy="354456"/>
          </a:xfrm>
          <a:prstGeom prst="rect">
            <a:avLst/>
          </a:prstGeom>
        </p:spPr>
        <p:txBody>
          <a:bodyPr/>
          <a:lstStyle>
            <a:lvl1pPr algn="l">
              <a:lnSpc>
                <a:spcPts val="2530"/>
              </a:lnSpc>
              <a:spcAft>
                <a:spcPts val="141"/>
              </a:spcAft>
              <a:defRPr sz="1757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Texttitel verfassen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5360" y="2011874"/>
            <a:ext cx="7744613" cy="4099676"/>
          </a:xfrm>
          <a:prstGeom prst="rect">
            <a:avLst/>
          </a:prstGeom>
        </p:spPr>
        <p:txBody>
          <a:bodyPr/>
          <a:lstStyle>
            <a:lvl1pPr marL="169610" indent="-169610" algn="l">
              <a:lnSpc>
                <a:spcPts val="2671"/>
              </a:lnSpc>
              <a:spcAft>
                <a:spcPts val="1406"/>
              </a:spcAft>
              <a:buFont typeface="Arial" pitchFamily="34" charset="0"/>
              <a:buChar char="•"/>
              <a:defRPr sz="19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  <a:br>
              <a:rPr lang="de-CH" dirty="0"/>
            </a:br>
            <a:r>
              <a:rPr lang="de-CH" dirty="0"/>
              <a:t>Ein Listeneintrag kann sich über mehrere Zeilen erstrecken.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43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 Liste links &amp;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439" y="6356352"/>
            <a:ext cx="7693649" cy="30489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1265"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4393" y="1657504"/>
            <a:ext cx="3745752" cy="4454045"/>
          </a:xfrm>
          <a:prstGeom prst="rect">
            <a:avLst/>
          </a:prstGeom>
        </p:spPr>
        <p:txBody>
          <a:bodyPr/>
          <a:lstStyle>
            <a:lvl1pPr marL="169610" indent="-169610" algn="l">
              <a:lnSpc>
                <a:spcPts val="2671"/>
              </a:lnSpc>
              <a:spcAft>
                <a:spcPts val="1406"/>
              </a:spcAft>
              <a:buFont typeface="Arial" pitchFamily="34" charset="0"/>
              <a:buChar char="•"/>
              <a:defRPr sz="19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  <a:br>
              <a:rPr lang="de-CH" dirty="0"/>
            </a:br>
            <a:r>
              <a:rPr lang="de-CH" dirty="0"/>
              <a:t>Ein Listeneintrag kann sich über mehrere Zeilen erstrecken.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723768" y="1758576"/>
            <a:ext cx="3694872" cy="435292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88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 Bild links &amp; Liste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hier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5175" y="6356352"/>
            <a:ext cx="7693649" cy="30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23854" y="1657504"/>
            <a:ext cx="3745752" cy="4454045"/>
          </a:xfrm>
          <a:prstGeom prst="rect">
            <a:avLst/>
          </a:prstGeom>
        </p:spPr>
        <p:txBody>
          <a:bodyPr/>
          <a:lstStyle>
            <a:lvl1pPr marL="169610" indent="-169610" algn="l">
              <a:lnSpc>
                <a:spcPts val="2671"/>
              </a:lnSpc>
              <a:spcAft>
                <a:spcPts val="1406"/>
              </a:spcAft>
              <a:buFont typeface="Arial" pitchFamily="34" charset="0"/>
              <a:buChar char="•"/>
              <a:defRPr sz="19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Listen Sie hier die Punkte dieser Folie auf.</a:t>
            </a:r>
          </a:p>
          <a:p>
            <a:pPr lvl="0"/>
            <a:r>
              <a:rPr lang="de-CH" dirty="0"/>
              <a:t>Fügen Sie weitere Listenpunkte ein.</a:t>
            </a:r>
          </a:p>
          <a:p>
            <a:pPr lvl="0"/>
            <a:endParaRPr lang="de-CH" dirty="0"/>
          </a:p>
          <a:p>
            <a:pPr lvl="0"/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725011" y="1758576"/>
            <a:ext cx="3694872" cy="435292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45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038" y="1054100"/>
            <a:ext cx="7678737" cy="10525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2650" y="2308225"/>
            <a:ext cx="7626350" cy="359727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5649913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D3826DD7-9571-45C2-9305-710C612D0C8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GBern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Burgergemeinde</a:t>
            </a: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00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2942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aldienst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Personaldienst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27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841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mänenverwaltung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Domänenverwaltung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86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domaenen@bgbern.ch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12320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tbetrieb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Forstbetrieb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Schauplatzgasse 21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3011 </a:t>
            </a: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40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forstbetrieb@bgbern.ch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33657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erliches Sozialzentrum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Burgerliches</a:t>
            </a: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Sozialzentrum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031 313 25 25 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bsz@bgbern.ch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6306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zverwaltung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Finanzverwaltung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031 328 86 20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3409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alvorsorgestiftung Abschluss-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jects\Burgergemeinde_Bern\Geschaftsausstattung\3_Produktion\1_Finales_Design\Powerpoint\Assets\unentBärlich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3" y="-63376"/>
            <a:ext cx="4352919" cy="65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3610253" y="2771016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3610360" y="2771016"/>
            <a:ext cx="1923494" cy="0"/>
          </a:xfrm>
          <a:prstGeom prst="line">
            <a:avLst/>
          </a:prstGeom>
          <a:ln w="254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2294431" y="4272431"/>
            <a:ext cx="4555138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Personalvorsorgestiftung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Bahnhofplatz 2, Postfach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3001 Bern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 031 </a:t>
            </a: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328 86 20</a:t>
            </a:r>
          </a:p>
          <a:p>
            <a:pPr marL="0" algn="ctr" defTabSz="914197" rtl="0" eaLnBrk="1" latinLnBrk="0" hangingPunct="1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info@bgbern.ch</a:t>
            </a:r>
          </a:p>
          <a:p>
            <a:pPr algn="ctr"/>
            <a:endParaRPr lang="de-CH" sz="1336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1828"/>
              </a:lnSpc>
            </a:pPr>
            <a:r>
              <a:rPr lang="de-CH" sz="1336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www.bgbern.ch</a:t>
            </a:r>
          </a:p>
        </p:txBody>
      </p:sp>
    </p:spTree>
    <p:extLst>
      <p:ext uri="{BB962C8B-B14F-4D97-AF65-F5344CB8AC3E}">
        <p14:creationId xmlns:p14="http://schemas.microsoft.com/office/powerpoint/2010/main" val="2811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69AC0257-E830-4171-8E60-0403A3A5C83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6663" y="2473325"/>
            <a:ext cx="3736975" cy="359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6038" y="2473325"/>
            <a:ext cx="3736975" cy="359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8F9556FB-36DC-4A37-8749-193466696CA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4E0D088F-5DD1-47C9-B344-9778E4ED66E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54947D27-E3DB-4CD6-ABE6-94149B399C9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6700697E-FD92-49A3-8541-8F23AB042F6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F117560C-C37E-499E-A00D-37633B3BA2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5252F5D2-898A-4EF8-8197-EB7A467994B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1143000"/>
            <a:ext cx="76787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den Titel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6663" y="2473325"/>
            <a:ext cx="76263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8725" y="62087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nb-NO"/>
              <a:t>HV VBBG, 10. Mai 2014 Thun                                                                           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8638" y="6257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fld id="{D407E7DF-633E-4A9D-8E72-5CDAC249E82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5pPr>
      <a:lvl6pPr marL="457200" algn="l" rtl="0" fontAlgn="base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6pPr>
      <a:lvl7pPr marL="914400" algn="l" rtl="0" fontAlgn="base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7pPr>
      <a:lvl8pPr marL="1371600" algn="l" rtl="0" fontAlgn="base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8pPr>
      <a:lvl9pPr marL="1828800" algn="l" rtl="0" fontAlgn="base">
        <a:lnSpc>
          <a:spcPts val="3600"/>
        </a:lnSpc>
        <a:spcBef>
          <a:spcPct val="15000"/>
        </a:spcBef>
        <a:spcAft>
          <a:spcPct val="0"/>
        </a:spcAft>
        <a:defRPr sz="3200" b="1">
          <a:solidFill>
            <a:srgbClr val="2D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700"/>
        </a:lnSpc>
        <a:spcBef>
          <a:spcPts val="6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700"/>
        </a:lnSpc>
        <a:spcBef>
          <a:spcPts val="6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45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45 Ligh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45 Ligh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45 Ligh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45 Ligh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725175" y="0"/>
            <a:ext cx="7693977" cy="6858000"/>
            <a:chOff x="1031612" y="0"/>
            <a:chExt cx="10945216" cy="975677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1031612" y="2502123"/>
              <a:ext cx="10944750" cy="6213437"/>
              <a:chOff x="1031612" y="2502123"/>
              <a:chExt cx="10944750" cy="6213437"/>
            </a:xfrm>
          </p:grpSpPr>
          <p:sp>
            <p:nvSpPr>
              <p:cNvPr id="21" name="Rechteck 20"/>
              <p:cNvSpPr/>
              <p:nvPr userDrawn="1"/>
            </p:nvSpPr>
            <p:spPr>
              <a:xfrm>
                <a:off x="1031612" y="2502123"/>
                <a:ext cx="5256351" cy="6192688"/>
              </a:xfrm>
              <a:prstGeom prst="rect">
                <a:avLst/>
              </a:prstGeom>
              <a:noFill/>
              <a:ln>
                <a:solidFill>
                  <a:srgbClr val="00B05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843"/>
              </a:p>
            </p:txBody>
          </p:sp>
          <p:sp>
            <p:nvSpPr>
              <p:cNvPr id="22" name="Rechteck 21"/>
              <p:cNvSpPr/>
              <p:nvPr userDrawn="1"/>
            </p:nvSpPr>
            <p:spPr>
              <a:xfrm>
                <a:off x="6720011" y="2522872"/>
                <a:ext cx="5256351" cy="6192688"/>
              </a:xfrm>
              <a:prstGeom prst="rect">
                <a:avLst/>
              </a:prstGeom>
              <a:noFill/>
              <a:ln>
                <a:solidFill>
                  <a:srgbClr val="00B05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843"/>
              </a:p>
            </p:txBody>
          </p:sp>
        </p:grpSp>
        <p:cxnSp>
          <p:nvCxnSpPr>
            <p:cNvPr id="18" name="Gerade Verbindung 17"/>
            <p:cNvCxnSpPr/>
            <p:nvPr userDrawn="1"/>
          </p:nvCxnSpPr>
          <p:spPr>
            <a:xfrm>
              <a:off x="6504220" y="0"/>
              <a:ext cx="0" cy="9756775"/>
            </a:xfrm>
            <a:prstGeom prst="line">
              <a:avLst/>
            </a:prstGeom>
            <a:ln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1031612" y="1105023"/>
              <a:ext cx="10945216" cy="0"/>
            </a:xfrm>
            <a:prstGeom prst="line">
              <a:avLst/>
            </a:prstGeom>
            <a:ln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5439" y="442765"/>
            <a:ext cx="7693977" cy="515794"/>
          </a:xfrm>
          <a:prstGeom prst="rect">
            <a:avLst/>
          </a:prstGeom>
        </p:spPr>
        <p:txBody>
          <a:bodyPr vert="horz" lIns="130061" tIns="65030" rIns="130061" bIns="65030" rtlCol="0" anchor="t" anchorCtr="0">
            <a:spAutoFit/>
          </a:bodyPr>
          <a:lstStyle/>
          <a:p>
            <a:pPr marL="0" lvl="0" indent="0" algn="ctr" defTabSz="914197" rtl="0" eaLnBrk="1" latinLnBrk="0" hangingPunct="1">
              <a:lnSpc>
                <a:spcPts val="3163"/>
              </a:lnSpc>
              <a:spcBef>
                <a:spcPts val="0"/>
              </a:spcBef>
              <a:spcAft>
                <a:spcPts val="3163"/>
              </a:spcAft>
              <a:buFont typeface="Arial" pitchFamily="34" charset="0"/>
              <a:buNone/>
            </a:pPr>
            <a:r>
              <a:rPr lang="de-DE" dirty="0"/>
              <a:t>Folientitel hier eingeben</a:t>
            </a:r>
            <a:endParaRPr lang="de-CH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3610253" y="341537"/>
            <a:ext cx="192349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3610253" y="6314006"/>
            <a:ext cx="192349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ußzeilenplatzhalter 36"/>
          <p:cNvSpPr>
            <a:spLocks noGrp="1"/>
          </p:cNvSpPr>
          <p:nvPr>
            <p:ph type="ftr" sz="quarter" idx="3"/>
          </p:nvPr>
        </p:nvSpPr>
        <p:spPr>
          <a:xfrm>
            <a:off x="725439" y="6355868"/>
            <a:ext cx="7693122" cy="3048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algn="ctr" defTabSz="914197" rtl="0" eaLnBrk="1" latinLnBrk="0" hangingPunct="1">
              <a:lnSpc>
                <a:spcPts val="1828"/>
              </a:lnSpc>
              <a:defRPr lang="de-CH" sz="1265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/>
              <a:t>Kurzpräsentation «Gesetz über das öffentliche Beschaffungswesen (ÖBG)»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dt="0"/>
  <p:txStyles>
    <p:titleStyle>
      <a:lvl1pPr algn="ctr" defTabSz="914197" rtl="0" eaLnBrk="1" latinLnBrk="0" hangingPunct="1">
        <a:spcBef>
          <a:spcPct val="0"/>
        </a:spcBef>
        <a:buNone/>
        <a:defRPr lang="de-CH" sz="2460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ctr" defTabSz="914197" rtl="0" eaLnBrk="1" latinLnBrk="0" hangingPunct="1">
        <a:lnSpc>
          <a:spcPts val="3163"/>
        </a:lnSpc>
        <a:spcBef>
          <a:spcPts val="0"/>
        </a:spcBef>
        <a:spcAft>
          <a:spcPts val="3163"/>
        </a:spcAft>
        <a:buFont typeface="Arial" pitchFamily="34" charset="0"/>
        <a:buNone/>
        <a:defRPr lang="de-DE" sz="246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742784" indent="-285687" algn="l" defTabSz="914197" rtl="0" eaLnBrk="1" latinLnBrk="0" hangingPunct="1">
        <a:spcBef>
          <a:spcPct val="20000"/>
        </a:spcBef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6" indent="-228549" algn="l" defTabSz="914197" rtl="0" eaLnBrk="1" latinLnBrk="0" hangingPunct="1">
        <a:spcBef>
          <a:spcPct val="20000"/>
        </a:spcBef>
        <a:buFont typeface="Arial" pitchFamily="34" charset="0"/>
        <a:buChar char="•"/>
        <a:defRPr sz="246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4" indent="-228549" algn="l" defTabSz="914197" rtl="0" eaLnBrk="1" latinLnBrk="0" hangingPunct="1">
        <a:spcBef>
          <a:spcPct val="20000"/>
        </a:spcBef>
        <a:buFont typeface="Arial" pitchFamily="34" charset="0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1" indent="-228549" algn="l" defTabSz="914197" rtl="0" eaLnBrk="1" latinLnBrk="0" hangingPunct="1">
        <a:spcBef>
          <a:spcPct val="20000"/>
        </a:spcBef>
        <a:buFont typeface="Arial" pitchFamily="34" charset="0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40" indent="-228549" algn="l" defTabSz="914197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9" indent="-228549" algn="l" defTabSz="914197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7" indent="-228549" algn="l" defTabSz="914197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5" indent="-228549" algn="l" defTabSz="914197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2pPr>
      <a:lvl3pPr marL="914197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5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3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1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9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7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6" algn="l" defTabSz="914197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o.fin.be.ch/de/start/themen/oeffentliches-beschaffungswesen.html" TargetMode="External"/><Relationship Id="rId2" Type="http://schemas.openxmlformats.org/officeDocument/2006/relationships/hyperlink" Target="https://www.belex.sites.be.ch/frontend/versions/934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kaio.fin.be.ch/de/start/themen/oeffentliches-beschaffungswesen/neues-beschaffungsrecht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bbg.ch/dienstleistungen/hrm-2#hrm-2-unterlag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ap.ch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2" y="1702676"/>
            <a:ext cx="8212137" cy="382638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CH" sz="4000" b="1" dirty="0">
                <a:solidFill>
                  <a:srgbClr val="666633"/>
                </a:solidFill>
              </a:rPr>
              <a:t>Herzlich willkommen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4000" b="1" dirty="0">
                <a:solidFill>
                  <a:srgbClr val="666633"/>
                </a:solidFill>
              </a:rPr>
              <a:t>in </a:t>
            </a:r>
            <a:r>
              <a:rPr lang="de-CH" sz="4000" b="1">
                <a:solidFill>
                  <a:srgbClr val="666633"/>
                </a:solidFill>
              </a:rPr>
              <a:t>Thun und Worben</a:t>
            </a:r>
            <a:endParaRPr lang="de-CH" sz="4000" b="1" dirty="0">
              <a:solidFill>
                <a:srgbClr val="6666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D3826DD7-9571-45C2-9305-710C612D0C8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D60AE6-DA41-4C3F-9E25-4D17D8AAA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845" y="3118315"/>
            <a:ext cx="4027793" cy="29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6"/>
            <a:ext cx="7693351" cy="509895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Eignungskriterien</a:t>
            </a:r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454BE0D4-3CB8-4543-8920-F4DE667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F1EEBAE-8B3D-4C59-B602-70E3862FE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106828"/>
            <a:ext cx="7743983" cy="4099676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DE" dirty="0"/>
              <a:t>Eignungskriterien messen die Eignung des Anbieters, den Auftrag auszuführen. Einige Eignungskriterien sind gesetzlich vorgeschrieben und werden in der Regel durch ein von den kantonalen Behörden vorgegebenes</a:t>
            </a:r>
          </a:p>
          <a:p>
            <a:pPr>
              <a:spcAft>
                <a:spcPts val="422"/>
              </a:spcAft>
            </a:pPr>
            <a:r>
              <a:rPr lang="de-DE" dirty="0"/>
              <a:t>Selbstdeklarationsformular und die dort verlangten Nachweise dokumentiert. Im Berner Recht gehören dazu (Art. 24 ÖBV):</a:t>
            </a:r>
          </a:p>
          <a:p>
            <a:pPr>
              <a:spcAft>
                <a:spcPts val="422"/>
              </a:spcAft>
            </a:pPr>
            <a:r>
              <a:rPr lang="de-DE" dirty="0"/>
              <a:t>Einhaltung der Arbeitsschutzbestimmungen und vorgeschriebenen Arbeitsbedingungen, Bezahlung von Steuern und Sozialabgaben, Einhaltung der Umweltgesetzgebung, kein laufendes Konkursverfahren, keine Pfändung im letzten Jahr</a:t>
            </a:r>
          </a:p>
        </p:txBody>
      </p:sp>
    </p:spTree>
    <p:extLst>
      <p:ext uri="{BB962C8B-B14F-4D97-AF65-F5344CB8AC3E}">
        <p14:creationId xmlns:p14="http://schemas.microsoft.com/office/powerpoint/2010/main" val="25297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6"/>
            <a:ext cx="7693351" cy="509895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Zuschlagskriterien</a:t>
            </a:r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454BE0D4-3CB8-4543-8920-F4DE667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F1EEBAE-8B3D-4C59-B602-70E3862FE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106828"/>
            <a:ext cx="7743983" cy="4099676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DE" dirty="0"/>
              <a:t>Die Zuschlagskriterien messen die Qualität des Angebotes</a:t>
            </a:r>
          </a:p>
          <a:p>
            <a:pPr>
              <a:spcAft>
                <a:spcPts val="422"/>
              </a:spcAft>
            </a:pPr>
            <a:r>
              <a:rPr lang="de-DE" dirty="0"/>
              <a:t>In der Wahl und Gewichtung der Zuschlagskriterien ist die Vergabestelle grundsätzlich frei. </a:t>
            </a:r>
          </a:p>
          <a:p>
            <a:pPr>
              <a:spcAft>
                <a:spcPts val="422"/>
              </a:spcAft>
            </a:pPr>
            <a:r>
              <a:rPr lang="de-DE" dirty="0"/>
              <a:t>Bei der Beschaffung von eher einfachen, austauschbaren Leistungen</a:t>
            </a:r>
            <a:br>
              <a:rPr lang="de-DE" dirty="0"/>
            </a:br>
            <a:r>
              <a:rPr lang="de-DE" dirty="0"/>
              <a:t>(z. B. Verbrauchsmaterial, standardisierte Geräte) muss der Preis ein ganz überwiegendes Gewicht haben (70–90 %) oder wie oben erwähnt sogar das einzige gewichtete Zuschlagskriterium sein (100 %)</a:t>
            </a:r>
          </a:p>
          <a:p>
            <a:pPr>
              <a:spcAft>
                <a:spcPts val="422"/>
              </a:spcAft>
            </a:pPr>
            <a:r>
              <a:rPr lang="de-DE" dirty="0"/>
              <a:t>Bei der Beschaffung von komplexeren oder individualisierten Leistungen (z. B. Software, Beratungsleistungen, ganze ICT-Systeme) darf den qualitativen Zuschlagskriterien ein höheres und dem Preis ein tieferes Gewicht (z. B. 50–30 %) zugemessen werden. </a:t>
            </a:r>
          </a:p>
          <a:p>
            <a:pPr>
              <a:spcAft>
                <a:spcPts val="422"/>
              </a:spcAft>
            </a:pPr>
            <a:r>
              <a:rPr lang="de-DE" dirty="0"/>
              <a:t>Nach der Praxis des Bundesgerichtes muss die Gewichtung des Preises mindestens 20% betragen</a:t>
            </a:r>
          </a:p>
        </p:txBody>
      </p:sp>
    </p:spTree>
    <p:extLst>
      <p:ext uri="{BB962C8B-B14F-4D97-AF65-F5344CB8AC3E}">
        <p14:creationId xmlns:p14="http://schemas.microsoft.com/office/powerpoint/2010/main" val="41745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Vorgehensbeispiel Domänenverwaltung (BGB)</a:t>
            </a:r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454BE0D4-3CB8-4543-8920-F4DE667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F1EEBAE-8B3D-4C59-B602-70E3862FE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165194"/>
            <a:ext cx="7743983" cy="4099676"/>
          </a:xfr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de-CH" i="1" dirty="0"/>
              <a:t>Das Projektmanagement der Domänenverwaltung </a:t>
            </a:r>
            <a:r>
              <a:rPr lang="de-CH" dirty="0"/>
              <a:t>ist die Anlaufstelle für die Burgergemeinde Bern (interne und externe Partner) bezüglich allen Anliegen des </a:t>
            </a:r>
            <a:r>
              <a:rPr lang="de-CH" dirty="0" err="1"/>
              <a:t>öB</a:t>
            </a:r>
            <a:r>
              <a:rPr lang="de-CH" dirty="0"/>
              <a:t>. Zu den Hauptaufgaben gehören die Erstellung und die Pflege der Formulare und Abläufe für Ausschreibungen und Vergaben, Sicherstellung der Einhaltung gesetzlicher Anforderungen.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&gt; Bedürfnisanmeldung (Unterstützung </a:t>
            </a:r>
            <a:r>
              <a:rPr lang="de-CH" dirty="0" err="1"/>
              <a:t>öB</a:t>
            </a:r>
            <a:r>
              <a:rPr lang="de-CH" dirty="0"/>
              <a:t>):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	- Prüfung, ob Lieferung / Dienstleitung / Bauauftrag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	- Festlegung der Verfahrensart (nach Schwellenwert)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&gt; Je nach Verfahrensart Vorbereitung / Erstellung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	- Formulare / Ausschreibungsunterlagen / Terminplan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&gt; Unterstützung oder Durchführung der Ausschreibung gemäss Bedürfnis</a:t>
            </a:r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92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Wichtigste Neuerungen </a:t>
            </a:r>
            <a:r>
              <a:rPr lang="de-CH" dirty="0" err="1"/>
              <a:t>IVöB</a:t>
            </a:r>
            <a:endParaRPr lang="de-CH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CE926754-7EA7-4DA8-9366-1D55FB5B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74" y="6355869"/>
            <a:ext cx="7692654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A524904-27A2-47F1-833F-6774888D1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505662"/>
            <a:ext cx="7743983" cy="4707116"/>
          </a:xfr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de-CH" b="1" dirty="0"/>
              <a:t>Teilnahmebedingungen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Die Vergabestellen (z. B. Burgergemeinden) werden aufgrund des Katalogs von Zuschlagskriterien künftig gehalten sein, bei der Aufstellung ihrer Bewertungssysteme Themen wie </a:t>
            </a:r>
            <a:r>
              <a:rPr lang="de-CH" i="1" dirty="0"/>
              <a:t>Nachhaltigkeit, Innovationsgehalt </a:t>
            </a:r>
            <a:r>
              <a:rPr lang="de-CH" dirty="0"/>
              <a:t>und </a:t>
            </a:r>
            <a:r>
              <a:rPr lang="de-CH" i="1" dirty="0"/>
              <a:t>Plausibilität der Angebote </a:t>
            </a:r>
            <a:r>
              <a:rPr lang="de-CH" dirty="0"/>
              <a:t>vermehrt zu berücksichtigen.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Die Vergabestellen sind neu explizit aufgefordert, bei ihren Vergaben konkrete und für die jeweiligen Umstände geeignete Massnahmen zur Vermeidung von Interessenkonflikten, unzulässigen Wettbewerbsabreden und Korruption vorzusehen.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b="1" dirty="0"/>
              <a:t>Schwellenwert (Lieferungen)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Schwellenwert bisher 	= &lt; 100’000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Schwellenwert neu 	= &lt; 150’000</a:t>
            </a:r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0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Wichtigste Neuerungen </a:t>
            </a:r>
            <a:r>
              <a:rPr lang="de-CH" dirty="0" err="1"/>
              <a:t>IVöB</a:t>
            </a:r>
            <a:endParaRPr lang="de-CH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B607FD3-6FE4-41CD-A515-AE89422A9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505662"/>
            <a:ext cx="7743983" cy="4707116"/>
          </a:xfr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de-CH" dirty="0"/>
              <a:t>Die total revidierte Interkantonale Vereinbarung über das öffentliche Beschaffungswesen (</a:t>
            </a:r>
            <a:r>
              <a:rPr lang="de-CH" dirty="0" err="1"/>
              <a:t>IVöB</a:t>
            </a:r>
            <a:r>
              <a:rPr lang="de-CH" dirty="0"/>
              <a:t>) vom 15. November 2019 regelt, wie der Kanton und die Gemeinden öffentliche Aufträge vergeben. Die </a:t>
            </a:r>
            <a:r>
              <a:rPr lang="de-CH" dirty="0" err="1"/>
              <a:t>IVöB</a:t>
            </a:r>
            <a:r>
              <a:rPr lang="de-CH" dirty="0"/>
              <a:t> 2019 modernisiert das öffentliche Beschaffungswesen der Kantone und harmonisiert es mit dem Recht des Bundes.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b="1" dirty="0"/>
              <a:t>Zweck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Die Ziele der </a:t>
            </a:r>
            <a:r>
              <a:rPr lang="de-CH" dirty="0" err="1"/>
              <a:t>IVöB</a:t>
            </a:r>
            <a:r>
              <a:rPr lang="de-CH" dirty="0"/>
              <a:t> sind breiter formuliert – neu soll nebst dem  wirtschaftlichen Blickpunkt auch der Nachhaltigkeitsaspekt (Wirtschaft, Soziales, Umwelt) Rechnung getragen werden.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b="1" dirty="0"/>
              <a:t>Zuschlag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Früher 	= Zuschlag dem «wirtschaftlich günstigsten» Angebot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Neu 	= Zuschlag dem «vorteilhaftesten» Angebot</a:t>
            </a:r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E5600985-E737-47C4-80EA-87066C8A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74" y="6355869"/>
            <a:ext cx="7692654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</p:spTree>
    <p:extLst>
      <p:ext uri="{BB962C8B-B14F-4D97-AF65-F5344CB8AC3E}">
        <p14:creationId xmlns:p14="http://schemas.microsoft.com/office/powerpoint/2010/main" val="4847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Wichtigste Neuerungen </a:t>
            </a:r>
            <a:r>
              <a:rPr lang="de-CH" dirty="0" err="1"/>
              <a:t>IVöB</a:t>
            </a:r>
            <a:endParaRPr lang="de-CH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B607FD3-6FE4-41CD-A515-AE89422A9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505662"/>
            <a:ext cx="7743983" cy="4707116"/>
          </a:xfr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de-CH" b="1" dirty="0"/>
              <a:t>Ablauf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Der Auftraggeber kann neu vorschreiben, dass Leistung und Preis in zwei separaten Couverts anzubieten sind («Zwei-Couvert-Methode»)</a:t>
            </a:r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Ein Verfahrensabbruch oder Ausschluss ist neu ausdrücklich auch zulässig, wenn die </a:t>
            </a:r>
            <a:r>
              <a:rPr lang="de-CH" i="1" dirty="0"/>
              <a:t>eingereichten Angebote nicht finanzierbar </a:t>
            </a:r>
            <a:r>
              <a:rPr lang="de-CH" dirty="0"/>
              <a:t>sind oder wenn der Auftraggeber das beabsichtigte Vorhaben nicht mehr verwirklichen will. Auch können </a:t>
            </a:r>
            <a:r>
              <a:rPr lang="de-CH" i="1" dirty="0"/>
              <a:t>ungewöhnlich niedrige Angebote</a:t>
            </a:r>
            <a:r>
              <a:rPr lang="de-CH" dirty="0"/>
              <a:t>, deren vertragskonforme Umsetzung nicht garantiert werden kann, vom Verfahren ausgeschlossen werden. Dasselbe gilt, wenn Anbieter frühere öffentliche Aufträge </a:t>
            </a:r>
            <a:r>
              <a:rPr lang="de-CH" i="1" dirty="0"/>
              <a:t>mangelhaft erfüllt haben</a:t>
            </a:r>
            <a:r>
              <a:rPr lang="de-CH" dirty="0"/>
              <a:t> oder in anderer Weise erkennen liessen, </a:t>
            </a:r>
            <a:r>
              <a:rPr lang="de-CH" i="1" dirty="0"/>
              <a:t>keine verlässlichen Vertragspartner</a:t>
            </a:r>
            <a:r>
              <a:rPr lang="de-CH" dirty="0"/>
              <a:t> zu sein.</a:t>
            </a:r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  <p:sp>
        <p:nvSpPr>
          <p:cNvPr id="5" name="Fußzeilenplatzhalter 9">
            <a:extLst>
              <a:ext uri="{FF2B5EF4-FFF2-40B4-BE49-F238E27FC236}">
                <a16:creationId xmlns:a16="http://schemas.microsoft.com/office/drawing/2014/main" id="{CE926754-7EA7-4DA8-9366-1D55FB5B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74" y="6355869"/>
            <a:ext cx="7692654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</p:spTree>
    <p:extLst>
      <p:ext uri="{BB962C8B-B14F-4D97-AF65-F5344CB8AC3E}">
        <p14:creationId xmlns:p14="http://schemas.microsoft.com/office/powerpoint/2010/main" val="34059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Links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D35C405-8F65-47A1-9223-E5FD879A09FF}"/>
              </a:ext>
            </a:extLst>
          </p:cNvPr>
          <p:cNvSpPr txBox="1">
            <a:spLocks/>
          </p:cNvSpPr>
          <p:nvPr/>
        </p:nvSpPr>
        <p:spPr>
          <a:xfrm>
            <a:off x="725325" y="1556277"/>
            <a:ext cx="7692654" cy="354456"/>
          </a:xfrm>
          <a:prstGeom prst="rect">
            <a:avLst/>
          </a:prstGeom>
        </p:spPr>
        <p:txBody>
          <a:bodyPr/>
          <a:lstStyle>
            <a:lvl1pPr marL="0" indent="0" algn="ctr" defTabSz="1300607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Font typeface="Arial" pitchFamily="34" charset="0"/>
              <a:buNone/>
              <a:defRPr lang="de-DE" sz="3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97" fontAlgn="auto">
              <a:lnSpc>
                <a:spcPts val="3163"/>
              </a:lnSpc>
              <a:spcAft>
                <a:spcPts val="3163"/>
              </a:spcAft>
            </a:pPr>
            <a:r>
              <a:rPr lang="de-CH" sz="1757" b="1" dirty="0">
                <a:solidFill>
                  <a:srgbClr val="282828"/>
                </a:solidFill>
                <a:latin typeface="AvenirNext LT Com Regular"/>
              </a:rPr>
              <a:t>Was sind die wichtigsten Links (Grundlagen, Gesetze usw.)?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A2246A1-F25D-4801-B4E2-5CD2A3251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910802"/>
            <a:ext cx="7743983" cy="4099676"/>
          </a:xfr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de-CH" dirty="0"/>
              <a:t>Gesetz ÖBG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>
                <a:hlinkClick r:id="rId2"/>
              </a:rPr>
              <a:t>https://www.belex.sites.be.ch/frontend/versions/934</a:t>
            </a: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Anlaufstelle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>
                <a:hlinkClick r:id="rId3"/>
              </a:rPr>
              <a:t>https://www.kaio.fin.be.ch/de/start/themen/oeffentliches-beschaffungswesen.html</a:t>
            </a: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r>
              <a:rPr lang="de-CH" dirty="0"/>
              <a:t>Neues Beschaffungsrecht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de-CH" dirty="0">
                <a:hlinkClick r:id="rId4"/>
              </a:rPr>
              <a:t>https://www.kaio.fin.be.ch/de/start/themen/oeffentliches-beschaffungswesen/neues-beschaffungsrecht.html</a:t>
            </a: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5FCE4DC1-F4CB-4333-B08E-5995D568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74" y="6355869"/>
            <a:ext cx="7692654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</p:spTree>
    <p:extLst>
      <p:ext uri="{BB962C8B-B14F-4D97-AF65-F5344CB8AC3E}">
        <p14:creationId xmlns:p14="http://schemas.microsoft.com/office/powerpoint/2010/main" val="23604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57288" y="1574800"/>
            <a:ext cx="7748587" cy="73660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HRM2 – Dienstleistungen VBBG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157288" y="2118198"/>
            <a:ext cx="7626350" cy="3530601"/>
          </a:xfrm>
        </p:spPr>
        <p:txBody>
          <a:bodyPr/>
          <a:lstStyle/>
          <a:p>
            <a:r>
              <a:rPr lang="de-CH" dirty="0">
                <a:solidFill>
                  <a:srgbClr val="666633"/>
                </a:solidFill>
              </a:rPr>
              <a:t>Diverse Unterlagen (Muster) und Schulungsvideo auf der VBBG-Webseite unter: </a:t>
            </a:r>
            <a:r>
              <a:rPr lang="de-CH" dirty="0">
                <a:solidFill>
                  <a:srgbClr val="666633"/>
                </a:solidFill>
                <a:hlinkClick r:id="rId3"/>
              </a:rPr>
              <a:t>www.vbbg.ch/dienstleistungen/hrm-2#hrm-2-unterlagen</a:t>
            </a:r>
            <a:endParaRPr lang="de-CH" dirty="0">
              <a:solidFill>
                <a:srgbClr val="666633"/>
              </a:solidFill>
            </a:endParaRPr>
          </a:p>
          <a:p>
            <a:r>
              <a:rPr lang="de-CH" dirty="0">
                <a:solidFill>
                  <a:srgbClr val="666633"/>
                </a:solidFill>
              </a:rPr>
              <a:t>Weitere Schulung geplant im Herbst 2022 (Abschluss nach HRM2)</a:t>
            </a:r>
          </a:p>
          <a:p>
            <a:r>
              <a:rPr lang="de-CH" dirty="0">
                <a:solidFill>
                  <a:srgbClr val="666633"/>
                </a:solidFill>
              </a:rPr>
              <a:t>Angebot der Burgergemeinde Bern:</a:t>
            </a:r>
            <a:br>
              <a:rPr lang="de-CH" dirty="0">
                <a:solidFill>
                  <a:srgbClr val="666633"/>
                </a:solidFill>
              </a:rPr>
            </a:br>
            <a:r>
              <a:rPr lang="de-CH" dirty="0">
                <a:solidFill>
                  <a:srgbClr val="666633"/>
                </a:solidFill>
              </a:rPr>
              <a:t>Umschlüsselung, </a:t>
            </a:r>
            <a:r>
              <a:rPr lang="de-CH" dirty="0" err="1">
                <a:solidFill>
                  <a:srgbClr val="666633"/>
                </a:solidFill>
              </a:rPr>
              <a:t>Abacus</a:t>
            </a:r>
            <a:r>
              <a:rPr lang="de-CH" dirty="0">
                <a:solidFill>
                  <a:srgbClr val="666633"/>
                </a:solidFill>
              </a:rPr>
              <a:t>-Lösung (digital), Buchführung (bereits rund 40 Burgergemeinden umgeschlüsselt und zahlreiche </a:t>
            </a:r>
            <a:r>
              <a:rPr lang="de-CH" dirty="0" err="1">
                <a:solidFill>
                  <a:srgbClr val="666633"/>
                </a:solidFill>
              </a:rPr>
              <a:t>Abacus</a:t>
            </a:r>
            <a:r>
              <a:rPr lang="de-CH" dirty="0">
                <a:solidFill>
                  <a:srgbClr val="666633"/>
                </a:solidFill>
              </a:rPr>
              <a:t>-Mandanten)</a:t>
            </a:r>
          </a:p>
          <a:p>
            <a:pPr marL="0" indent="0">
              <a:buNone/>
            </a:pPr>
            <a:endParaRPr lang="de-CH" dirty="0">
              <a:solidFill>
                <a:srgbClr val="666633"/>
              </a:solidFill>
            </a:endParaRP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B91B007D-EA41-41D1-BE7E-644D26A0937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7381875" cy="457200"/>
          </a:xfrm>
        </p:spPr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</p:spTree>
    <p:extLst>
      <p:ext uri="{BB962C8B-B14F-4D97-AF65-F5344CB8AC3E}">
        <p14:creationId xmlns:p14="http://schemas.microsoft.com/office/powerpoint/2010/main" val="5146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57288" y="1574800"/>
            <a:ext cx="7748587" cy="73660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HRM2 – Finanzplan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157288" y="2225742"/>
            <a:ext cx="7626350" cy="3530601"/>
          </a:xfrm>
        </p:spPr>
        <p:txBody>
          <a:bodyPr/>
          <a:lstStyle/>
          <a:p>
            <a:r>
              <a:rPr lang="de-CH" dirty="0">
                <a:solidFill>
                  <a:srgbClr val="666633"/>
                </a:solidFill>
              </a:rPr>
              <a:t>Am Finanzplan ändert sich nichts – ausser die neuen Konten-Nummern</a:t>
            </a:r>
          </a:p>
          <a:p>
            <a:r>
              <a:rPr lang="de-CH" dirty="0">
                <a:solidFill>
                  <a:srgbClr val="666633"/>
                </a:solidFill>
              </a:rPr>
              <a:t>Finanzplan wird grundsätzlich zuhanden des </a:t>
            </a:r>
            <a:r>
              <a:rPr lang="de-CH" dirty="0" err="1">
                <a:solidFill>
                  <a:srgbClr val="666633"/>
                </a:solidFill>
              </a:rPr>
              <a:t>Burgerrats</a:t>
            </a:r>
            <a:r>
              <a:rPr lang="de-CH" dirty="0">
                <a:solidFill>
                  <a:srgbClr val="666633"/>
                </a:solidFill>
              </a:rPr>
              <a:t> erstellt und ist in der Verantwortung des </a:t>
            </a:r>
            <a:r>
              <a:rPr lang="de-CH" dirty="0" err="1">
                <a:solidFill>
                  <a:srgbClr val="666633"/>
                </a:solidFill>
              </a:rPr>
              <a:t>Burgerrats</a:t>
            </a:r>
            <a:endParaRPr lang="de-CH" dirty="0">
              <a:solidFill>
                <a:srgbClr val="666633"/>
              </a:solidFill>
            </a:endParaRPr>
          </a:p>
          <a:p>
            <a:r>
              <a:rPr lang="de-CH" dirty="0">
                <a:solidFill>
                  <a:srgbClr val="666633"/>
                </a:solidFill>
              </a:rPr>
              <a:t>Vorgabe: Budget + 5 Jahre +Vorjahreszahlen, einfaches/verdichtetes Excel (1 Seite) mit Rechnungshauptgruppen reichen</a:t>
            </a:r>
          </a:p>
          <a:p>
            <a:r>
              <a:rPr lang="de-CH" dirty="0">
                <a:solidFill>
                  <a:srgbClr val="666633"/>
                </a:solidFill>
              </a:rPr>
              <a:t>Vorbericht zum Budget/Finanzplan kann von der Rechnung übernommen werden </a:t>
            </a:r>
          </a:p>
          <a:p>
            <a:pPr marL="0" indent="0">
              <a:buNone/>
            </a:pPr>
            <a:endParaRPr lang="de-CH" dirty="0">
              <a:solidFill>
                <a:srgbClr val="666633"/>
              </a:solidFill>
            </a:endParaRP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B91B007D-EA41-41D1-BE7E-644D26A0937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7381875" cy="457200"/>
          </a:xfrm>
        </p:spPr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</p:spTree>
    <p:extLst>
      <p:ext uri="{BB962C8B-B14F-4D97-AF65-F5344CB8AC3E}">
        <p14:creationId xmlns:p14="http://schemas.microsoft.com/office/powerpoint/2010/main" val="98795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57288" y="1574800"/>
            <a:ext cx="7748587" cy="73660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Agenda - Regionalversammlung VBBG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157288" y="2070100"/>
            <a:ext cx="7626350" cy="3530601"/>
          </a:xfrm>
        </p:spPr>
        <p:txBody>
          <a:bodyPr/>
          <a:lstStyle/>
          <a:p>
            <a:endParaRPr lang="de-CH" dirty="0">
              <a:solidFill>
                <a:srgbClr val="666633"/>
              </a:solidFill>
            </a:endParaRPr>
          </a:p>
          <a:p>
            <a:r>
              <a:rPr lang="de-CH" dirty="0"/>
              <a:t>Begrüssung (Therese Rufer)</a:t>
            </a:r>
          </a:p>
          <a:p>
            <a:r>
              <a:rPr lang="de-CH" dirty="0"/>
              <a:t>Baurecht und Baurechtsverträge (Simon Hosmann)</a:t>
            </a:r>
          </a:p>
          <a:p>
            <a:r>
              <a:rPr lang="de-CH" dirty="0"/>
              <a:t>Öffentliches Beschaffungswesen (Elias Maier)</a:t>
            </a:r>
          </a:p>
          <a:p>
            <a:r>
              <a:rPr lang="de-CH" dirty="0"/>
              <a:t>HRM2</a:t>
            </a:r>
          </a:p>
          <a:p>
            <a:r>
              <a:rPr lang="de-CH"/>
              <a:t>Umwandlung Burgergemeinde in Verein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B91B007D-EA41-41D1-BE7E-644D26A0937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7381875" cy="457200"/>
          </a:xfrm>
        </p:spPr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</p:spTree>
    <p:extLst>
      <p:ext uri="{BB962C8B-B14F-4D97-AF65-F5344CB8AC3E}">
        <p14:creationId xmlns:p14="http://schemas.microsoft.com/office/powerpoint/2010/main" val="249514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57288" y="1574800"/>
            <a:ext cx="7748587" cy="73660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HRM2 – weitere Hinweise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157288" y="2070100"/>
            <a:ext cx="7626350" cy="3530601"/>
          </a:xfrm>
        </p:spPr>
        <p:txBody>
          <a:bodyPr/>
          <a:lstStyle/>
          <a:p>
            <a:r>
              <a:rPr lang="de-CH" dirty="0">
                <a:solidFill>
                  <a:srgbClr val="666633"/>
                </a:solidFill>
              </a:rPr>
              <a:t>Abschreibung – wie bis anhin (</a:t>
            </a:r>
            <a:r>
              <a:rPr lang="de-DE" dirty="0">
                <a:solidFill>
                  <a:srgbClr val="666633"/>
                </a:solidFill>
              </a:rPr>
              <a:t>Abschreibungen und Bewertungen </a:t>
            </a:r>
            <a:r>
              <a:rPr lang="de-DE" dirty="0" err="1">
                <a:solidFill>
                  <a:srgbClr val="666633"/>
                </a:solidFill>
              </a:rPr>
              <a:t>gemäss</a:t>
            </a:r>
            <a:r>
              <a:rPr lang="de-DE" dirty="0">
                <a:solidFill>
                  <a:srgbClr val="666633"/>
                </a:solidFill>
              </a:rPr>
              <a:t> Steuergesetzgebung (vgl. Abschreibungsverordnung [</a:t>
            </a:r>
            <a:r>
              <a:rPr lang="de-DE" dirty="0" err="1">
                <a:solidFill>
                  <a:srgbClr val="666633"/>
                </a:solidFill>
              </a:rPr>
              <a:t>AbV</a:t>
            </a:r>
            <a:r>
              <a:rPr lang="de-DE" dirty="0">
                <a:solidFill>
                  <a:srgbClr val="666633"/>
                </a:solidFill>
              </a:rPr>
              <a:t>, BSG 661.312.59])</a:t>
            </a:r>
          </a:p>
          <a:p>
            <a:r>
              <a:rPr lang="de-CH" dirty="0">
                <a:solidFill>
                  <a:srgbClr val="666633"/>
                </a:solidFill>
              </a:rPr>
              <a:t>Verwaltungsvermögen – beispielsweise im Wald sind keine Abschreibungen möglich </a:t>
            </a:r>
          </a:p>
          <a:p>
            <a:r>
              <a:rPr lang="de-CH" dirty="0">
                <a:solidFill>
                  <a:srgbClr val="666633"/>
                </a:solidFill>
              </a:rPr>
              <a:t>Finanzvermögen vs. Verwaltungsvermögen (indirekte Abschreibung über Wertberichtigungskonto)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B91B007D-EA41-41D1-BE7E-644D26A0937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7381875" cy="457200"/>
          </a:xfrm>
        </p:spPr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</p:spTree>
    <p:extLst>
      <p:ext uri="{BB962C8B-B14F-4D97-AF65-F5344CB8AC3E}">
        <p14:creationId xmlns:p14="http://schemas.microsoft.com/office/powerpoint/2010/main" val="11768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B91B007D-EA41-41D1-BE7E-644D26A0937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228724" y="6208713"/>
            <a:ext cx="7381875" cy="457200"/>
          </a:xfrm>
        </p:spPr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52256" y="1457011"/>
            <a:ext cx="7678737" cy="47024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de-CH" dirty="0">
                <a:solidFill>
                  <a:schemeClr val="tx1"/>
                </a:solidFill>
              </a:rPr>
            </a:br>
            <a:br>
              <a:rPr lang="de-CH" dirty="0">
                <a:solidFill>
                  <a:schemeClr val="tx1"/>
                </a:solidFill>
              </a:rPr>
            </a:br>
            <a:r>
              <a:rPr lang="de-CH" sz="2000" dirty="0">
                <a:solidFill>
                  <a:srgbClr val="666633"/>
                </a:solidFill>
                <a:latin typeface="+mn-lt"/>
              </a:rPr>
              <a:t>Verband bernischer Burgergemeinden </a:t>
            </a:r>
            <a:br>
              <a:rPr lang="de-CH" sz="2000" dirty="0">
                <a:solidFill>
                  <a:srgbClr val="666633"/>
                </a:solidFill>
                <a:latin typeface="+mn-lt"/>
              </a:rPr>
            </a:br>
            <a:r>
              <a:rPr lang="de-CH" sz="2000" dirty="0">
                <a:solidFill>
                  <a:srgbClr val="666633"/>
                </a:solidFill>
                <a:latin typeface="+mn-lt"/>
              </a:rPr>
              <a:t>und burgerlicher Korporationen VBBG</a:t>
            </a:r>
            <a:br>
              <a:rPr lang="de-CH" sz="200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Bahnhofplatz 2 </a:t>
            </a:r>
            <a:br>
              <a:rPr lang="de-CH" sz="2000" b="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Postfach </a:t>
            </a:r>
            <a:br>
              <a:rPr lang="de-CH" sz="2000" b="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3001 Bern </a:t>
            </a:r>
            <a:br>
              <a:rPr lang="de-CH" sz="2000" b="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031 328 86 00 </a:t>
            </a:r>
            <a:br>
              <a:rPr lang="de-CH" sz="2000" b="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www.vbbg.ch</a:t>
            </a:r>
            <a:br>
              <a:rPr lang="de-CH" sz="2000" b="0" dirty="0">
                <a:solidFill>
                  <a:srgbClr val="666633"/>
                </a:solidFill>
                <a:latin typeface="+mn-lt"/>
              </a:rPr>
            </a:br>
            <a:r>
              <a:rPr lang="de-CH" sz="2000" b="0" dirty="0">
                <a:solidFill>
                  <a:srgbClr val="666633"/>
                </a:solidFill>
                <a:latin typeface="+mn-lt"/>
              </a:rPr>
              <a:t>info@vbbg.ch</a:t>
            </a:r>
            <a:br>
              <a:rPr lang="de-CH" sz="2500" b="0" dirty="0">
                <a:solidFill>
                  <a:srgbClr val="666633"/>
                </a:solidFill>
                <a:latin typeface="+mn-lt"/>
              </a:rPr>
            </a:br>
            <a:br>
              <a:rPr lang="de-CH" sz="2500" b="0" dirty="0">
                <a:solidFill>
                  <a:srgbClr val="666633"/>
                </a:solidFill>
                <a:latin typeface="+mn-lt"/>
              </a:rPr>
            </a:br>
            <a:br>
              <a:rPr lang="de-CH" b="0" dirty="0">
                <a:solidFill>
                  <a:schemeClr val="tx1"/>
                </a:solidFill>
              </a:rPr>
            </a:br>
            <a:br>
              <a:rPr lang="de-CH" b="0" dirty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1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501" y="1884479"/>
            <a:ext cx="8212137" cy="35986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de-CH" sz="4000" b="1" dirty="0">
              <a:solidFill>
                <a:srgbClr val="666633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4000" b="1">
                <a:solidFill>
                  <a:srgbClr val="666633"/>
                </a:solidFill>
              </a:rPr>
              <a:t>Herzlichen Dank</a:t>
            </a:r>
            <a:endParaRPr lang="de-CH" sz="4000" b="1" dirty="0">
              <a:solidFill>
                <a:srgbClr val="808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de-CH" sz="4000" dirty="0">
              <a:solidFill>
                <a:srgbClr val="808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fld id="{D3826DD7-9571-45C2-9305-710C612D0C8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88900"/>
            <a:ext cx="366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i="1" dirty="0"/>
              <a:t>Regionalversammlung VBBG 2021</a:t>
            </a:r>
          </a:p>
        </p:txBody>
      </p:sp>
    </p:spTree>
    <p:extLst>
      <p:ext uri="{BB962C8B-B14F-4D97-AF65-F5344CB8AC3E}">
        <p14:creationId xmlns:p14="http://schemas.microsoft.com/office/powerpoint/2010/main" val="71905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636379" y="3783299"/>
            <a:ext cx="5972470" cy="1819843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Präsentation</a:t>
            </a:r>
            <a:br>
              <a:rPr lang="de-CH" dirty="0">
                <a:solidFill>
                  <a:schemeClr val="accent1"/>
                </a:solidFill>
              </a:rPr>
            </a:br>
            <a:r>
              <a:rPr lang="de-CH" dirty="0">
                <a:solidFill>
                  <a:schemeClr val="accent1"/>
                </a:solidFill>
              </a:rPr>
              <a:t>Öffentliches Beschaffungswesen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31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25325" y="1556277"/>
            <a:ext cx="7692654" cy="354456"/>
          </a:xfrm>
        </p:spPr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25325" y="1910802"/>
            <a:ext cx="7743983" cy="4099676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DE" dirty="0"/>
              <a:t>Kurzübersicht</a:t>
            </a:r>
          </a:p>
          <a:p>
            <a:pPr>
              <a:spcAft>
                <a:spcPts val="422"/>
              </a:spcAft>
            </a:pPr>
            <a:r>
              <a:rPr lang="de-CH" dirty="0"/>
              <a:t>Kennzahlen / Schwellenwerte</a:t>
            </a:r>
          </a:p>
          <a:p>
            <a:pPr>
              <a:spcAft>
                <a:spcPts val="422"/>
              </a:spcAft>
            </a:pPr>
            <a:r>
              <a:rPr lang="de-CH" dirty="0"/>
              <a:t>Vorgehensbeispiel Domänenverwaltung (Burgergemeinde Bern)</a:t>
            </a:r>
          </a:p>
          <a:p>
            <a:pPr>
              <a:spcAft>
                <a:spcPts val="422"/>
              </a:spcAft>
            </a:pPr>
            <a:r>
              <a:rPr lang="de-CH" dirty="0"/>
              <a:t>Generelle Tipps &amp; Tricks, wichtige Hinweise</a:t>
            </a:r>
          </a:p>
          <a:p>
            <a:pPr>
              <a:spcAft>
                <a:spcPts val="422"/>
              </a:spcAft>
            </a:pPr>
            <a:r>
              <a:rPr lang="de-CH" dirty="0"/>
              <a:t>Links</a:t>
            </a:r>
          </a:p>
          <a:p>
            <a:pPr>
              <a:spcAft>
                <a:spcPts val="422"/>
              </a:spcAft>
            </a:pPr>
            <a:r>
              <a:rPr lang="de-CH" dirty="0"/>
              <a:t>Wichtigste Neuerungen Interkantonale Vereinbarung über das öffentliche Beschaffungswesen (</a:t>
            </a:r>
            <a:r>
              <a:rPr lang="de-CH" dirty="0" err="1"/>
              <a:t>IVöB</a:t>
            </a:r>
            <a:r>
              <a:rPr lang="de-CH" dirty="0"/>
              <a:t> 2019)</a:t>
            </a:r>
          </a:p>
          <a:p>
            <a:pPr>
              <a:spcAft>
                <a:spcPts val="422"/>
              </a:spcAft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sz="1687" dirty="0"/>
          </a:p>
        </p:txBody>
      </p:sp>
    </p:spTree>
    <p:extLst>
      <p:ext uri="{BB962C8B-B14F-4D97-AF65-F5344CB8AC3E}">
        <p14:creationId xmlns:p14="http://schemas.microsoft.com/office/powerpoint/2010/main" val="23127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Kurzübersicht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497C6E46-115F-4D5A-AAD4-CB0E6EF5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0BB2601-745F-473A-92CE-D11D3B991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325" y="1910802"/>
            <a:ext cx="7743983" cy="4099676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Mit dem öffentlichen Beschaffungswesen wird das Verfahren zur Vergabe von öffentlichen </a:t>
            </a:r>
            <a:r>
              <a:rPr lang="de-CH" b="1" dirty="0"/>
              <a:t>Liefer</a:t>
            </a:r>
            <a:r>
              <a:rPr lang="de-CH" dirty="0"/>
              <a:t>-, </a:t>
            </a:r>
            <a:r>
              <a:rPr lang="de-CH" b="1" dirty="0"/>
              <a:t>Dienstleistungs</a:t>
            </a:r>
            <a:r>
              <a:rPr lang="de-CH" dirty="0"/>
              <a:t>- und </a:t>
            </a:r>
            <a:r>
              <a:rPr lang="de-CH" b="1" dirty="0"/>
              <a:t>Bauaufträgen</a:t>
            </a:r>
            <a:r>
              <a:rPr lang="de-CH" dirty="0"/>
              <a:t> geregelt </a:t>
            </a:r>
          </a:p>
          <a:p>
            <a:pPr>
              <a:spcAft>
                <a:spcPts val="422"/>
              </a:spcAft>
            </a:pPr>
            <a:r>
              <a:rPr lang="de-CH" dirty="0"/>
              <a:t>Die öffentliche Hand und die ihr angeschlossenen Unternehmen sind dadurch verpflichtet, Beschaffungen und Aufträge, die über einem bestimmten Schwellenwert liegen, auszuschreiben und durchzuführen</a:t>
            </a:r>
          </a:p>
          <a:p>
            <a:pPr>
              <a:spcAft>
                <a:spcPts val="422"/>
              </a:spcAft>
            </a:pPr>
            <a:r>
              <a:rPr lang="de-CH" dirty="0"/>
              <a:t>Der Zweck dient der </a:t>
            </a:r>
            <a:r>
              <a:rPr lang="de-CH" b="1" dirty="0"/>
              <a:t>Gleichbehandlung</a:t>
            </a:r>
            <a:r>
              <a:rPr lang="de-CH" dirty="0"/>
              <a:t>, </a:t>
            </a:r>
            <a:r>
              <a:rPr lang="de-CH" b="1" dirty="0"/>
              <a:t>Transparenz</a:t>
            </a:r>
            <a:r>
              <a:rPr lang="de-CH" dirty="0"/>
              <a:t>, </a:t>
            </a:r>
            <a:r>
              <a:rPr lang="de-CH" b="1" dirty="0"/>
              <a:t>Wirtschaftlichkeit</a:t>
            </a:r>
            <a:r>
              <a:rPr lang="de-CH" dirty="0"/>
              <a:t>, </a:t>
            </a:r>
            <a:r>
              <a:rPr lang="de-CH" b="1" dirty="0"/>
              <a:t>Wettbewerb</a:t>
            </a:r>
            <a:r>
              <a:rPr lang="de-CH" dirty="0"/>
              <a:t> und der </a:t>
            </a:r>
            <a:r>
              <a:rPr lang="de-CH" b="1" dirty="0"/>
              <a:t>Nachhaltigkeit</a:t>
            </a:r>
          </a:p>
          <a:p>
            <a:pPr>
              <a:spcAft>
                <a:spcPts val="422"/>
              </a:spcAft>
            </a:pPr>
            <a:r>
              <a:rPr lang="de-CH" dirty="0"/>
              <a:t>Diesem Gesetz unterstehen: Bund, Kantone, Gemeinden, öffentlich-rechtliche Körperschaften (</a:t>
            </a:r>
            <a:r>
              <a:rPr lang="de-CH" b="1" dirty="0"/>
              <a:t>Burgergemeinden</a:t>
            </a:r>
            <a:r>
              <a:rPr lang="de-CH" dirty="0"/>
              <a:t>), Unternehmen im Bereich Wasser-, Energie- und Verkehrsversorgung usw. </a:t>
            </a:r>
            <a:r>
              <a:rPr lang="de-CH" sz="1406" dirty="0"/>
              <a:t>(Aufzählung nicht abschliessend)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2595521-B792-406A-9404-6C3EF1EEC43A}"/>
              </a:ext>
            </a:extLst>
          </p:cNvPr>
          <p:cNvSpPr txBox="1">
            <a:spLocks/>
          </p:cNvSpPr>
          <p:nvPr/>
        </p:nvSpPr>
        <p:spPr>
          <a:xfrm>
            <a:off x="725325" y="1556277"/>
            <a:ext cx="7692654" cy="354456"/>
          </a:xfrm>
          <a:prstGeom prst="rect">
            <a:avLst/>
          </a:prstGeom>
        </p:spPr>
        <p:txBody>
          <a:bodyPr/>
          <a:lstStyle>
            <a:lvl1pPr marL="0" indent="0" algn="ctr" defTabSz="1300607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Font typeface="Arial" pitchFamily="34" charset="0"/>
              <a:buNone/>
              <a:defRPr lang="de-DE" sz="3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97" fontAlgn="auto">
              <a:lnSpc>
                <a:spcPts val="3163"/>
              </a:lnSpc>
              <a:spcAft>
                <a:spcPts val="3163"/>
              </a:spcAft>
            </a:pPr>
            <a:r>
              <a:rPr lang="de-CH" sz="1757" b="1" dirty="0">
                <a:solidFill>
                  <a:srgbClr val="282828"/>
                </a:solidFill>
                <a:latin typeface="AvenirNext LT Com Regular"/>
              </a:rPr>
              <a:t>Was ist das öffentliche Beschaffungswesen?</a:t>
            </a:r>
          </a:p>
        </p:txBody>
      </p:sp>
    </p:spTree>
    <p:extLst>
      <p:ext uri="{BB962C8B-B14F-4D97-AF65-F5344CB8AC3E}">
        <p14:creationId xmlns:p14="http://schemas.microsoft.com/office/powerpoint/2010/main" val="14295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Kurzübersicht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497C6E46-115F-4D5A-AAD4-CB0E6EF5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1DE08B4-22EB-4F0D-8A68-725B43B6D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62"/>
          <a:stretch/>
        </p:blipFill>
        <p:spPr>
          <a:xfrm>
            <a:off x="869229" y="1920166"/>
            <a:ext cx="7136635" cy="4422428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5B2074-BDC0-491D-9C15-E87D8C058A06}"/>
              </a:ext>
            </a:extLst>
          </p:cNvPr>
          <p:cNvSpPr txBox="1">
            <a:spLocks/>
          </p:cNvSpPr>
          <p:nvPr/>
        </p:nvSpPr>
        <p:spPr>
          <a:xfrm>
            <a:off x="725325" y="1042647"/>
            <a:ext cx="7692654" cy="354456"/>
          </a:xfrm>
          <a:prstGeom prst="rect">
            <a:avLst/>
          </a:prstGeom>
        </p:spPr>
        <p:txBody>
          <a:bodyPr/>
          <a:lstStyle>
            <a:lvl1pPr marL="0" indent="0" algn="ctr" defTabSz="1300607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Font typeface="Arial" pitchFamily="34" charset="0"/>
              <a:buNone/>
              <a:defRPr lang="de-DE" sz="3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97" fontAlgn="auto">
              <a:lnSpc>
                <a:spcPts val="3163"/>
              </a:lnSpc>
              <a:spcAft>
                <a:spcPts val="3163"/>
              </a:spcAft>
            </a:pPr>
            <a:r>
              <a:rPr lang="de-CH" sz="1757" b="1" dirty="0">
                <a:solidFill>
                  <a:srgbClr val="282828"/>
                </a:solidFill>
                <a:latin typeface="AvenirNext LT Com Regular"/>
              </a:rPr>
              <a:t>Überblick über die Rechtsgrundlagen im öffentlichen Beschaffungswesen</a:t>
            </a:r>
          </a:p>
        </p:txBody>
      </p:sp>
    </p:spTree>
    <p:extLst>
      <p:ext uri="{BB962C8B-B14F-4D97-AF65-F5344CB8AC3E}">
        <p14:creationId xmlns:p14="http://schemas.microsoft.com/office/powerpoint/2010/main" val="30851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5"/>
            <a:ext cx="7693351" cy="509895"/>
          </a:xfrm>
        </p:spPr>
        <p:txBody>
          <a:bodyPr/>
          <a:lstStyle/>
          <a:p>
            <a:r>
              <a:rPr lang="de-CH" dirty="0"/>
              <a:t>Kennzahlen / Schwellenwerte</a:t>
            </a:r>
          </a:p>
        </p:txBody>
      </p:sp>
      <p:sp>
        <p:nvSpPr>
          <p:cNvPr id="6" name="Fußzeilenplatzhalter 9">
            <a:extLst>
              <a:ext uri="{FF2B5EF4-FFF2-40B4-BE49-F238E27FC236}">
                <a16:creationId xmlns:a16="http://schemas.microsoft.com/office/drawing/2014/main" id="{6283C33B-7655-4EE4-9CF0-E70F3D5B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D1E7128-B09B-48B8-BBDA-4D904D80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" y="1455048"/>
            <a:ext cx="9147644" cy="2747216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FA191698-ABC2-41F4-9829-85F3C943F027}"/>
              </a:ext>
            </a:extLst>
          </p:cNvPr>
          <p:cNvSpPr txBox="1">
            <a:spLocks/>
          </p:cNvSpPr>
          <p:nvPr/>
        </p:nvSpPr>
        <p:spPr>
          <a:xfrm>
            <a:off x="725325" y="4439567"/>
            <a:ext cx="8300720" cy="1973952"/>
          </a:xfrm>
          <a:prstGeom prst="rect">
            <a:avLst/>
          </a:prstGeom>
        </p:spPr>
        <p:txBody>
          <a:bodyPr/>
          <a:lstStyle>
            <a:lvl1pPr marL="241300" indent="-241300" algn="l" defTabSz="1300607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2000"/>
              </a:spcAft>
              <a:buFont typeface="Arial" pitchFamily="34" charset="0"/>
              <a:buChar char="•"/>
              <a:defRPr lang="de-DE"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6742" indent="-406440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759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606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364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66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972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275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578" indent="-325152" algn="l" defTabSz="13006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r>
              <a:rPr lang="de-CH" sz="1546" dirty="0">
                <a:solidFill>
                  <a:srgbClr val="282828"/>
                </a:solidFill>
                <a:latin typeface="Minion Pro"/>
              </a:rPr>
              <a:t>Die Unterscheidung zwischen Bauhaupt- und Baunebengewerbe ist nicht gesetzlich geregelt. Gemäss Art. 3 Abs. 1 der Vergaberichtlinien (</a:t>
            </a:r>
            <a:r>
              <a:rPr lang="de-CH" sz="1546" dirty="0" err="1">
                <a:solidFill>
                  <a:srgbClr val="282828"/>
                </a:solidFill>
                <a:latin typeface="Minion Pro"/>
              </a:rPr>
              <a:t>VRöB</a:t>
            </a:r>
            <a:r>
              <a:rPr lang="de-CH" sz="1546" dirty="0">
                <a:solidFill>
                  <a:srgbClr val="282828"/>
                </a:solidFill>
                <a:latin typeface="Minion Pro"/>
              </a:rPr>
              <a:t>) zur </a:t>
            </a:r>
            <a:r>
              <a:rPr lang="de-CH" sz="1546" dirty="0" err="1">
                <a:solidFill>
                  <a:srgbClr val="282828"/>
                </a:solidFill>
                <a:latin typeface="Minion Pro"/>
              </a:rPr>
              <a:t>IVöB</a:t>
            </a:r>
            <a:r>
              <a:rPr lang="de-CH" sz="1546" dirty="0">
                <a:solidFill>
                  <a:srgbClr val="282828"/>
                </a:solidFill>
                <a:latin typeface="Minion Pro"/>
              </a:rPr>
              <a:t>, die Empfehlungscharakter haben, gilt:</a:t>
            </a:r>
          </a:p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endParaRPr lang="de-CH" sz="1546" dirty="0">
              <a:solidFill>
                <a:srgbClr val="282828"/>
              </a:solidFill>
              <a:latin typeface="Minion Pro"/>
            </a:endParaRPr>
          </a:p>
          <a:p>
            <a:pPr marL="169610" indent="-169610" defTabSz="914197" fontAlgn="auto">
              <a:lnSpc>
                <a:spcPct val="100000"/>
              </a:lnSpc>
              <a:spcAft>
                <a:spcPts val="422"/>
              </a:spcAft>
              <a:buFont typeface="Wingdings" panose="05000000000000000000" pitchFamily="2" charset="2"/>
              <a:buChar char="à"/>
            </a:pPr>
            <a:r>
              <a:rPr lang="de-CH" sz="1546" dirty="0">
                <a:solidFill>
                  <a:srgbClr val="282828"/>
                </a:solidFill>
                <a:latin typeface="Minion Pro"/>
              </a:rPr>
              <a:t>Unter das Bauhauptgewerbe fallen alle Arbeiten für die tragenden Elemente eines Bauwerks. Alle übrigen Arbeiten gehören zum Baunebengewerbe.</a:t>
            </a:r>
          </a:p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endParaRPr lang="de-CH" sz="1406" dirty="0">
              <a:solidFill>
                <a:srgbClr val="282828"/>
              </a:solidFill>
              <a:latin typeface="Minion Pro"/>
            </a:endParaRPr>
          </a:p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endParaRPr lang="de-CH" sz="1406" dirty="0">
              <a:solidFill>
                <a:srgbClr val="282828"/>
              </a:solidFill>
              <a:latin typeface="Minion Pro"/>
            </a:endParaRPr>
          </a:p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endParaRPr lang="de-CH" sz="1406" dirty="0">
              <a:solidFill>
                <a:srgbClr val="282828"/>
              </a:solidFill>
              <a:latin typeface="Minion Pro"/>
            </a:endParaRPr>
          </a:p>
          <a:p>
            <a:pPr marL="0" indent="0" defTabSz="914197" fontAlgn="auto">
              <a:lnSpc>
                <a:spcPct val="100000"/>
              </a:lnSpc>
              <a:spcAft>
                <a:spcPts val="422"/>
              </a:spcAft>
              <a:buNone/>
            </a:pPr>
            <a:endParaRPr lang="de-CH" sz="1406" dirty="0">
              <a:solidFill>
                <a:srgbClr val="282828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137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6"/>
            <a:ext cx="7693351" cy="509895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Generelle Tipps &amp; Tricks, wichtige Hinweise</a:t>
            </a:r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454BE0D4-3CB8-4543-8920-F4DE667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F1EEBAE-8B3D-4C59-B602-70E3862FE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753" y="1038734"/>
            <a:ext cx="7692759" cy="3902917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Ausschreibungen (sowie auch die Zuschläge) erfolgen über Plattform </a:t>
            </a:r>
            <a:r>
              <a:rPr lang="de-CH" dirty="0">
                <a:hlinkClick r:id="rId2"/>
              </a:rPr>
              <a:t>simap.ch </a:t>
            </a:r>
            <a:r>
              <a:rPr lang="de-CH" dirty="0"/>
              <a:t>– eine </a:t>
            </a:r>
            <a:r>
              <a:rPr lang="de-DE" dirty="0"/>
              <a:t>gemeinsame elektronische Plattform von Bund, Kantonen und Gemeinden</a:t>
            </a:r>
          </a:p>
          <a:p>
            <a:pPr>
              <a:spcAft>
                <a:spcPts val="422"/>
              </a:spcAft>
            </a:pPr>
            <a:r>
              <a:rPr lang="de-DE" dirty="0"/>
              <a:t>Das ganze Beschaffungsverfahren ist schriftlich und lückenlos in einem chronologischen Dossier zu dokumentieren</a:t>
            </a:r>
          </a:p>
          <a:p>
            <a:pPr>
              <a:spcAft>
                <a:spcPts val="422"/>
              </a:spcAft>
            </a:pPr>
            <a:r>
              <a:rPr lang="de-CH" dirty="0"/>
              <a:t>Die Angebote sind vertraulich. </a:t>
            </a:r>
            <a:r>
              <a:rPr lang="de-DE" dirty="0"/>
              <a:t>Wer befangen sein könnte muss in den Ausstand. Ausstands Gründe sind z. B. persönliche Beziehungen (Verwandtschaft, Freund- oder Feindschaft) mit Personen auf der Anbieterseite. Der Ausstand ist schon beim „Anschein der Befangenheit“ notwendig. </a:t>
            </a:r>
          </a:p>
          <a:p>
            <a:pPr>
              <a:spcAft>
                <a:spcPts val="422"/>
              </a:spcAft>
            </a:pPr>
            <a:r>
              <a:rPr lang="de-DE" dirty="0"/>
              <a:t>Es gilt ein striktes Verhandlungsverbot, </a:t>
            </a:r>
            <a:r>
              <a:rPr lang="de-DE" dirty="0" err="1"/>
              <a:t>ausser</a:t>
            </a:r>
            <a:r>
              <a:rPr lang="de-DE" dirty="0"/>
              <a:t> bei freihändigen Beschaffungen. Die Bevorzugung ortsansässiger oder bisheriger Lieferanten ist verboten. </a:t>
            </a:r>
          </a:p>
          <a:p>
            <a:pPr>
              <a:spcAft>
                <a:spcPts val="422"/>
              </a:spcAft>
            </a:pPr>
            <a:r>
              <a:rPr lang="de-DE" dirty="0"/>
              <a:t>Kein Anbieter darf mit mehr oder weniger Informationen versorgt werden als die anderen.</a:t>
            </a:r>
            <a:endParaRPr lang="de-CH" dirty="0"/>
          </a:p>
          <a:p>
            <a:pPr>
              <a:spcAft>
                <a:spcPts val="422"/>
              </a:spcAft>
            </a:pPr>
            <a:endParaRPr lang="de-CH" dirty="0"/>
          </a:p>
          <a:p>
            <a:pPr marL="0" indent="0">
              <a:spcAft>
                <a:spcPts val="422"/>
              </a:spcAft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71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53" y="442766"/>
            <a:ext cx="7693351" cy="509895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CH" dirty="0"/>
              <a:t>Generelle Tipps &amp; Tricks, wichtige Hinweise</a:t>
            </a:r>
          </a:p>
        </p:txBody>
      </p:sp>
      <p:sp>
        <p:nvSpPr>
          <p:cNvPr id="7" name="Fußzeilenplatzhalter 9">
            <a:extLst>
              <a:ext uri="{FF2B5EF4-FFF2-40B4-BE49-F238E27FC236}">
                <a16:creationId xmlns:a16="http://schemas.microsoft.com/office/drawing/2014/main" id="{454BE0D4-3CB8-4543-8920-F4DE667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489" y="6356352"/>
            <a:ext cx="7693023" cy="30489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dirty="0">
                <a:solidFill>
                  <a:srgbClr val="3E3E3E"/>
                </a:solidFill>
                <a:latin typeface="AvenirNext LT Com Regular"/>
              </a:rPr>
              <a:t>Kurzpräsentation «Gesetz über das öffentliche Beschaffungswesen (ÖBG)»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F1EEBAE-8B3D-4C59-B602-70E3862FE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753" y="1223560"/>
            <a:ext cx="7743983" cy="4099676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de-DE" dirty="0"/>
              <a:t>Es gilt ein striktes Verhandlungsverbot, </a:t>
            </a:r>
            <a:r>
              <a:rPr lang="de-DE" dirty="0" err="1"/>
              <a:t>ausser</a:t>
            </a:r>
            <a:r>
              <a:rPr lang="de-DE" dirty="0"/>
              <a:t> bei freihändigen Beschaffungen. Die Bevorzugung ortsansässiger oder bisheriger Lieferanten ist verboten. Kein Anbieter darf mit mehr oder weniger Informationen versorgt werden als die anderen.</a:t>
            </a:r>
            <a:endParaRPr lang="de-CH" dirty="0"/>
          </a:p>
          <a:p>
            <a:pPr>
              <a:spcAft>
                <a:spcPts val="422"/>
              </a:spcAft>
            </a:pPr>
            <a:r>
              <a:rPr lang="de-DE" dirty="0"/>
              <a:t>Um das Risiko von Fehlern und Manipulationen zu reduzieren, sollten Entscheide und wichtige Verfahrenshandlungen von mindestens zwei Personen der Vergabestelle vorgenommen werden, was zu dokumentieren ist.</a:t>
            </a:r>
          </a:p>
          <a:p>
            <a:pPr>
              <a:spcAft>
                <a:spcPts val="422"/>
              </a:spcAft>
            </a:pPr>
            <a:r>
              <a:rPr lang="de-DE" dirty="0"/>
              <a:t>Vor allem während Beschaffungsverfahren dürfen keine Einladungen und Geschenke potenzieller Anbieter angenommen werden. Im Kanton Bern gelten Höflichkeitsgeschenke im Wert von über 200 Franken als nicht mehr zulässig.</a:t>
            </a:r>
          </a:p>
          <a:p>
            <a:pPr>
              <a:spcAft>
                <a:spcPts val="422"/>
              </a:spcAft>
            </a:pPr>
            <a:endParaRPr lang="de-DE" dirty="0"/>
          </a:p>
          <a:p>
            <a:pPr>
              <a:spcAft>
                <a:spcPts val="422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7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Folien EFV Arial">
  <a:themeElements>
    <a:clrScheme name="Folien EFV Ari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 EFV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lien EFV Ar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 EFV Ar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 EFV Ar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 EFV Ar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 EFV Ar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 EFV Ar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 EFV Ar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äsentation">
  <a:themeElements>
    <a:clrScheme name="BGBern">
      <a:dk1>
        <a:srgbClr val="282828"/>
      </a:dk1>
      <a:lt1>
        <a:srgbClr val="FFFFFF"/>
      </a:lt1>
      <a:dk2>
        <a:srgbClr val="82192D"/>
      </a:dk2>
      <a:lt2>
        <a:srgbClr val="D61942"/>
      </a:lt2>
      <a:accent1>
        <a:srgbClr val="D61942"/>
      </a:accent1>
      <a:accent2>
        <a:srgbClr val="3E3E3E"/>
      </a:accent2>
      <a:accent3>
        <a:srgbClr val="282828"/>
      </a:accent3>
      <a:accent4>
        <a:srgbClr val="282828"/>
      </a:accent4>
      <a:accent5>
        <a:srgbClr val="282828"/>
      </a:accent5>
      <a:accent6>
        <a:srgbClr val="282828"/>
      </a:accent6>
      <a:hlink>
        <a:srgbClr val="82192D"/>
      </a:hlink>
      <a:folHlink>
        <a:srgbClr val="D61942"/>
      </a:folHlink>
    </a:clrScheme>
    <a:fontScheme name="BGBern">
      <a:majorFont>
        <a:latin typeface="Minion Pro"/>
        <a:ea typeface=""/>
        <a:cs typeface=""/>
      </a:majorFont>
      <a:minorFont>
        <a:latin typeface="AvenirNext LT Com Regular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GB_Powerpoint.potx" id="{886DEDE8-30E6-4082-BC32-6934729E902F}" vid="{9DA4A0FF-BA64-426E-9D42-AA9F81631085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G:\@word00\ADMIN\Folien EFV Arial.pot</Template>
  <TotalTime>0</TotalTime>
  <Words>1473</Words>
  <Application>Microsoft Office PowerPoint</Application>
  <PresentationFormat>Overheadfolien</PresentationFormat>
  <Paragraphs>148</Paragraphs>
  <Slides>22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AvenirNext LT Com Regular</vt:lpstr>
      <vt:lpstr>Frutiger 45 Light</vt:lpstr>
      <vt:lpstr>Minion Pro</vt:lpstr>
      <vt:lpstr>Times New Roman</vt:lpstr>
      <vt:lpstr>Wingdings</vt:lpstr>
      <vt:lpstr>Folien EFV Arial</vt:lpstr>
      <vt:lpstr>Präsentation</vt:lpstr>
      <vt:lpstr>Photo Editor Photo</vt:lpstr>
      <vt:lpstr>PowerPoint-Präsentation</vt:lpstr>
      <vt:lpstr>Agenda - Regionalversammlung VBBG</vt:lpstr>
      <vt:lpstr>PowerPoint-Präsentation</vt:lpstr>
      <vt:lpstr>Übersicht</vt:lpstr>
      <vt:lpstr>Kurzübersicht</vt:lpstr>
      <vt:lpstr>Kurzübersicht</vt:lpstr>
      <vt:lpstr>Kennzahlen / Schwellenwerte</vt:lpstr>
      <vt:lpstr>Generelle Tipps &amp; Tricks, wichtige Hinweise</vt:lpstr>
      <vt:lpstr>Generelle Tipps &amp; Tricks, wichtige Hinweise</vt:lpstr>
      <vt:lpstr>Eignungskriterien</vt:lpstr>
      <vt:lpstr>Zuschlagskriterien</vt:lpstr>
      <vt:lpstr>Vorgehensbeispiel Domänenverwaltung (BGB)</vt:lpstr>
      <vt:lpstr>Wichtigste Neuerungen IVöB</vt:lpstr>
      <vt:lpstr>Wichtigste Neuerungen IVöB</vt:lpstr>
      <vt:lpstr>Wichtigste Neuerungen IVöB</vt:lpstr>
      <vt:lpstr>Links</vt:lpstr>
      <vt:lpstr>PowerPoint-Präsentation</vt:lpstr>
      <vt:lpstr>HRM2 – Dienstleistungen VBBG</vt:lpstr>
      <vt:lpstr>HRM2 – Finanzplan</vt:lpstr>
      <vt:lpstr>HRM2 – weitere Hinweise</vt:lpstr>
      <vt:lpstr>  Verband bernischer Burgergemeinden  und burgerlicher Korporationen VBBG Bahnhofplatz 2  Postfach  3001 Bern  031 328 86 00  www.vbbg.ch info@vbbg.ch    </vt:lpstr>
      <vt:lpstr>PowerPoint-Präsentation</vt:lpstr>
    </vt:vector>
  </TitlesOfParts>
  <Company>Eidg. Finanzverwaltung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VBBG 2015</dc:title>
  <dc:creator>Rohrbach Christine</dc:creator>
  <cp:lastModifiedBy>Rohrbach Christine</cp:lastModifiedBy>
  <cp:revision>304</cp:revision>
  <cp:lastPrinted>2014-04-22T16:30:01Z</cp:lastPrinted>
  <dcterms:created xsi:type="dcterms:W3CDTF">2004-08-11T16:08:47Z</dcterms:created>
  <dcterms:modified xsi:type="dcterms:W3CDTF">2021-11-09T14:55:44Z</dcterms:modified>
</cp:coreProperties>
</file>