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4" r:id="rId2"/>
  </p:sldMasterIdLst>
  <p:notesMasterIdLst>
    <p:notesMasterId r:id="rId5"/>
  </p:notesMasterIdLst>
  <p:handoutMasterIdLst>
    <p:handoutMasterId r:id="rId6"/>
  </p:handoutMasterIdLst>
  <p:sldIdLst>
    <p:sldId id="360" r:id="rId3"/>
    <p:sldId id="379" r:id="rId4"/>
  </p:sldIdLst>
  <p:sldSz cx="9144000" cy="6858000" type="overhead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  <a:srgbClr val="F5F8FD"/>
    <a:srgbClr val="000000"/>
    <a:srgbClr val="808000"/>
    <a:srgbClr val="663300"/>
    <a:srgbClr val="CCCC00"/>
    <a:srgbClr val="336600"/>
    <a:srgbClr val="006600"/>
    <a:srgbClr val="F8FAFE"/>
    <a:srgbClr val="EFF3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5" autoAdjust="0"/>
    <p:restoredTop sz="86457" autoAdjust="0"/>
  </p:normalViewPr>
  <p:slideViewPr>
    <p:cSldViewPr snapToGrid="0" snapToObjects="1">
      <p:cViewPr varScale="1">
        <p:scale>
          <a:sx n="98" d="100"/>
          <a:sy n="98" d="100"/>
        </p:scale>
        <p:origin x="162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9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8194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482" y="0"/>
            <a:ext cx="2948194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31338"/>
            <a:ext cx="2948194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482" y="9431338"/>
            <a:ext cx="2948194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Times New Roman" charset="0"/>
              </a:defRPr>
            </a:lvl1pPr>
          </a:lstStyle>
          <a:p>
            <a:pPr>
              <a:defRPr/>
            </a:pPr>
            <a:fld id="{97879741-552A-4160-A076-80C8BC1869DF}" type="slidenum">
              <a:rPr lang="en-GB"/>
              <a:pPr>
                <a:defRPr/>
              </a:pPr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0917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74084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697" y="0"/>
            <a:ext cx="2898034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65175"/>
            <a:ext cx="4986337" cy="3740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234" y="4735513"/>
            <a:ext cx="4954649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Klicken Sie, um die Formate des Vorlagentextes zu bearbeiten</a:t>
            </a:r>
          </a:p>
          <a:p>
            <a:pPr lvl="1"/>
            <a:r>
              <a:rPr lang="en-GB" noProof="0"/>
              <a:t>Zweite Ebene</a:t>
            </a:r>
          </a:p>
          <a:p>
            <a:pPr lvl="2"/>
            <a:r>
              <a:rPr lang="en-GB" noProof="0"/>
              <a:t>Dritte Ebene</a:t>
            </a:r>
          </a:p>
          <a:p>
            <a:pPr lvl="3"/>
            <a:r>
              <a:rPr lang="en-GB" noProof="0"/>
              <a:t>Vierte Ebene</a:t>
            </a:r>
          </a:p>
          <a:p>
            <a:pPr lvl="4"/>
            <a:r>
              <a:rPr lang="en-GB" noProof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391650"/>
            <a:ext cx="2974084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697" y="9391650"/>
            <a:ext cx="2898034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Times New Roman" charset="0"/>
              </a:defRPr>
            </a:lvl1pPr>
          </a:lstStyle>
          <a:p>
            <a:pPr>
              <a:defRPr/>
            </a:pPr>
            <a:fld id="{43C4C192-AA44-45EE-A38F-7DA05CC03259}" type="slidenum">
              <a:rPr lang="en-GB"/>
              <a:pPr>
                <a:defRPr/>
              </a:pPr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9361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C4C192-AA44-45EE-A38F-7DA05CC03259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5373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C4C192-AA44-45EE-A38F-7DA05CC03259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3092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45"/>
          <p:cNvGraphicFramePr>
            <a:graphicFrameLocks noChangeAspect="1"/>
          </p:cNvGraphicFramePr>
          <p:nvPr/>
        </p:nvGraphicFramePr>
        <p:xfrm>
          <a:off x="6894513" y="292100"/>
          <a:ext cx="18907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Photo Editor Photo" r:id="rId3" imgW="1790476" imgH="390580" progId="">
                  <p:embed/>
                </p:oleObj>
              </mc:Choice>
              <mc:Fallback>
                <p:oleObj name="Photo Editor Photo" r:id="rId3" imgW="1790476" imgH="390580" progId="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4513" y="292100"/>
                        <a:ext cx="1890712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2188" y="1028700"/>
            <a:ext cx="7666037" cy="1562100"/>
          </a:xfrm>
        </p:spPr>
        <p:txBody>
          <a:bodyPr/>
          <a:lstStyle>
            <a:lvl1pPr>
              <a:lnSpc>
                <a:spcPts val="4800"/>
              </a:lnSpc>
              <a:defRPr sz="4400">
                <a:solidFill>
                  <a:srgbClr val="3366CC"/>
                </a:solidFill>
              </a:defRPr>
            </a:lvl1pPr>
          </a:lstStyle>
          <a:p>
            <a:r>
              <a:rPr lang="en-GB"/>
              <a:t>Klicken Sie, um das Titelformat zu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nb-NO"/>
              <a:t>HV VBBG, 10. Mai 2014 Thun                                                                            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fld id="{CBF8FDFB-0A5C-4510-9FE3-4BC51437D1E6}" type="slidenum">
              <a:rPr lang="en-GB"/>
              <a:pPr>
                <a:defRPr/>
              </a:pPr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986588" y="1143000"/>
            <a:ext cx="1919287" cy="49276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227138" y="1143000"/>
            <a:ext cx="5607050" cy="49276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nb-NO"/>
              <a:t>HV VBBG, 10. Mai 2014 Thun                                                                            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fld id="{65E347DF-350C-4BA1-A500-2A7047AD1665}" type="slidenum">
              <a:rPr lang="en-GB"/>
              <a:pPr>
                <a:defRPr/>
              </a:pPr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platzhalt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2091705" y="4342321"/>
            <a:ext cx="4960347" cy="1819843"/>
          </a:xfrm>
          <a:prstGeom prst="rect">
            <a:avLst/>
          </a:prstGeom>
        </p:spPr>
        <p:txBody>
          <a:bodyPr/>
          <a:lstStyle>
            <a:lvl1pPr>
              <a:lnSpc>
                <a:spcPts val="4217"/>
              </a:lnSpc>
              <a:spcAft>
                <a:spcPts val="0"/>
              </a:spcAft>
              <a:defRPr sz="3515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Präsentationstitel eingeben</a:t>
            </a:r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997" y="215001"/>
            <a:ext cx="2809314" cy="2809085"/>
          </a:xfrm>
          <a:prstGeom prst="rect">
            <a:avLst/>
          </a:prstGeom>
        </p:spPr>
      </p:pic>
      <p:cxnSp>
        <p:nvCxnSpPr>
          <p:cNvPr id="12" name="Gerade Verbindung 11"/>
          <p:cNvCxnSpPr/>
          <p:nvPr userDrawn="1"/>
        </p:nvCxnSpPr>
        <p:spPr>
          <a:xfrm>
            <a:off x="3610360" y="2771016"/>
            <a:ext cx="1923494" cy="0"/>
          </a:xfrm>
          <a:prstGeom prst="line">
            <a:avLst/>
          </a:prstGeom>
          <a:ln w="25400">
            <a:solidFill>
              <a:schemeClr val="accent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>
          <a:xfrm>
            <a:off x="3610253" y="6314006"/>
            <a:ext cx="1923494" cy="0"/>
          </a:xfrm>
          <a:prstGeom prst="line">
            <a:avLst/>
          </a:prstGeom>
          <a:ln w="12700"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5439" y="6364796"/>
            <a:ext cx="7693122" cy="405053"/>
          </a:xfrm>
          <a:prstGeom prst="rect">
            <a:avLst/>
          </a:prstGeom>
        </p:spPr>
        <p:txBody>
          <a:bodyPr/>
          <a:lstStyle>
            <a:lvl1pPr>
              <a:lnSpc>
                <a:spcPts val="1828"/>
              </a:lnSpc>
              <a:spcAft>
                <a:spcPts val="1828"/>
              </a:spcAft>
              <a:defRPr sz="1265" baseline="0">
                <a:solidFill>
                  <a:schemeClr val="accent2"/>
                </a:solidFill>
              </a:defRPr>
            </a:lvl1pPr>
          </a:lstStyle>
          <a:p>
            <a:r>
              <a:rPr lang="de-CH" dirty="0"/>
              <a:t>Bern, </a:t>
            </a:r>
            <a:fld id="{EF15EB50-214B-464F-8C30-3B17B4621FA2}" type="datetime1">
              <a:rPr lang="de-CH" smtClean="0"/>
              <a:t>14.01.2020</a:t>
            </a:fld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725439" y="2872105"/>
            <a:ext cx="7693122" cy="506281"/>
          </a:xfrm>
          <a:prstGeom prst="rect">
            <a:avLst/>
          </a:prstGeom>
        </p:spPr>
        <p:txBody>
          <a:bodyPr/>
          <a:lstStyle>
            <a:lvl1pPr>
              <a:lnSpc>
                <a:spcPts val="1687"/>
              </a:lnSpc>
              <a:spcAft>
                <a:spcPts val="0"/>
              </a:spcAft>
              <a:defRPr lang="de-CH" sz="1336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CH" dirty="0"/>
              <a:t>Burgergemeinde Bern </a:t>
            </a:r>
            <a:br>
              <a:rPr lang="de-CH" dirty="0"/>
            </a:br>
            <a:r>
              <a:rPr lang="de-CH" dirty="0"/>
              <a:t>oder Abteilungsname</a:t>
            </a:r>
          </a:p>
        </p:txBody>
      </p:sp>
    </p:spTree>
    <p:extLst>
      <p:ext uri="{BB962C8B-B14F-4D97-AF65-F5344CB8AC3E}">
        <p14:creationId xmlns:p14="http://schemas.microsoft.com/office/powerpoint/2010/main" val="262269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lie mit Kapiteltite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3610253" y="2771016"/>
            <a:ext cx="1923494" cy="0"/>
          </a:xfrm>
          <a:prstGeom prst="line">
            <a:avLst/>
          </a:prstGeom>
          <a:ln w="25400">
            <a:solidFill>
              <a:schemeClr val="accent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3610360" y="2770817"/>
            <a:ext cx="1923494" cy="0"/>
          </a:xfrm>
          <a:prstGeom prst="line">
            <a:avLst/>
          </a:prstGeom>
          <a:ln w="25400">
            <a:solidFill>
              <a:schemeClr val="bg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25011" y="3023494"/>
            <a:ext cx="7693977" cy="1316560"/>
          </a:xfrm>
          <a:prstGeom prst="rect">
            <a:avLst/>
          </a:prstGeom>
        </p:spPr>
        <p:txBody>
          <a:bodyPr/>
          <a:lstStyle>
            <a:lvl1pPr>
              <a:defRPr sz="3515" spc="63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Hier ein Zitat eingeben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80044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mit Kaptiel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hier eingeben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5175" y="6356352"/>
            <a:ext cx="7693649" cy="30489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/>
              <a:t>Kurzpräsentation «Gesetz über das öffentliche Beschaffungswesen (ÖBG)»</a:t>
            </a:r>
            <a:endParaRPr lang="de-CH" dirty="0"/>
          </a:p>
        </p:txBody>
      </p:sp>
      <p:sp>
        <p:nvSpPr>
          <p:cNvPr id="3" name="Rechteck 2"/>
          <p:cNvSpPr/>
          <p:nvPr userDrawn="1"/>
        </p:nvSpPr>
        <p:spPr>
          <a:xfrm>
            <a:off x="269447" y="1758733"/>
            <a:ext cx="8605105" cy="43528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843"/>
          </a:p>
        </p:txBody>
      </p:sp>
    </p:spTree>
    <p:extLst>
      <p:ext uri="{BB962C8B-B14F-4D97-AF65-F5344CB8AC3E}">
        <p14:creationId xmlns:p14="http://schemas.microsoft.com/office/powerpoint/2010/main" val="3415721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mit Unterkaptiel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5439" y="442765"/>
            <a:ext cx="7693977" cy="509895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hier eingeben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5175" y="6356352"/>
            <a:ext cx="7693649" cy="30489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/>
              <a:t>Kurzpräsentation «Gesetz über das öffentliche Beschaffungswesen (ÖBG)»</a:t>
            </a:r>
            <a:endParaRPr lang="de-CH" dirty="0"/>
          </a:p>
        </p:txBody>
      </p:sp>
      <p:sp>
        <p:nvSpPr>
          <p:cNvPr id="3" name="Rechteck 2"/>
          <p:cNvSpPr/>
          <p:nvPr userDrawn="1"/>
        </p:nvSpPr>
        <p:spPr>
          <a:xfrm>
            <a:off x="269447" y="1758733"/>
            <a:ext cx="8605105" cy="4352817"/>
          </a:xfrm>
          <a:prstGeom prst="rect">
            <a:avLst/>
          </a:prstGeom>
          <a:solidFill>
            <a:srgbClr val="D5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843"/>
          </a:p>
        </p:txBody>
      </p:sp>
    </p:spTree>
    <p:extLst>
      <p:ext uri="{BB962C8B-B14F-4D97-AF65-F5344CB8AC3E}">
        <p14:creationId xmlns:p14="http://schemas.microsoft.com/office/powerpoint/2010/main" val="2647396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mit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hier eingeben</a:t>
            </a:r>
            <a:endParaRPr lang="de-CH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725360" y="1657348"/>
            <a:ext cx="7693280" cy="354456"/>
          </a:xfrm>
          <a:prstGeom prst="rect">
            <a:avLst/>
          </a:prstGeom>
        </p:spPr>
        <p:txBody>
          <a:bodyPr/>
          <a:lstStyle>
            <a:lvl1pPr algn="l">
              <a:lnSpc>
                <a:spcPts val="2530"/>
              </a:lnSpc>
              <a:spcAft>
                <a:spcPts val="141"/>
              </a:spcAft>
              <a:defRPr sz="1757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CH" dirty="0"/>
              <a:t>Texttitel verfassen</a:t>
            </a: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725360" y="2011874"/>
            <a:ext cx="7744613" cy="427746"/>
          </a:xfrm>
          <a:prstGeom prst="rect">
            <a:avLst/>
          </a:prstGeom>
        </p:spPr>
        <p:txBody>
          <a:bodyPr>
            <a:spAutoFit/>
          </a:bodyPr>
          <a:lstStyle>
            <a:lvl1pPr algn="l">
              <a:lnSpc>
                <a:spcPts val="2671"/>
              </a:lnSpc>
              <a:spcAft>
                <a:spcPts val="2671"/>
              </a:spcAft>
              <a:defRPr sz="1968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dirty="0"/>
              <a:t>Geben Sie hier den Folientext ein.</a:t>
            </a:r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714413" y="4390668"/>
            <a:ext cx="7744613" cy="304892"/>
          </a:xfrm>
          <a:prstGeom prst="rect">
            <a:avLst/>
          </a:prstGeom>
        </p:spPr>
        <p:txBody>
          <a:bodyPr>
            <a:spAutoFit/>
          </a:bodyPr>
          <a:lstStyle>
            <a:lvl1pPr algn="l">
              <a:lnSpc>
                <a:spcPts val="1828"/>
              </a:lnSpc>
              <a:spcAft>
                <a:spcPts val="1828"/>
              </a:spcAft>
              <a:defRPr sz="1265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dirty="0"/>
              <a:t>Kleiner Folientext</a:t>
            </a:r>
          </a:p>
        </p:txBody>
      </p:sp>
      <p:sp>
        <p:nvSpPr>
          <p:cNvPr id="16" name="Textplatzhalt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725012" y="4188212"/>
            <a:ext cx="7693280" cy="202457"/>
          </a:xfrm>
          <a:prstGeom prst="rect">
            <a:avLst/>
          </a:prstGeom>
        </p:spPr>
        <p:txBody>
          <a:bodyPr/>
          <a:lstStyle>
            <a:lvl1pPr algn="l">
              <a:lnSpc>
                <a:spcPts val="1336"/>
              </a:lnSpc>
              <a:spcAft>
                <a:spcPts val="0"/>
              </a:spcAft>
              <a:defRPr sz="1336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CH" dirty="0"/>
              <a:t>Untertitel verfassen</a:t>
            </a: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5175" y="6356352"/>
            <a:ext cx="7693649" cy="30489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/>
              <a:t>Kurzpräsentation «Gesetz über das öffentliche Beschaffungswesen (ÖBG)»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03456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mit L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hier eingeben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5175" y="6356352"/>
            <a:ext cx="7693649" cy="30489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/>
              <a:t>Kurzpräsentation «Gesetz über das öffentliche Beschaffungswesen (ÖBG)»</a:t>
            </a:r>
            <a:endParaRPr lang="de-CH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725360" y="1657348"/>
            <a:ext cx="7693280" cy="354456"/>
          </a:xfrm>
          <a:prstGeom prst="rect">
            <a:avLst/>
          </a:prstGeom>
        </p:spPr>
        <p:txBody>
          <a:bodyPr/>
          <a:lstStyle>
            <a:lvl1pPr algn="l">
              <a:lnSpc>
                <a:spcPts val="2530"/>
              </a:lnSpc>
              <a:spcAft>
                <a:spcPts val="141"/>
              </a:spcAft>
              <a:defRPr sz="1757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CH" dirty="0"/>
              <a:t>Texttitel verfassen</a:t>
            </a: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725360" y="2011874"/>
            <a:ext cx="7744613" cy="4099676"/>
          </a:xfrm>
          <a:prstGeom prst="rect">
            <a:avLst/>
          </a:prstGeom>
        </p:spPr>
        <p:txBody>
          <a:bodyPr/>
          <a:lstStyle>
            <a:lvl1pPr marL="169610" indent="-169610" algn="l">
              <a:lnSpc>
                <a:spcPts val="2671"/>
              </a:lnSpc>
              <a:spcAft>
                <a:spcPts val="1406"/>
              </a:spcAft>
              <a:buFont typeface="Arial" pitchFamily="34" charset="0"/>
              <a:buChar char="•"/>
              <a:defRPr sz="1968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dirty="0"/>
              <a:t>Listen Sie hier die Punkte dieser Folie auf.</a:t>
            </a:r>
            <a:br>
              <a:rPr lang="de-CH" dirty="0"/>
            </a:br>
            <a:r>
              <a:rPr lang="de-CH" dirty="0"/>
              <a:t>Ein Listeneintrag kann sich über mehrere Zeilen erstrecken.</a:t>
            </a:r>
          </a:p>
          <a:p>
            <a:pPr lvl="0"/>
            <a:r>
              <a:rPr lang="de-CH" dirty="0"/>
              <a:t>Fügen Sie weitere Listenpunkte ein.</a:t>
            </a:r>
          </a:p>
          <a:p>
            <a:pPr lvl="0"/>
            <a:endParaRPr lang="de-CH" dirty="0"/>
          </a:p>
          <a:p>
            <a:pPr lvl="0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74349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2-spaltig Liste links &amp; Bild rech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hier eingeben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5439" y="6356352"/>
            <a:ext cx="7693649" cy="304892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 sz="1265">
                <a:solidFill>
                  <a:schemeClr val="accent2"/>
                </a:solidFill>
              </a:defRPr>
            </a:lvl1pPr>
          </a:lstStyle>
          <a:p>
            <a:r>
              <a:rPr lang="de-CH"/>
              <a:t>Kurzpräsentation «Gesetz über das öffentliche Beschaffungswesen (ÖBG)»</a:t>
            </a:r>
            <a:endParaRPr lang="de-CH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74393" y="1657504"/>
            <a:ext cx="3745752" cy="4454045"/>
          </a:xfrm>
          <a:prstGeom prst="rect">
            <a:avLst/>
          </a:prstGeom>
        </p:spPr>
        <p:txBody>
          <a:bodyPr/>
          <a:lstStyle>
            <a:lvl1pPr marL="169610" indent="-169610" algn="l">
              <a:lnSpc>
                <a:spcPts val="2671"/>
              </a:lnSpc>
              <a:spcAft>
                <a:spcPts val="1406"/>
              </a:spcAft>
              <a:buFont typeface="Arial" pitchFamily="34" charset="0"/>
              <a:buChar char="•"/>
              <a:defRPr sz="1968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dirty="0"/>
              <a:t>Listen Sie hier die Punkte dieser Folie auf.</a:t>
            </a:r>
            <a:br>
              <a:rPr lang="de-CH" dirty="0"/>
            </a:br>
            <a:r>
              <a:rPr lang="de-CH" dirty="0"/>
              <a:t>Ein Listeneintrag kann sich über mehrere Zeilen erstrecken.</a:t>
            </a:r>
          </a:p>
          <a:p>
            <a:pPr lvl="0"/>
            <a:r>
              <a:rPr lang="de-CH" dirty="0"/>
              <a:t>Fügen Sie weitere Listenpunkte ein.</a:t>
            </a:r>
          </a:p>
          <a:p>
            <a:pPr lvl="0"/>
            <a:endParaRPr lang="de-CH" dirty="0"/>
          </a:p>
          <a:p>
            <a:pPr lvl="0"/>
            <a:endParaRPr lang="de-CH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/>
          </p:nvPr>
        </p:nvSpPr>
        <p:spPr>
          <a:xfrm>
            <a:off x="4723768" y="1758576"/>
            <a:ext cx="3694872" cy="4352922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8812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2-spaltig Bild links &amp; Liste rech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hier eingeben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5175" y="6356352"/>
            <a:ext cx="7693649" cy="30489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/>
              <a:t>Kurzpräsentation «Gesetz über das öffentliche Beschaffungswesen (ÖBG)»</a:t>
            </a:r>
            <a:endParaRPr lang="de-CH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723854" y="1657504"/>
            <a:ext cx="3745752" cy="4454045"/>
          </a:xfrm>
          <a:prstGeom prst="rect">
            <a:avLst/>
          </a:prstGeom>
        </p:spPr>
        <p:txBody>
          <a:bodyPr/>
          <a:lstStyle>
            <a:lvl1pPr marL="169610" indent="-169610" algn="l">
              <a:lnSpc>
                <a:spcPts val="2671"/>
              </a:lnSpc>
              <a:spcAft>
                <a:spcPts val="1406"/>
              </a:spcAft>
              <a:buFont typeface="Arial" pitchFamily="34" charset="0"/>
              <a:buChar char="•"/>
              <a:defRPr sz="1968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dirty="0"/>
              <a:t>Listen Sie hier die Punkte dieser Folie auf.</a:t>
            </a:r>
          </a:p>
          <a:p>
            <a:pPr lvl="0"/>
            <a:r>
              <a:rPr lang="de-CH" dirty="0"/>
              <a:t>Fügen Sie weitere Listenpunkte ein.</a:t>
            </a:r>
          </a:p>
          <a:p>
            <a:pPr lvl="0"/>
            <a:endParaRPr lang="de-CH" dirty="0"/>
          </a:p>
          <a:p>
            <a:pPr lvl="0"/>
            <a:endParaRPr lang="de-CH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/>
          </p:nvPr>
        </p:nvSpPr>
        <p:spPr>
          <a:xfrm>
            <a:off x="725011" y="1758576"/>
            <a:ext cx="3694872" cy="4352922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2459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8038" y="1054100"/>
            <a:ext cx="7678737" cy="105251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82650" y="2308225"/>
            <a:ext cx="7626350" cy="3597275"/>
          </a:xfrm>
        </p:spPr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28724" y="6208713"/>
            <a:ext cx="5649913" cy="4572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nb-NO"/>
              <a:t>HV VBBG, 10. Mai 2014 Thun                                                                            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fld id="{D3826DD7-9571-45C2-9305-710C612D0C89}" type="slidenum">
              <a:rPr lang="en-GB"/>
              <a:pPr>
                <a:defRPr/>
              </a:pPr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GBern Abschluss-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:\projects\Burgergemeinde_Bern\Geschaftsausstattung\3_Produktion\1_Finales_Design\Powerpoint\Assets\unentBärlich.em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6903" y="-63376"/>
            <a:ext cx="4352919" cy="656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Gerade Verbindung 11"/>
          <p:cNvCxnSpPr/>
          <p:nvPr userDrawn="1"/>
        </p:nvCxnSpPr>
        <p:spPr>
          <a:xfrm>
            <a:off x="3610253" y="2771016"/>
            <a:ext cx="1923494" cy="0"/>
          </a:xfrm>
          <a:prstGeom prst="line">
            <a:avLst/>
          </a:prstGeom>
          <a:ln w="25400">
            <a:solidFill>
              <a:schemeClr val="accent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3610360" y="2771016"/>
            <a:ext cx="1923494" cy="0"/>
          </a:xfrm>
          <a:prstGeom prst="line">
            <a:avLst/>
          </a:prstGeom>
          <a:ln w="25400">
            <a:solidFill>
              <a:schemeClr val="bg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 userDrawn="1"/>
        </p:nvSpPr>
        <p:spPr>
          <a:xfrm>
            <a:off x="2294431" y="4272431"/>
            <a:ext cx="4555138" cy="1897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1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Burgergemeinde</a:t>
            </a:r>
            <a:r>
              <a:rPr lang="de-CH" sz="1336" b="1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Bern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Bahnhofplatz 2, Postfach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3001 Bern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endParaRPr lang="de-CH" sz="1336" b="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 031 328 86 00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info@bgbern.ch</a:t>
            </a:r>
          </a:p>
          <a:p>
            <a:pPr algn="ctr"/>
            <a:endParaRPr lang="de-CH" sz="1336" b="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www.bgbern.ch</a:t>
            </a:r>
          </a:p>
        </p:txBody>
      </p:sp>
    </p:spTree>
    <p:extLst>
      <p:ext uri="{BB962C8B-B14F-4D97-AF65-F5344CB8AC3E}">
        <p14:creationId xmlns:p14="http://schemas.microsoft.com/office/powerpoint/2010/main" val="2294231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ersonaldienst Abschluss-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:\projects\Burgergemeinde_Bern\Geschaftsausstattung\3_Produktion\1_Finales_Design\Powerpoint\Assets\unentBärlich.em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6903" y="-63376"/>
            <a:ext cx="4352919" cy="656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Gerade Verbindung 11"/>
          <p:cNvCxnSpPr/>
          <p:nvPr userDrawn="1"/>
        </p:nvCxnSpPr>
        <p:spPr>
          <a:xfrm>
            <a:off x="3610253" y="2771016"/>
            <a:ext cx="1923494" cy="0"/>
          </a:xfrm>
          <a:prstGeom prst="line">
            <a:avLst/>
          </a:prstGeom>
          <a:ln w="25400">
            <a:solidFill>
              <a:schemeClr val="accent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3610360" y="2771016"/>
            <a:ext cx="1923494" cy="0"/>
          </a:xfrm>
          <a:prstGeom prst="line">
            <a:avLst/>
          </a:prstGeom>
          <a:ln w="25400">
            <a:solidFill>
              <a:schemeClr val="bg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 userDrawn="1"/>
        </p:nvSpPr>
        <p:spPr>
          <a:xfrm>
            <a:off x="2294431" y="4272431"/>
            <a:ext cx="4555138" cy="1897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1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Personaldienst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Bahnhofplatz 2, Postfach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3001 Bern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endParaRPr lang="de-CH" sz="1336" b="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 031 328 86 27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info@bgbern.ch</a:t>
            </a:r>
          </a:p>
          <a:p>
            <a:pPr algn="ctr"/>
            <a:endParaRPr lang="de-CH" sz="1336" b="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www.bgbern.ch</a:t>
            </a:r>
          </a:p>
        </p:txBody>
      </p:sp>
    </p:spTree>
    <p:extLst>
      <p:ext uri="{BB962C8B-B14F-4D97-AF65-F5344CB8AC3E}">
        <p14:creationId xmlns:p14="http://schemas.microsoft.com/office/powerpoint/2010/main" val="284107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omänenverwaltung Abschluss-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:\projects\Burgergemeinde_Bern\Geschaftsausstattung\3_Produktion\1_Finales_Design\Powerpoint\Assets\unentBärlich.em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6903" y="-63376"/>
            <a:ext cx="4352919" cy="656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Gerade Verbindung 11"/>
          <p:cNvCxnSpPr/>
          <p:nvPr userDrawn="1"/>
        </p:nvCxnSpPr>
        <p:spPr>
          <a:xfrm>
            <a:off x="3610253" y="2771016"/>
            <a:ext cx="1923494" cy="0"/>
          </a:xfrm>
          <a:prstGeom prst="line">
            <a:avLst/>
          </a:prstGeom>
          <a:ln w="25400">
            <a:solidFill>
              <a:schemeClr val="accent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3610360" y="2771016"/>
            <a:ext cx="1923494" cy="0"/>
          </a:xfrm>
          <a:prstGeom prst="line">
            <a:avLst/>
          </a:prstGeom>
          <a:ln w="25400">
            <a:solidFill>
              <a:schemeClr val="bg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 userDrawn="1"/>
        </p:nvSpPr>
        <p:spPr>
          <a:xfrm>
            <a:off x="2294431" y="4272431"/>
            <a:ext cx="4555138" cy="1897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1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Domänenverwaltung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Bahnhofplatz 2, Postfach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3001 Bern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endParaRPr lang="de-CH" sz="1336" b="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 031 328 86 86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domaenen@bgbern.ch</a:t>
            </a:r>
          </a:p>
          <a:p>
            <a:pPr algn="ctr"/>
            <a:endParaRPr lang="de-CH" sz="1336" b="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www.bgbern.ch</a:t>
            </a:r>
          </a:p>
        </p:txBody>
      </p:sp>
    </p:spTree>
    <p:extLst>
      <p:ext uri="{BB962C8B-B14F-4D97-AF65-F5344CB8AC3E}">
        <p14:creationId xmlns:p14="http://schemas.microsoft.com/office/powerpoint/2010/main" val="1232054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tbetrieb Abschluss-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:\projects\Burgergemeinde_Bern\Geschaftsausstattung\3_Produktion\1_Finales_Design\Powerpoint\Assets\unentBärlich.em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6903" y="-63376"/>
            <a:ext cx="4352919" cy="656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Gerade Verbindung 11"/>
          <p:cNvCxnSpPr/>
          <p:nvPr userDrawn="1"/>
        </p:nvCxnSpPr>
        <p:spPr>
          <a:xfrm>
            <a:off x="3610253" y="2771016"/>
            <a:ext cx="1923494" cy="0"/>
          </a:xfrm>
          <a:prstGeom prst="line">
            <a:avLst/>
          </a:prstGeom>
          <a:ln w="25400">
            <a:solidFill>
              <a:schemeClr val="accent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3610360" y="2771016"/>
            <a:ext cx="1923494" cy="0"/>
          </a:xfrm>
          <a:prstGeom prst="line">
            <a:avLst/>
          </a:prstGeom>
          <a:ln w="25400">
            <a:solidFill>
              <a:schemeClr val="bg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 userDrawn="1"/>
        </p:nvSpPr>
        <p:spPr>
          <a:xfrm>
            <a:off x="2294431" y="4272431"/>
            <a:ext cx="4555138" cy="1897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1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Forstbetrieb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Schauplatzgasse 21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3011 </a:t>
            </a: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Bern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endParaRPr lang="de-CH" sz="1336" b="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 031 328 86 40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forstbetrieb@bgbern.ch</a:t>
            </a:r>
          </a:p>
          <a:p>
            <a:pPr algn="ctr"/>
            <a:endParaRPr lang="de-CH" sz="1336" b="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www.bgbern.ch</a:t>
            </a:r>
          </a:p>
        </p:txBody>
      </p:sp>
    </p:spTree>
    <p:extLst>
      <p:ext uri="{BB962C8B-B14F-4D97-AF65-F5344CB8AC3E}">
        <p14:creationId xmlns:p14="http://schemas.microsoft.com/office/powerpoint/2010/main" val="336575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urgerliches Sozialzentrum Abschluss-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:\projects\Burgergemeinde_Bern\Geschaftsausstattung\3_Produktion\1_Finales_Design\Powerpoint\Assets\unentBärlich.em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6903" y="-63376"/>
            <a:ext cx="4352919" cy="656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Gerade Verbindung 11"/>
          <p:cNvCxnSpPr/>
          <p:nvPr userDrawn="1"/>
        </p:nvCxnSpPr>
        <p:spPr>
          <a:xfrm>
            <a:off x="3610253" y="2771016"/>
            <a:ext cx="1923494" cy="0"/>
          </a:xfrm>
          <a:prstGeom prst="line">
            <a:avLst/>
          </a:prstGeom>
          <a:ln w="25400">
            <a:solidFill>
              <a:schemeClr val="accent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3610360" y="2771016"/>
            <a:ext cx="1923494" cy="0"/>
          </a:xfrm>
          <a:prstGeom prst="line">
            <a:avLst/>
          </a:prstGeom>
          <a:ln w="25400">
            <a:solidFill>
              <a:schemeClr val="bg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 userDrawn="1"/>
        </p:nvSpPr>
        <p:spPr>
          <a:xfrm>
            <a:off x="2294431" y="4272431"/>
            <a:ext cx="4555138" cy="1897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1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Burgerliches</a:t>
            </a:r>
            <a:r>
              <a:rPr lang="de-CH" sz="1336" b="1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Sozialzentrum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Bahnhofplatz 2, Postfach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3001 Bern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endParaRPr lang="de-CH" sz="1336" b="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 031 313 25 25 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bsz@bgbern.ch</a:t>
            </a:r>
          </a:p>
          <a:p>
            <a:pPr algn="ctr"/>
            <a:endParaRPr lang="de-CH" sz="1336" b="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www.bgbern.ch</a:t>
            </a:r>
          </a:p>
        </p:txBody>
      </p:sp>
    </p:spTree>
    <p:extLst>
      <p:ext uri="{BB962C8B-B14F-4D97-AF65-F5344CB8AC3E}">
        <p14:creationId xmlns:p14="http://schemas.microsoft.com/office/powerpoint/2010/main" val="2630657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nzverwaltung Abschluss-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:\projects\Burgergemeinde_Bern\Geschaftsausstattung\3_Produktion\1_Finales_Design\Powerpoint\Assets\unentBärlich.em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6903" y="-63376"/>
            <a:ext cx="4352919" cy="656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Gerade Verbindung 11"/>
          <p:cNvCxnSpPr/>
          <p:nvPr userDrawn="1"/>
        </p:nvCxnSpPr>
        <p:spPr>
          <a:xfrm>
            <a:off x="3610253" y="2771016"/>
            <a:ext cx="1923494" cy="0"/>
          </a:xfrm>
          <a:prstGeom prst="line">
            <a:avLst/>
          </a:prstGeom>
          <a:ln w="25400">
            <a:solidFill>
              <a:schemeClr val="accent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3610360" y="2771016"/>
            <a:ext cx="1923494" cy="0"/>
          </a:xfrm>
          <a:prstGeom prst="line">
            <a:avLst/>
          </a:prstGeom>
          <a:ln w="25400">
            <a:solidFill>
              <a:schemeClr val="bg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 userDrawn="1"/>
        </p:nvSpPr>
        <p:spPr>
          <a:xfrm>
            <a:off x="2294431" y="4272431"/>
            <a:ext cx="4555138" cy="1897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1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Finanzverwaltung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Bahnhofplatz 2, Postfach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3001 Bern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endParaRPr lang="de-CH" sz="1336" b="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 031 328 86 20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info@bgbern.ch</a:t>
            </a:r>
          </a:p>
          <a:p>
            <a:pPr algn="ctr"/>
            <a:endParaRPr lang="de-CH" sz="1336" b="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www.bgbern.ch</a:t>
            </a:r>
          </a:p>
        </p:txBody>
      </p:sp>
    </p:spTree>
    <p:extLst>
      <p:ext uri="{BB962C8B-B14F-4D97-AF65-F5344CB8AC3E}">
        <p14:creationId xmlns:p14="http://schemas.microsoft.com/office/powerpoint/2010/main" val="2340905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ersonalvorsorgestiftung Abschluss-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:\projects\Burgergemeinde_Bern\Geschaftsausstattung\3_Produktion\1_Finales_Design\Powerpoint\Assets\unentBärlich.em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6903" y="-63376"/>
            <a:ext cx="4352919" cy="656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Gerade Verbindung 11"/>
          <p:cNvCxnSpPr/>
          <p:nvPr userDrawn="1"/>
        </p:nvCxnSpPr>
        <p:spPr>
          <a:xfrm>
            <a:off x="3610253" y="2771016"/>
            <a:ext cx="1923494" cy="0"/>
          </a:xfrm>
          <a:prstGeom prst="line">
            <a:avLst/>
          </a:prstGeom>
          <a:ln w="25400">
            <a:solidFill>
              <a:schemeClr val="accent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3610360" y="2771016"/>
            <a:ext cx="1923494" cy="0"/>
          </a:xfrm>
          <a:prstGeom prst="line">
            <a:avLst/>
          </a:prstGeom>
          <a:ln w="25400">
            <a:solidFill>
              <a:schemeClr val="bg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 userDrawn="1"/>
        </p:nvSpPr>
        <p:spPr>
          <a:xfrm>
            <a:off x="2294431" y="4272431"/>
            <a:ext cx="4555138" cy="1897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1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Personalvorsorgestiftung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Bahnhofplatz 2, Postfach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3001 Bern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endParaRPr lang="de-CH" sz="1336" b="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 031 </a:t>
            </a: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328 86 20</a:t>
            </a:r>
          </a:p>
          <a:p>
            <a:pPr marL="0" algn="ctr" defTabSz="914197" rtl="0" eaLnBrk="1" latinLnBrk="0" hangingPunct="1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info@bgbern.ch</a:t>
            </a:r>
          </a:p>
          <a:p>
            <a:pPr algn="ctr"/>
            <a:endParaRPr lang="de-CH" sz="1336" b="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ts val="1828"/>
              </a:lnSpc>
            </a:pPr>
            <a:r>
              <a:rPr lang="de-CH" sz="1336" b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www.bgbern.ch</a:t>
            </a:r>
          </a:p>
        </p:txBody>
      </p:sp>
    </p:spTree>
    <p:extLst>
      <p:ext uri="{BB962C8B-B14F-4D97-AF65-F5344CB8AC3E}">
        <p14:creationId xmlns:p14="http://schemas.microsoft.com/office/powerpoint/2010/main" val="2811795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nb-NO"/>
              <a:t>HV VBBG, 10. Mai 2014 Thun                                                                            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fld id="{69AC0257-E830-4171-8E60-0403A3A5C83D}" type="slidenum">
              <a:rPr lang="en-GB"/>
              <a:pPr>
                <a:defRPr/>
              </a:pPr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36663" y="2473325"/>
            <a:ext cx="3736975" cy="3597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26038" y="2473325"/>
            <a:ext cx="3736975" cy="3597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nb-NO"/>
              <a:t>HV VBBG, 10. Mai 2014 Thun                                                                            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fld id="{8F9556FB-36DC-4A37-8749-193466696CAC}" type="slidenum">
              <a:rPr lang="en-GB"/>
              <a:pPr>
                <a:defRPr/>
              </a:pPr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nb-NO"/>
              <a:t>HV VBBG, 10. Mai 2014 Thun                                                                            </a:t>
            </a:r>
            <a:endParaRPr lang="en-GB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fld id="{4E0D088F-5DD1-47C9-B344-9778E4ED66EC}" type="slidenum">
              <a:rPr lang="en-GB"/>
              <a:pPr>
                <a:defRPr/>
              </a:pPr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nb-NO"/>
              <a:t>HV VBBG, 10. Mai 2014 Thun                                                                            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fld id="{54947D27-E3DB-4CD6-ABE6-94149B399C91}" type="slidenum">
              <a:rPr lang="en-GB"/>
              <a:pPr>
                <a:defRPr/>
              </a:pPr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nb-NO"/>
              <a:t>HV VBBG, 10. Mai 2014 Thun                                                                            </a:t>
            </a:r>
            <a:endParaRPr lang="en-GB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fld id="{6700697E-FD92-49A3-8541-8F23AB042F6C}" type="slidenum">
              <a:rPr lang="en-GB"/>
              <a:pPr>
                <a:defRPr/>
              </a:pPr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nb-NO"/>
              <a:t>HV VBBG, 10. Mai 2014 Thun                                                                            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fld id="{F117560C-C37E-499E-A00D-37633B3BA23F}" type="slidenum">
              <a:rPr lang="en-GB"/>
              <a:pPr>
                <a:defRPr/>
              </a:pPr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nb-NO"/>
              <a:t>HV VBBG, 10. Mai 2014 Thun                                                                            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fld id="{5252F5D2-898A-4EF8-8197-EB7A467994BE}" type="slidenum">
              <a:rPr lang="en-GB"/>
              <a:pPr>
                <a:defRPr/>
              </a:pPr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27138" y="1143000"/>
            <a:ext cx="7678737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Klicken Sie, um den Titel zu bearbeiten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6663" y="2473325"/>
            <a:ext cx="7626350" cy="359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</a:t>
            </a:r>
            <a:r>
              <a:rPr lang="en-GB" dirty="0" err="1"/>
              <a:t>Sie</a:t>
            </a:r>
            <a:r>
              <a:rPr lang="en-GB" dirty="0"/>
              <a:t>, um die </a:t>
            </a:r>
            <a:r>
              <a:rPr lang="en-GB" dirty="0" err="1"/>
              <a:t>Formate</a:t>
            </a:r>
            <a:r>
              <a:rPr lang="en-GB" dirty="0"/>
              <a:t> des </a:t>
            </a:r>
            <a:r>
              <a:rPr lang="en-GB" dirty="0" err="1"/>
              <a:t>Vorlagentextes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3"/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28725" y="62087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r>
              <a:rPr lang="nb-NO"/>
              <a:t>HV VBBG, 10. Mai 2014 Thun                                                                            </a:t>
            </a: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8638" y="62579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Frutiger 45 Light" pitchFamily="34" charset="0"/>
              </a:defRPr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fld id="{D407E7DF-633E-4A9D-8E72-5CDAC249E82D}" type="slidenum">
              <a:rPr lang="en-GB"/>
              <a:pPr>
                <a:defRPr/>
              </a:pPr>
              <a:t>‹Nr.›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 dt="0"/>
  <p:txStyles>
    <p:titleStyle>
      <a:lvl1pPr algn="l" rtl="0" eaLnBrk="0" fontAlgn="base" hangingPunct="0">
        <a:lnSpc>
          <a:spcPts val="3600"/>
        </a:lnSpc>
        <a:spcBef>
          <a:spcPct val="15000"/>
        </a:spcBef>
        <a:spcAft>
          <a:spcPct val="0"/>
        </a:spcAft>
        <a:defRPr sz="3200" b="1">
          <a:solidFill>
            <a:srgbClr val="2D5AB4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600"/>
        </a:lnSpc>
        <a:spcBef>
          <a:spcPct val="15000"/>
        </a:spcBef>
        <a:spcAft>
          <a:spcPct val="0"/>
        </a:spcAft>
        <a:defRPr sz="3200" b="1">
          <a:solidFill>
            <a:srgbClr val="2D5AB4"/>
          </a:solidFill>
          <a:latin typeface="Arial" charset="0"/>
        </a:defRPr>
      </a:lvl2pPr>
      <a:lvl3pPr algn="l" rtl="0" eaLnBrk="0" fontAlgn="base" hangingPunct="0">
        <a:lnSpc>
          <a:spcPts val="3600"/>
        </a:lnSpc>
        <a:spcBef>
          <a:spcPct val="15000"/>
        </a:spcBef>
        <a:spcAft>
          <a:spcPct val="0"/>
        </a:spcAft>
        <a:defRPr sz="3200" b="1">
          <a:solidFill>
            <a:srgbClr val="2D5AB4"/>
          </a:solidFill>
          <a:latin typeface="Arial" charset="0"/>
        </a:defRPr>
      </a:lvl3pPr>
      <a:lvl4pPr algn="l" rtl="0" eaLnBrk="0" fontAlgn="base" hangingPunct="0">
        <a:lnSpc>
          <a:spcPts val="3600"/>
        </a:lnSpc>
        <a:spcBef>
          <a:spcPct val="15000"/>
        </a:spcBef>
        <a:spcAft>
          <a:spcPct val="0"/>
        </a:spcAft>
        <a:defRPr sz="3200" b="1">
          <a:solidFill>
            <a:srgbClr val="2D5AB4"/>
          </a:solidFill>
          <a:latin typeface="Arial" charset="0"/>
        </a:defRPr>
      </a:lvl4pPr>
      <a:lvl5pPr algn="l" rtl="0" eaLnBrk="0" fontAlgn="base" hangingPunct="0">
        <a:lnSpc>
          <a:spcPts val="3600"/>
        </a:lnSpc>
        <a:spcBef>
          <a:spcPct val="15000"/>
        </a:spcBef>
        <a:spcAft>
          <a:spcPct val="0"/>
        </a:spcAft>
        <a:defRPr sz="3200" b="1">
          <a:solidFill>
            <a:srgbClr val="2D5AB4"/>
          </a:solidFill>
          <a:latin typeface="Arial" charset="0"/>
        </a:defRPr>
      </a:lvl5pPr>
      <a:lvl6pPr marL="457200" algn="l" rtl="0" fontAlgn="base">
        <a:lnSpc>
          <a:spcPts val="3600"/>
        </a:lnSpc>
        <a:spcBef>
          <a:spcPct val="15000"/>
        </a:spcBef>
        <a:spcAft>
          <a:spcPct val="0"/>
        </a:spcAft>
        <a:defRPr sz="3200" b="1">
          <a:solidFill>
            <a:srgbClr val="2D5AB4"/>
          </a:solidFill>
          <a:latin typeface="Arial" charset="0"/>
        </a:defRPr>
      </a:lvl6pPr>
      <a:lvl7pPr marL="914400" algn="l" rtl="0" fontAlgn="base">
        <a:lnSpc>
          <a:spcPts val="3600"/>
        </a:lnSpc>
        <a:spcBef>
          <a:spcPct val="15000"/>
        </a:spcBef>
        <a:spcAft>
          <a:spcPct val="0"/>
        </a:spcAft>
        <a:defRPr sz="3200" b="1">
          <a:solidFill>
            <a:srgbClr val="2D5AB4"/>
          </a:solidFill>
          <a:latin typeface="Arial" charset="0"/>
        </a:defRPr>
      </a:lvl7pPr>
      <a:lvl8pPr marL="1371600" algn="l" rtl="0" fontAlgn="base">
        <a:lnSpc>
          <a:spcPts val="3600"/>
        </a:lnSpc>
        <a:spcBef>
          <a:spcPct val="15000"/>
        </a:spcBef>
        <a:spcAft>
          <a:spcPct val="0"/>
        </a:spcAft>
        <a:defRPr sz="3200" b="1">
          <a:solidFill>
            <a:srgbClr val="2D5AB4"/>
          </a:solidFill>
          <a:latin typeface="Arial" charset="0"/>
        </a:defRPr>
      </a:lvl8pPr>
      <a:lvl9pPr marL="1828800" algn="l" rtl="0" fontAlgn="base">
        <a:lnSpc>
          <a:spcPts val="3600"/>
        </a:lnSpc>
        <a:spcBef>
          <a:spcPct val="15000"/>
        </a:spcBef>
        <a:spcAft>
          <a:spcPct val="0"/>
        </a:spcAft>
        <a:defRPr sz="3200" b="1">
          <a:solidFill>
            <a:srgbClr val="2D5AB4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ts val="2700"/>
        </a:lnSpc>
        <a:spcBef>
          <a:spcPts val="6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ts val="2700"/>
        </a:lnSpc>
        <a:spcBef>
          <a:spcPts val="6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Frutiger 45 Light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Frutiger 45 Light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Frutiger 45 Light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Frutiger 45 Light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Frutiger 45 Light" pitchFamily="34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pieren 33"/>
          <p:cNvGrpSpPr/>
          <p:nvPr/>
        </p:nvGrpSpPr>
        <p:grpSpPr>
          <a:xfrm>
            <a:off x="725175" y="0"/>
            <a:ext cx="7693977" cy="6858000"/>
            <a:chOff x="1031612" y="0"/>
            <a:chExt cx="10945216" cy="9756775"/>
          </a:xfrm>
        </p:grpSpPr>
        <p:grpSp>
          <p:nvGrpSpPr>
            <p:cNvPr id="23" name="Gruppieren 22"/>
            <p:cNvGrpSpPr/>
            <p:nvPr userDrawn="1"/>
          </p:nvGrpSpPr>
          <p:grpSpPr>
            <a:xfrm>
              <a:off x="1031612" y="2502123"/>
              <a:ext cx="10944750" cy="6213437"/>
              <a:chOff x="1031612" y="2502123"/>
              <a:chExt cx="10944750" cy="6213437"/>
            </a:xfrm>
          </p:grpSpPr>
          <p:sp>
            <p:nvSpPr>
              <p:cNvPr id="21" name="Rechteck 20"/>
              <p:cNvSpPr/>
              <p:nvPr userDrawn="1"/>
            </p:nvSpPr>
            <p:spPr>
              <a:xfrm>
                <a:off x="1031612" y="2502123"/>
                <a:ext cx="5256351" cy="6192688"/>
              </a:xfrm>
              <a:prstGeom prst="rect">
                <a:avLst/>
              </a:prstGeom>
              <a:noFill/>
              <a:ln>
                <a:solidFill>
                  <a:srgbClr val="00B050">
                    <a:alpha val="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 sz="843"/>
              </a:p>
            </p:txBody>
          </p:sp>
          <p:sp>
            <p:nvSpPr>
              <p:cNvPr id="22" name="Rechteck 21"/>
              <p:cNvSpPr/>
              <p:nvPr userDrawn="1"/>
            </p:nvSpPr>
            <p:spPr>
              <a:xfrm>
                <a:off x="6720011" y="2522872"/>
                <a:ext cx="5256351" cy="6192688"/>
              </a:xfrm>
              <a:prstGeom prst="rect">
                <a:avLst/>
              </a:prstGeom>
              <a:noFill/>
              <a:ln>
                <a:solidFill>
                  <a:srgbClr val="00B050">
                    <a:alpha val="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 sz="843"/>
              </a:p>
            </p:txBody>
          </p:sp>
        </p:grpSp>
        <p:cxnSp>
          <p:nvCxnSpPr>
            <p:cNvPr id="18" name="Gerade Verbindung 17"/>
            <p:cNvCxnSpPr/>
            <p:nvPr userDrawn="1"/>
          </p:nvCxnSpPr>
          <p:spPr>
            <a:xfrm>
              <a:off x="6504220" y="0"/>
              <a:ext cx="0" cy="9756775"/>
            </a:xfrm>
            <a:prstGeom prst="line">
              <a:avLst/>
            </a:prstGeom>
            <a:ln>
              <a:solidFill>
                <a:srgbClr val="00B050">
                  <a:alpha val="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19"/>
            <p:cNvCxnSpPr/>
            <p:nvPr userDrawn="1"/>
          </p:nvCxnSpPr>
          <p:spPr>
            <a:xfrm>
              <a:off x="1031612" y="1105023"/>
              <a:ext cx="10945216" cy="0"/>
            </a:xfrm>
            <a:prstGeom prst="line">
              <a:avLst/>
            </a:prstGeom>
            <a:ln>
              <a:solidFill>
                <a:srgbClr val="00B050">
                  <a:alpha val="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725439" y="442765"/>
            <a:ext cx="7693977" cy="515794"/>
          </a:xfrm>
          <a:prstGeom prst="rect">
            <a:avLst/>
          </a:prstGeom>
        </p:spPr>
        <p:txBody>
          <a:bodyPr vert="horz" lIns="130061" tIns="65030" rIns="130061" bIns="65030" rtlCol="0" anchor="t" anchorCtr="0">
            <a:spAutoFit/>
          </a:bodyPr>
          <a:lstStyle/>
          <a:p>
            <a:pPr marL="0" lvl="0" indent="0" algn="ctr" defTabSz="914197" rtl="0" eaLnBrk="1" latinLnBrk="0" hangingPunct="1">
              <a:lnSpc>
                <a:spcPts val="3163"/>
              </a:lnSpc>
              <a:spcBef>
                <a:spcPts val="0"/>
              </a:spcBef>
              <a:spcAft>
                <a:spcPts val="3163"/>
              </a:spcAft>
              <a:buFont typeface="Arial" pitchFamily="34" charset="0"/>
              <a:buNone/>
            </a:pPr>
            <a:r>
              <a:rPr lang="de-DE" dirty="0"/>
              <a:t>Folientitel hier eingeben</a:t>
            </a:r>
            <a:endParaRPr lang="de-CH" dirty="0"/>
          </a:p>
        </p:txBody>
      </p:sp>
      <p:cxnSp>
        <p:nvCxnSpPr>
          <p:cNvPr id="14" name="Gerade Verbindung 13"/>
          <p:cNvCxnSpPr/>
          <p:nvPr/>
        </p:nvCxnSpPr>
        <p:spPr>
          <a:xfrm>
            <a:off x="3610253" y="341537"/>
            <a:ext cx="1923494" cy="0"/>
          </a:xfrm>
          <a:prstGeom prst="line">
            <a:avLst/>
          </a:prstGeom>
          <a:ln w="25400">
            <a:solidFill>
              <a:schemeClr val="accent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/>
          <p:cNvCxnSpPr/>
          <p:nvPr/>
        </p:nvCxnSpPr>
        <p:spPr>
          <a:xfrm>
            <a:off x="3610253" y="6314006"/>
            <a:ext cx="1923494" cy="0"/>
          </a:xfrm>
          <a:prstGeom prst="line">
            <a:avLst/>
          </a:prstGeom>
          <a:ln w="12700"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ußzeilenplatzhalter 36"/>
          <p:cNvSpPr>
            <a:spLocks noGrp="1"/>
          </p:cNvSpPr>
          <p:nvPr>
            <p:ph type="ftr" sz="quarter" idx="3"/>
          </p:nvPr>
        </p:nvSpPr>
        <p:spPr>
          <a:xfrm>
            <a:off x="725439" y="6355868"/>
            <a:ext cx="7693122" cy="30489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>
            <a:lvl1pPr marL="0" algn="ctr" defTabSz="914197" rtl="0" eaLnBrk="1" latinLnBrk="0" hangingPunct="1">
              <a:lnSpc>
                <a:spcPts val="1828"/>
              </a:lnSpc>
              <a:defRPr lang="de-CH" sz="1265" kern="120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CH"/>
              <a:t>Kurzpräsentation «Gesetz über das öffentliche Beschaffungswesen (ÖBG)»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930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dt="0"/>
  <p:txStyles>
    <p:titleStyle>
      <a:lvl1pPr algn="ctr" defTabSz="914197" rtl="0" eaLnBrk="1" latinLnBrk="0" hangingPunct="1">
        <a:spcBef>
          <a:spcPct val="0"/>
        </a:spcBef>
        <a:buNone/>
        <a:defRPr lang="de-CH" sz="2460" kern="1200" dirty="0">
          <a:solidFill>
            <a:schemeClr val="tx2"/>
          </a:solidFill>
          <a:latin typeface="+mn-lt"/>
          <a:ea typeface="+mn-ea"/>
          <a:cs typeface="+mn-cs"/>
        </a:defRPr>
      </a:lvl1pPr>
    </p:titleStyle>
    <p:bodyStyle>
      <a:lvl1pPr marL="0" indent="0" algn="ctr" defTabSz="914197" rtl="0" eaLnBrk="1" latinLnBrk="0" hangingPunct="1">
        <a:lnSpc>
          <a:spcPts val="3163"/>
        </a:lnSpc>
        <a:spcBef>
          <a:spcPts val="0"/>
        </a:spcBef>
        <a:spcAft>
          <a:spcPts val="3163"/>
        </a:spcAft>
        <a:buFont typeface="Arial" pitchFamily="34" charset="0"/>
        <a:buNone/>
        <a:defRPr lang="de-DE" sz="2460" kern="1200" dirty="0" smtClean="0">
          <a:solidFill>
            <a:schemeClr val="tx2"/>
          </a:solidFill>
          <a:latin typeface="+mn-lt"/>
          <a:ea typeface="+mn-ea"/>
          <a:cs typeface="+mn-cs"/>
        </a:defRPr>
      </a:lvl1pPr>
      <a:lvl2pPr marL="742784" indent="-285687" algn="l" defTabSz="914197" rtl="0" eaLnBrk="1" latinLnBrk="0" hangingPunct="1">
        <a:spcBef>
          <a:spcPct val="20000"/>
        </a:spcBef>
        <a:buFont typeface="Arial" pitchFamily="34" charset="0"/>
        <a:buChar char="–"/>
        <a:defRPr sz="2812" kern="1200">
          <a:solidFill>
            <a:schemeClr val="tx1"/>
          </a:solidFill>
          <a:latin typeface="+mn-lt"/>
          <a:ea typeface="+mn-ea"/>
          <a:cs typeface="+mn-cs"/>
        </a:defRPr>
      </a:lvl2pPr>
      <a:lvl3pPr marL="1142746" indent="-228549" algn="l" defTabSz="914197" rtl="0" eaLnBrk="1" latinLnBrk="0" hangingPunct="1">
        <a:spcBef>
          <a:spcPct val="20000"/>
        </a:spcBef>
        <a:buFont typeface="Arial" pitchFamily="34" charset="0"/>
        <a:buChar char="•"/>
        <a:defRPr sz="246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44" indent="-228549" algn="l" defTabSz="914197" rtl="0" eaLnBrk="1" latinLnBrk="0" hangingPunct="1">
        <a:spcBef>
          <a:spcPct val="20000"/>
        </a:spcBef>
        <a:buFont typeface="Arial" pitchFamily="34" charset="0"/>
        <a:buChar char="–"/>
        <a:defRPr sz="1968" kern="1200">
          <a:solidFill>
            <a:schemeClr val="tx1"/>
          </a:solidFill>
          <a:latin typeface="+mn-lt"/>
          <a:ea typeface="+mn-ea"/>
          <a:cs typeface="+mn-cs"/>
        </a:defRPr>
      </a:lvl4pPr>
      <a:lvl5pPr marL="2056941" indent="-228549" algn="l" defTabSz="914197" rtl="0" eaLnBrk="1" latinLnBrk="0" hangingPunct="1">
        <a:spcBef>
          <a:spcPct val="20000"/>
        </a:spcBef>
        <a:buFont typeface="Arial" pitchFamily="34" charset="0"/>
        <a:buChar char="»"/>
        <a:defRPr sz="1968" kern="1200">
          <a:solidFill>
            <a:schemeClr val="tx1"/>
          </a:solidFill>
          <a:latin typeface="+mn-lt"/>
          <a:ea typeface="+mn-ea"/>
          <a:cs typeface="+mn-cs"/>
        </a:defRPr>
      </a:lvl5pPr>
      <a:lvl6pPr marL="2514040" indent="-228549" algn="l" defTabSz="914197" rtl="0" eaLnBrk="1" latinLnBrk="0" hangingPunct="1">
        <a:spcBef>
          <a:spcPct val="20000"/>
        </a:spcBef>
        <a:buFont typeface="Arial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6pPr>
      <a:lvl7pPr marL="2971139" indent="-228549" algn="l" defTabSz="914197" rtl="0" eaLnBrk="1" latinLnBrk="0" hangingPunct="1">
        <a:spcBef>
          <a:spcPct val="20000"/>
        </a:spcBef>
        <a:buFont typeface="Arial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7pPr>
      <a:lvl8pPr marL="3428237" indent="-228549" algn="l" defTabSz="914197" rtl="0" eaLnBrk="1" latinLnBrk="0" hangingPunct="1">
        <a:spcBef>
          <a:spcPct val="20000"/>
        </a:spcBef>
        <a:buFont typeface="Arial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8pPr>
      <a:lvl9pPr marL="3885335" indent="-228549" algn="l" defTabSz="914197" rtl="0" eaLnBrk="1" latinLnBrk="0" hangingPunct="1">
        <a:spcBef>
          <a:spcPct val="20000"/>
        </a:spcBef>
        <a:buFont typeface="Arial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19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1pPr>
      <a:lvl2pPr marL="457098" algn="l" defTabSz="91419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2pPr>
      <a:lvl3pPr marL="914197" algn="l" defTabSz="91419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3pPr>
      <a:lvl4pPr marL="1371295" algn="l" defTabSz="91419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4pPr>
      <a:lvl5pPr marL="1828393" algn="l" defTabSz="91419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5pPr>
      <a:lvl6pPr marL="2285491" algn="l" defTabSz="91419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6pPr>
      <a:lvl7pPr marL="2742589" algn="l" defTabSz="91419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7pPr>
      <a:lvl8pPr marL="3199687" algn="l" defTabSz="91419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8pPr>
      <a:lvl9pPr marL="3656786" algn="l" defTabSz="91419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>
          <a:xfrm>
            <a:off x="1157288" y="1574800"/>
            <a:ext cx="7748587" cy="736600"/>
          </a:xfrm>
        </p:spPr>
        <p:txBody>
          <a:bodyPr/>
          <a:lstStyle/>
          <a:p>
            <a:r>
              <a:rPr lang="fr-FR">
                <a:solidFill>
                  <a:schemeClr val="tx1"/>
                </a:solidFill>
              </a:rPr>
              <a:t>MCH2 – Prestations VBBG</a:t>
            </a:r>
          </a:p>
        </p:txBody>
      </p:sp>
      <p:sp>
        <p:nvSpPr>
          <p:cNvPr id="16387" name="Inhaltsplatzhalter 2"/>
          <p:cNvSpPr>
            <a:spLocks noGrp="1"/>
          </p:cNvSpPr>
          <p:nvPr>
            <p:ph idx="1"/>
          </p:nvPr>
        </p:nvSpPr>
        <p:spPr>
          <a:xfrm>
            <a:off x="1157288" y="2118198"/>
            <a:ext cx="7626350" cy="3530601"/>
          </a:xfrm>
        </p:spPr>
        <p:txBody>
          <a:bodyPr/>
          <a:lstStyle/>
          <a:p>
            <a:r>
              <a:rPr lang="fr-FR">
                <a:solidFill>
                  <a:srgbClr val="666633"/>
                </a:solidFill>
              </a:rPr>
              <a:t>Autre formation prévue à l’automne 2022 (achèvement selon le MCH2) </a:t>
            </a:r>
          </a:p>
          <a:p>
            <a:r>
              <a:rPr lang="fr-FR">
                <a:solidFill>
                  <a:srgbClr val="666633"/>
                </a:solidFill>
              </a:rPr>
              <a:t>Offre de la Bourgeoisie de Berne :</a:t>
            </a:r>
            <a:br>
              <a:rPr lang="fr-FR">
                <a:solidFill>
                  <a:srgbClr val="666633"/>
                </a:solidFill>
              </a:rPr>
            </a:br>
            <a:r>
              <a:rPr lang="fr-FR">
                <a:solidFill>
                  <a:srgbClr val="666633"/>
                </a:solidFill>
              </a:rPr>
              <a:t>Rechiffrement, solution Abacus (numérique), comptabilité (environ 40 bourgeoisies déjà rechiffrées et de nombreux mandants Abacus) </a:t>
            </a:r>
          </a:p>
          <a:p>
            <a:pPr marL="0" indent="0">
              <a:buNone/>
            </a:pPr>
            <a:endParaRPr lang="de-CH" dirty="0">
              <a:solidFill>
                <a:srgbClr val="666633"/>
              </a:solidFill>
            </a:endParaRPr>
          </a:p>
          <a:p>
            <a:endParaRPr lang="de-CH" dirty="0"/>
          </a:p>
          <a:p>
            <a:pPr marL="0" indent="0"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  <a:p>
            <a:pPr>
              <a:defRPr/>
            </a:pPr>
            <a:fld id="{B91B007D-EA41-41D1-BE7E-644D26A09374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863" y="88900"/>
            <a:ext cx="36639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>
          <a:xfrm>
            <a:off x="1228724" y="6208713"/>
            <a:ext cx="7381875" cy="457200"/>
          </a:xfrm>
        </p:spPr>
        <p:txBody>
          <a:bodyPr/>
          <a:lstStyle/>
          <a:p>
            <a:pPr>
              <a:defRPr/>
            </a:pPr>
            <a:r>
              <a:rPr lang="fr-FR" i="1"/>
              <a:t>Assemblée régionale VBBG 2021</a:t>
            </a:r>
          </a:p>
        </p:txBody>
      </p:sp>
    </p:spTree>
    <p:extLst>
      <p:ext uri="{BB962C8B-B14F-4D97-AF65-F5344CB8AC3E}">
        <p14:creationId xmlns:p14="http://schemas.microsoft.com/office/powerpoint/2010/main" val="5146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>
          <a:xfrm>
            <a:off x="1157288" y="1574800"/>
            <a:ext cx="7748587" cy="736600"/>
          </a:xfrm>
        </p:spPr>
        <p:txBody>
          <a:bodyPr/>
          <a:lstStyle/>
          <a:p>
            <a:r>
              <a:rPr lang="fr-FR">
                <a:solidFill>
                  <a:schemeClr val="tx1"/>
                </a:solidFill>
              </a:rPr>
              <a:t>MCH2 – Plan financier</a:t>
            </a:r>
          </a:p>
        </p:txBody>
      </p:sp>
      <p:sp>
        <p:nvSpPr>
          <p:cNvPr id="16387" name="Inhaltsplatzhalter 2"/>
          <p:cNvSpPr>
            <a:spLocks noGrp="1"/>
          </p:cNvSpPr>
          <p:nvPr>
            <p:ph idx="1"/>
          </p:nvPr>
        </p:nvSpPr>
        <p:spPr>
          <a:xfrm>
            <a:off x="1157288" y="2225742"/>
            <a:ext cx="7626350" cy="3530601"/>
          </a:xfrm>
        </p:spPr>
        <p:txBody>
          <a:bodyPr/>
          <a:lstStyle/>
          <a:p>
            <a:r>
              <a:rPr lang="fr-FR">
                <a:solidFill>
                  <a:srgbClr val="666633"/>
                </a:solidFill>
              </a:rPr>
              <a:t>Rien ne change au plan financier, à l’exception des nouveaux numéros de comptes</a:t>
            </a:r>
          </a:p>
          <a:p>
            <a:r>
              <a:rPr lang="fr-FR">
                <a:solidFill>
                  <a:srgbClr val="666633"/>
                </a:solidFill>
              </a:rPr>
              <a:t>Le plan financier est en principe établi à l’attention du conseil de bourgeoisie et relève de la responsabilité de celui-ci</a:t>
            </a:r>
          </a:p>
          <a:p>
            <a:r>
              <a:rPr lang="fr-FR">
                <a:solidFill>
                  <a:srgbClr val="666633"/>
                </a:solidFill>
              </a:rPr>
              <a:t>Prescription : budget + 5 ans + chiffres de l’année précédente, Excel simple/compacté (1 page) avec les principaux groupes comptables suffisent</a:t>
            </a:r>
          </a:p>
          <a:p>
            <a:r>
              <a:rPr lang="fr-FR">
                <a:solidFill>
                  <a:srgbClr val="666633"/>
                </a:solidFill>
              </a:rPr>
              <a:t>Le rapport préliminaire sur le budget/plan financier peut être repris des comptes </a:t>
            </a:r>
          </a:p>
          <a:p>
            <a:pPr marL="0" indent="0">
              <a:buNone/>
            </a:pPr>
            <a:endParaRPr lang="de-CH" dirty="0">
              <a:solidFill>
                <a:srgbClr val="666633"/>
              </a:solidFill>
            </a:endParaRPr>
          </a:p>
          <a:p>
            <a:endParaRPr lang="de-CH" dirty="0"/>
          </a:p>
          <a:p>
            <a:pPr marL="0" indent="0"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  <a:p>
            <a:pPr>
              <a:defRPr/>
            </a:pPr>
            <a:fld id="{B91B007D-EA41-41D1-BE7E-644D26A09374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863" y="88900"/>
            <a:ext cx="36639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>
          <a:xfrm>
            <a:off x="1228724" y="6208713"/>
            <a:ext cx="7381875" cy="457200"/>
          </a:xfrm>
        </p:spPr>
        <p:txBody>
          <a:bodyPr/>
          <a:lstStyle/>
          <a:p>
            <a:pPr>
              <a:defRPr/>
            </a:pPr>
            <a:r>
              <a:rPr lang="fr-FR" i="1"/>
              <a:t>Assemblée régionale VBBG 2021</a:t>
            </a:r>
          </a:p>
        </p:txBody>
      </p:sp>
    </p:spTree>
    <p:extLst>
      <p:ext uri="{BB962C8B-B14F-4D97-AF65-F5344CB8AC3E}">
        <p14:creationId xmlns:p14="http://schemas.microsoft.com/office/powerpoint/2010/main" val="987953159"/>
      </p:ext>
    </p:extLst>
  </p:cSld>
  <p:clrMapOvr>
    <a:masterClrMapping/>
  </p:clrMapOvr>
</p:sld>
</file>

<file path=ppt/theme/theme1.xml><?xml version="1.0" encoding="utf-8"?>
<a:theme xmlns:a="http://schemas.openxmlformats.org/drawingml/2006/main" name="Folien EFV Arial">
  <a:themeElements>
    <a:clrScheme name="Folien EFV Arial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Folien EFV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olien EFV Aria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n EFV Aria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n EFV Aria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n EFV Aria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n EFV Ari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n EFV Ari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n EFV Ari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äsentation">
  <a:themeElements>
    <a:clrScheme name="BGBern">
      <a:dk1>
        <a:srgbClr val="282828"/>
      </a:dk1>
      <a:lt1>
        <a:srgbClr val="FFFFFF"/>
      </a:lt1>
      <a:dk2>
        <a:srgbClr val="82192D"/>
      </a:dk2>
      <a:lt2>
        <a:srgbClr val="D61942"/>
      </a:lt2>
      <a:accent1>
        <a:srgbClr val="D61942"/>
      </a:accent1>
      <a:accent2>
        <a:srgbClr val="3E3E3E"/>
      </a:accent2>
      <a:accent3>
        <a:srgbClr val="282828"/>
      </a:accent3>
      <a:accent4>
        <a:srgbClr val="282828"/>
      </a:accent4>
      <a:accent5>
        <a:srgbClr val="282828"/>
      </a:accent5>
      <a:accent6>
        <a:srgbClr val="282828"/>
      </a:accent6>
      <a:hlink>
        <a:srgbClr val="82192D"/>
      </a:hlink>
      <a:folHlink>
        <a:srgbClr val="D61942"/>
      </a:folHlink>
    </a:clrScheme>
    <a:fontScheme name="BGBern">
      <a:majorFont>
        <a:latin typeface="Minion Pro"/>
        <a:ea typeface=""/>
        <a:cs typeface=""/>
      </a:majorFont>
      <a:minorFont>
        <a:latin typeface="AvenirNext LT Com Regular"/>
        <a:ea typeface=""/>
        <a:cs typeface=""/>
      </a:minorFont>
    </a:fontScheme>
    <a:fmtScheme name="Klarhe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GB_Powerpoint.potx" id="{886DEDE8-30E6-4082-BC32-6934729E902F}" vid="{9DA4A0FF-BA64-426E-9D42-AA9F81631085}"/>
    </a:ext>
  </a:ext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G:\@word00\ADMIN\Folien EFV Arial.pot</Template>
  <TotalTime>0</TotalTime>
  <Words>134</Words>
  <Application>Microsoft Office PowerPoint</Application>
  <PresentationFormat>Overheadfolien</PresentationFormat>
  <Paragraphs>18</Paragraphs>
  <Slides>2</Slides>
  <Notes>2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10" baseType="lpstr">
      <vt:lpstr>Arial</vt:lpstr>
      <vt:lpstr>AvenirNext LT Com Regular</vt:lpstr>
      <vt:lpstr>Frutiger 45 Light</vt:lpstr>
      <vt:lpstr>Minion Pro</vt:lpstr>
      <vt:lpstr>Times New Roman</vt:lpstr>
      <vt:lpstr>Folien EFV Arial</vt:lpstr>
      <vt:lpstr>Präsentation</vt:lpstr>
      <vt:lpstr>Photo Editor Photo</vt:lpstr>
      <vt:lpstr>MCH2 – Prestations VBBG</vt:lpstr>
      <vt:lpstr>MCH2 – Plan financier</vt:lpstr>
    </vt:vector>
  </TitlesOfParts>
  <Company>Eidg. Finanzverwaltung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HV VBBG 2015</dc:title>
  <dc:creator>Rohrbach Christine</dc:creator>
  <cp:lastModifiedBy>Rohrbach Christine</cp:lastModifiedBy>
  <cp:revision>309</cp:revision>
  <cp:lastPrinted>2014-04-22T16:30:01Z</cp:lastPrinted>
  <dcterms:created xsi:type="dcterms:W3CDTF">2004-08-11T16:08:47Z</dcterms:created>
  <dcterms:modified xsi:type="dcterms:W3CDTF">2021-11-05T09:26:27Z</dcterms:modified>
</cp:coreProperties>
</file>