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96" r:id="rId1"/>
  </p:sldMasterIdLst>
  <p:notesMasterIdLst>
    <p:notesMasterId r:id="rId54"/>
  </p:notesMasterIdLst>
  <p:handoutMasterIdLst>
    <p:handoutMasterId r:id="rId55"/>
  </p:handoutMasterIdLst>
  <p:sldIdLst>
    <p:sldId id="266" r:id="rId2"/>
    <p:sldId id="258" r:id="rId3"/>
    <p:sldId id="286" r:id="rId4"/>
    <p:sldId id="359" r:id="rId5"/>
    <p:sldId id="272" r:id="rId6"/>
    <p:sldId id="273" r:id="rId7"/>
    <p:sldId id="274" r:id="rId8"/>
    <p:sldId id="296" r:id="rId9"/>
    <p:sldId id="353" r:id="rId10"/>
    <p:sldId id="361" r:id="rId11"/>
    <p:sldId id="358" r:id="rId12"/>
    <p:sldId id="360" r:id="rId13"/>
    <p:sldId id="356" r:id="rId14"/>
    <p:sldId id="362" r:id="rId15"/>
    <p:sldId id="357" r:id="rId16"/>
    <p:sldId id="400" r:id="rId17"/>
    <p:sldId id="371" r:id="rId18"/>
    <p:sldId id="402" r:id="rId19"/>
    <p:sldId id="365" r:id="rId20"/>
    <p:sldId id="307" r:id="rId21"/>
    <p:sldId id="366" r:id="rId22"/>
    <p:sldId id="404" r:id="rId23"/>
    <p:sldId id="333" r:id="rId24"/>
    <p:sldId id="334" r:id="rId25"/>
    <p:sldId id="335" r:id="rId26"/>
    <p:sldId id="370" r:id="rId27"/>
    <p:sldId id="372" r:id="rId28"/>
    <p:sldId id="373" r:id="rId29"/>
    <p:sldId id="374" r:id="rId30"/>
    <p:sldId id="379" r:id="rId31"/>
    <p:sldId id="380" r:id="rId32"/>
    <p:sldId id="381" r:id="rId33"/>
    <p:sldId id="382" r:id="rId34"/>
    <p:sldId id="383" r:id="rId35"/>
    <p:sldId id="384" r:id="rId36"/>
    <p:sldId id="385" r:id="rId37"/>
    <p:sldId id="387" r:id="rId38"/>
    <p:sldId id="388" r:id="rId39"/>
    <p:sldId id="389" r:id="rId40"/>
    <p:sldId id="393" r:id="rId41"/>
    <p:sldId id="394" r:id="rId42"/>
    <p:sldId id="390" r:id="rId43"/>
    <p:sldId id="392" r:id="rId44"/>
    <p:sldId id="391" r:id="rId45"/>
    <p:sldId id="375" r:id="rId46"/>
    <p:sldId id="395" r:id="rId47"/>
    <p:sldId id="396" r:id="rId48"/>
    <p:sldId id="397" r:id="rId49"/>
    <p:sldId id="398" r:id="rId50"/>
    <p:sldId id="399" r:id="rId51"/>
    <p:sldId id="346" r:id="rId52"/>
    <p:sldId id="347" r:id="rId53"/>
  </p:sldIdLst>
  <p:sldSz cx="13007975" cy="9756775"/>
  <p:notesSz cx="6669088" cy="9926638"/>
  <p:embeddedFontLst>
    <p:embeddedFont>
      <p:font typeface="AvenirNext LT Com Regular" panose="020B0503020202020204" pitchFamily="34" charset="0"/>
      <p:regular r:id="rId56"/>
      <p:bold r:id="rId57"/>
      <p:italic r:id="rId58"/>
      <p:boldItalic r:id="rId59"/>
    </p:embeddedFont>
    <p:embeddedFont>
      <p:font typeface="Calibri" panose="020F0502020204030204" pitchFamily="34" charset="0"/>
      <p:regular r:id="rId60"/>
      <p:bold r:id="rId61"/>
      <p:italic r:id="rId62"/>
      <p:boldItalic r:id="rId63"/>
    </p:embeddedFont>
    <p:embeddedFont>
      <p:font typeface="Minion Pro" panose="02040503050306020203" pitchFamily="18" charset="0"/>
      <p:regular r:id="rId64"/>
      <p:italic r:id="rId65"/>
    </p:embeddedFont>
  </p:embeddedFontLst>
  <p:defaultTextStyle>
    <a:defPPr>
      <a:defRPr lang="de-DE"/>
    </a:defPPr>
    <a:lvl1pPr marL="0" algn="l" defTabSz="1300607" rtl="0" eaLnBrk="1" latinLnBrk="0" hangingPunct="1">
      <a:defRPr sz="2500" kern="1200">
        <a:solidFill>
          <a:schemeClr val="tx1"/>
        </a:solidFill>
        <a:latin typeface="+mn-lt"/>
        <a:ea typeface="+mn-ea"/>
        <a:cs typeface="+mn-cs"/>
      </a:defRPr>
    </a:lvl1pPr>
    <a:lvl2pPr marL="650303" algn="l" defTabSz="1300607" rtl="0" eaLnBrk="1" latinLnBrk="0" hangingPunct="1">
      <a:defRPr sz="2500" kern="1200">
        <a:solidFill>
          <a:schemeClr val="tx1"/>
        </a:solidFill>
        <a:latin typeface="+mn-lt"/>
        <a:ea typeface="+mn-ea"/>
        <a:cs typeface="+mn-cs"/>
      </a:defRPr>
    </a:lvl2pPr>
    <a:lvl3pPr marL="1300607" algn="l" defTabSz="1300607" rtl="0" eaLnBrk="1" latinLnBrk="0" hangingPunct="1">
      <a:defRPr sz="2500" kern="1200">
        <a:solidFill>
          <a:schemeClr val="tx1"/>
        </a:solidFill>
        <a:latin typeface="+mn-lt"/>
        <a:ea typeface="+mn-ea"/>
        <a:cs typeface="+mn-cs"/>
      </a:defRPr>
    </a:lvl3pPr>
    <a:lvl4pPr marL="1950911" algn="l" defTabSz="1300607" rtl="0" eaLnBrk="1" latinLnBrk="0" hangingPunct="1">
      <a:defRPr sz="2500" kern="1200">
        <a:solidFill>
          <a:schemeClr val="tx1"/>
        </a:solidFill>
        <a:latin typeface="+mn-lt"/>
        <a:ea typeface="+mn-ea"/>
        <a:cs typeface="+mn-cs"/>
      </a:defRPr>
    </a:lvl4pPr>
    <a:lvl5pPr marL="2601214" algn="l" defTabSz="1300607" rtl="0" eaLnBrk="1" latinLnBrk="0" hangingPunct="1">
      <a:defRPr sz="2500" kern="1200">
        <a:solidFill>
          <a:schemeClr val="tx1"/>
        </a:solidFill>
        <a:latin typeface="+mn-lt"/>
        <a:ea typeface="+mn-ea"/>
        <a:cs typeface="+mn-cs"/>
      </a:defRPr>
    </a:lvl5pPr>
    <a:lvl6pPr marL="3251516" algn="l" defTabSz="1300607" rtl="0" eaLnBrk="1" latinLnBrk="0" hangingPunct="1">
      <a:defRPr sz="2500" kern="1200">
        <a:solidFill>
          <a:schemeClr val="tx1"/>
        </a:solidFill>
        <a:latin typeface="+mn-lt"/>
        <a:ea typeface="+mn-ea"/>
        <a:cs typeface="+mn-cs"/>
      </a:defRPr>
    </a:lvl6pPr>
    <a:lvl7pPr marL="3901820" algn="l" defTabSz="1300607" rtl="0" eaLnBrk="1" latinLnBrk="0" hangingPunct="1">
      <a:defRPr sz="2500" kern="1200">
        <a:solidFill>
          <a:schemeClr val="tx1"/>
        </a:solidFill>
        <a:latin typeface="+mn-lt"/>
        <a:ea typeface="+mn-ea"/>
        <a:cs typeface="+mn-cs"/>
      </a:defRPr>
    </a:lvl7pPr>
    <a:lvl8pPr marL="4552123" algn="l" defTabSz="1300607" rtl="0" eaLnBrk="1" latinLnBrk="0" hangingPunct="1">
      <a:defRPr sz="2500" kern="1200">
        <a:solidFill>
          <a:schemeClr val="tx1"/>
        </a:solidFill>
        <a:latin typeface="+mn-lt"/>
        <a:ea typeface="+mn-ea"/>
        <a:cs typeface="+mn-cs"/>
      </a:defRPr>
    </a:lvl8pPr>
    <a:lvl9pPr marL="5202427" algn="l" defTabSz="1300607" rtl="0" eaLnBrk="1" latinLnBrk="0" hangingPunct="1">
      <a:defRPr sz="2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74">
          <p15:clr>
            <a:srgbClr val="A4A3A4"/>
          </p15:clr>
        </p15:guide>
        <p15:guide id="2" pos="4097">
          <p15:clr>
            <a:srgbClr val="A4A3A4"/>
          </p15:clr>
        </p15:guide>
        <p15:guide id="3" pos="418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D2C3"/>
    <a:srgbClr val="D619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3196" autoAdjust="0"/>
  </p:normalViewPr>
  <p:slideViewPr>
    <p:cSldViewPr>
      <p:cViewPr varScale="1">
        <p:scale>
          <a:sx n="67" d="100"/>
          <a:sy n="67" d="100"/>
        </p:scale>
        <p:origin x="2100" y="78"/>
      </p:cViewPr>
      <p:guideLst>
        <p:guide orient="horz" pos="3074"/>
        <p:guide pos="4097"/>
        <p:guide pos="4188"/>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63" Type="http://schemas.openxmlformats.org/officeDocument/2006/relationships/font" Target="fonts/font8.fntdata"/><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3.fntdata"/><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2.fntdata"/><Relationship Id="rId61"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5.fntdata"/><Relationship Id="rId65"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1.fntdata"/><Relationship Id="rId64" Type="http://schemas.openxmlformats.org/officeDocument/2006/relationships/font" Target="fonts/font9.fntdata"/><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4.fntdata"/><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62" Type="http://schemas.openxmlformats.org/officeDocument/2006/relationships/font" Target="fonts/font7.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2889938" cy="496331"/>
          </a:xfrm>
          <a:prstGeom prst="rect">
            <a:avLst/>
          </a:prstGeom>
        </p:spPr>
        <p:txBody>
          <a:bodyPr vert="horz" lIns="91440" tIns="45720" rIns="91440" bIns="45720" rtlCol="0"/>
          <a:lstStyle>
            <a:lvl1pPr algn="l">
              <a:defRPr sz="1200"/>
            </a:lvl1pPr>
          </a:lstStyle>
          <a:p>
            <a:endParaRPr lang="de-CH" dirty="0"/>
          </a:p>
        </p:txBody>
      </p:sp>
      <p:sp>
        <p:nvSpPr>
          <p:cNvPr id="3" name="Datumsplatzhalter 2"/>
          <p:cNvSpPr>
            <a:spLocks noGrp="1"/>
          </p:cNvSpPr>
          <p:nvPr>
            <p:ph type="dt" sz="quarter" idx="1"/>
          </p:nvPr>
        </p:nvSpPr>
        <p:spPr>
          <a:xfrm>
            <a:off x="3777607" y="1"/>
            <a:ext cx="2889938" cy="496331"/>
          </a:xfrm>
          <a:prstGeom prst="rect">
            <a:avLst/>
          </a:prstGeom>
        </p:spPr>
        <p:txBody>
          <a:bodyPr vert="horz" lIns="91440" tIns="45720" rIns="91440" bIns="45720" rtlCol="0"/>
          <a:lstStyle>
            <a:lvl1pPr algn="r">
              <a:defRPr sz="1200"/>
            </a:lvl1pPr>
          </a:lstStyle>
          <a:p>
            <a:fld id="{0B74E742-8205-4A37-9E0E-23E91EC44157}" type="datetimeFigureOut">
              <a:rPr lang="de-CH" smtClean="0"/>
              <a:t>05.11.2021</a:t>
            </a:fld>
            <a:endParaRPr lang="de-CH" dirty="0"/>
          </a:p>
        </p:txBody>
      </p:sp>
      <p:sp>
        <p:nvSpPr>
          <p:cNvPr id="4" name="Fußzeilenplatzhalter 3"/>
          <p:cNvSpPr>
            <a:spLocks noGrp="1"/>
          </p:cNvSpPr>
          <p:nvPr>
            <p:ph type="ftr" sz="quarter" idx="2"/>
          </p:nvPr>
        </p:nvSpPr>
        <p:spPr>
          <a:xfrm>
            <a:off x="0" y="9428585"/>
            <a:ext cx="2889938" cy="496331"/>
          </a:xfrm>
          <a:prstGeom prst="rect">
            <a:avLst/>
          </a:prstGeom>
        </p:spPr>
        <p:txBody>
          <a:bodyPr vert="horz" lIns="91440" tIns="45720" rIns="91440" bIns="45720" rtlCol="0" anchor="b"/>
          <a:lstStyle>
            <a:lvl1pPr algn="l">
              <a:defRPr sz="1200"/>
            </a:lvl1pPr>
          </a:lstStyle>
          <a:p>
            <a:endParaRPr lang="de-CH" dirty="0"/>
          </a:p>
        </p:txBody>
      </p:sp>
      <p:sp>
        <p:nvSpPr>
          <p:cNvPr id="5" name="Foliennummernplatzhalter 4"/>
          <p:cNvSpPr>
            <a:spLocks noGrp="1"/>
          </p:cNvSpPr>
          <p:nvPr>
            <p:ph type="sldNum" sz="quarter" idx="3"/>
          </p:nvPr>
        </p:nvSpPr>
        <p:spPr>
          <a:xfrm>
            <a:off x="3777607" y="9428585"/>
            <a:ext cx="2889938" cy="496331"/>
          </a:xfrm>
          <a:prstGeom prst="rect">
            <a:avLst/>
          </a:prstGeom>
        </p:spPr>
        <p:txBody>
          <a:bodyPr vert="horz" lIns="91440" tIns="45720" rIns="91440" bIns="45720" rtlCol="0" anchor="b"/>
          <a:lstStyle>
            <a:lvl1pPr algn="r">
              <a:defRPr sz="1200"/>
            </a:lvl1pPr>
          </a:lstStyle>
          <a:p>
            <a:fld id="{DA157965-75E2-4B8E-A3F9-D9025DA3725C}" type="slidenum">
              <a:rPr lang="de-CH" smtClean="0"/>
              <a:t>‹Nr.›</a:t>
            </a:fld>
            <a:endParaRPr lang="de-CH" dirty="0"/>
          </a:p>
        </p:txBody>
      </p:sp>
    </p:spTree>
    <p:extLst>
      <p:ext uri="{BB962C8B-B14F-4D97-AF65-F5344CB8AC3E}">
        <p14:creationId xmlns:p14="http://schemas.microsoft.com/office/powerpoint/2010/main" val="177387158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2889938" cy="496331"/>
          </a:xfrm>
          <a:prstGeom prst="rect">
            <a:avLst/>
          </a:prstGeom>
        </p:spPr>
        <p:txBody>
          <a:bodyPr vert="horz" lIns="91440" tIns="45720" rIns="91440" bIns="45720" rtlCol="0"/>
          <a:lstStyle>
            <a:lvl1pPr algn="l">
              <a:defRPr sz="1200"/>
            </a:lvl1pPr>
          </a:lstStyle>
          <a:p>
            <a:endParaRPr lang="de-CH" dirty="0"/>
          </a:p>
        </p:txBody>
      </p:sp>
      <p:sp>
        <p:nvSpPr>
          <p:cNvPr id="3" name="Datumsplatzhalter 2"/>
          <p:cNvSpPr>
            <a:spLocks noGrp="1"/>
          </p:cNvSpPr>
          <p:nvPr>
            <p:ph type="dt" idx="1"/>
          </p:nvPr>
        </p:nvSpPr>
        <p:spPr>
          <a:xfrm>
            <a:off x="3777607" y="1"/>
            <a:ext cx="2889938" cy="496331"/>
          </a:xfrm>
          <a:prstGeom prst="rect">
            <a:avLst/>
          </a:prstGeom>
        </p:spPr>
        <p:txBody>
          <a:bodyPr vert="horz" lIns="91440" tIns="45720" rIns="91440" bIns="45720" rtlCol="0"/>
          <a:lstStyle>
            <a:lvl1pPr algn="r">
              <a:defRPr sz="1200"/>
            </a:lvl1pPr>
          </a:lstStyle>
          <a:p>
            <a:fld id="{9E462C72-F4B0-45B9-82D8-E31B514435B6}" type="datetimeFigureOut">
              <a:rPr lang="de-CH" smtClean="0"/>
              <a:t>05.11.2021</a:t>
            </a:fld>
            <a:endParaRPr lang="de-CH" dirty="0"/>
          </a:p>
        </p:txBody>
      </p:sp>
      <p:sp>
        <p:nvSpPr>
          <p:cNvPr id="4" name="Folienbildplatzhalt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de-CH" dirty="0"/>
          </a:p>
        </p:txBody>
      </p:sp>
      <p:sp>
        <p:nvSpPr>
          <p:cNvPr id="5" name="Notizenplatzhalter 4"/>
          <p:cNvSpPr>
            <a:spLocks noGrp="1"/>
          </p:cNvSpPr>
          <p:nvPr>
            <p:ph type="body" sz="quarter" idx="3"/>
          </p:nvPr>
        </p:nvSpPr>
        <p:spPr>
          <a:xfrm>
            <a:off x="666909" y="4715154"/>
            <a:ext cx="5335270" cy="4466988"/>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9428585"/>
            <a:ext cx="2889938" cy="496331"/>
          </a:xfrm>
          <a:prstGeom prst="rect">
            <a:avLst/>
          </a:prstGeom>
        </p:spPr>
        <p:txBody>
          <a:bodyPr vert="horz" lIns="91440" tIns="45720" rIns="91440" bIns="45720" rtlCol="0" anchor="b"/>
          <a:lstStyle>
            <a:lvl1pPr algn="l">
              <a:defRPr sz="1200"/>
            </a:lvl1pPr>
          </a:lstStyle>
          <a:p>
            <a:endParaRPr lang="de-CH" dirty="0"/>
          </a:p>
        </p:txBody>
      </p:sp>
      <p:sp>
        <p:nvSpPr>
          <p:cNvPr id="7" name="Foliennummernplatzhalter 6"/>
          <p:cNvSpPr>
            <a:spLocks noGrp="1"/>
          </p:cNvSpPr>
          <p:nvPr>
            <p:ph type="sldNum" sz="quarter" idx="5"/>
          </p:nvPr>
        </p:nvSpPr>
        <p:spPr>
          <a:xfrm>
            <a:off x="3777607" y="9428585"/>
            <a:ext cx="2889938" cy="496331"/>
          </a:xfrm>
          <a:prstGeom prst="rect">
            <a:avLst/>
          </a:prstGeom>
        </p:spPr>
        <p:txBody>
          <a:bodyPr vert="horz" lIns="91440" tIns="45720" rIns="91440" bIns="45720" rtlCol="0" anchor="b"/>
          <a:lstStyle>
            <a:lvl1pPr algn="r">
              <a:defRPr sz="1200"/>
            </a:lvl1pPr>
          </a:lstStyle>
          <a:p>
            <a:fld id="{6DB920AE-BCC0-4DBD-BA06-A44E3E229884}" type="slidenum">
              <a:rPr lang="de-CH" smtClean="0"/>
              <a:t>‹Nr.›</a:t>
            </a:fld>
            <a:endParaRPr lang="de-CH" dirty="0"/>
          </a:p>
        </p:txBody>
      </p:sp>
    </p:spTree>
    <p:extLst>
      <p:ext uri="{BB962C8B-B14F-4D97-AF65-F5344CB8AC3E}">
        <p14:creationId xmlns:p14="http://schemas.microsoft.com/office/powerpoint/2010/main" val="44311322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Tree>
    <p:extLst>
      <p:ext uri="{BB962C8B-B14F-4D97-AF65-F5344CB8AC3E}">
        <p14:creationId xmlns:p14="http://schemas.microsoft.com/office/powerpoint/2010/main" val="26505965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Nutzen schafft Wert</a:t>
            </a:r>
          </a:p>
          <a:p>
            <a:r>
              <a:rPr lang="de-CH" dirty="0"/>
              <a:t>Immer Stichtag-Bezogen</a:t>
            </a:r>
          </a:p>
          <a:p>
            <a:r>
              <a:rPr lang="de-CH" dirty="0"/>
              <a:t>Bewertung ist dann Bestandteil BRV</a:t>
            </a:r>
          </a:p>
          <a:p>
            <a:r>
              <a:rPr lang="de-CH" dirty="0"/>
              <a:t>Bewertung kostet zwischen 1000 – 5000.00</a:t>
            </a:r>
          </a:p>
          <a:p>
            <a:r>
              <a:rPr lang="de-CH" dirty="0"/>
              <a:t>Auch Projekte</a:t>
            </a:r>
          </a:p>
          <a:p>
            <a:r>
              <a:rPr lang="de-CH" dirty="0"/>
              <a:t>Marktdaten reichen für «Zweitmeinung» und mögliches «Preisschild»</a:t>
            </a:r>
          </a:p>
          <a:p>
            <a:endParaRPr lang="de-CH" dirty="0"/>
          </a:p>
        </p:txBody>
      </p:sp>
    </p:spTree>
    <p:extLst>
      <p:ext uri="{BB962C8B-B14F-4D97-AF65-F5344CB8AC3E}">
        <p14:creationId xmlns:p14="http://schemas.microsoft.com/office/powerpoint/2010/main" val="39733357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Tree>
    <p:extLst>
      <p:ext uri="{BB962C8B-B14F-4D97-AF65-F5344CB8AC3E}">
        <p14:creationId xmlns:p14="http://schemas.microsoft.com/office/powerpoint/2010/main" val="26529770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latin typeface="+mn-lt"/>
              </a:rPr>
              <a:t>Die heutige Praxis mit einem </a:t>
            </a:r>
            <a:r>
              <a:rPr lang="de-CH" dirty="0">
                <a:solidFill>
                  <a:schemeClr val="accent1"/>
                </a:solidFill>
                <a:latin typeface="+mn-lt"/>
              </a:rPr>
              <a:t>fixen Baurechtszins </a:t>
            </a:r>
            <a:r>
              <a:rPr lang="de-CH" dirty="0">
                <a:latin typeface="+mn-lt"/>
              </a:rPr>
              <a:t>über alle Lagen und Nutzungen </a:t>
            </a:r>
            <a:r>
              <a:rPr lang="de-CH" dirty="0">
                <a:solidFill>
                  <a:schemeClr val="accent1"/>
                </a:solidFill>
                <a:latin typeface="+mn-lt"/>
              </a:rPr>
              <a:t>ist nicht marktgerecht.</a:t>
            </a:r>
          </a:p>
          <a:p>
            <a:r>
              <a:rPr lang="de-CH" dirty="0">
                <a:latin typeface="+mn-lt"/>
              </a:rPr>
              <a:t>Die hohe Landverzinsung von 4.25% ist im aktuellen Tiefzins-Marktumfeld kaum mehr zu vertreten.</a:t>
            </a:r>
          </a:p>
          <a:p>
            <a:r>
              <a:rPr lang="de-CH" dirty="0">
                <a:latin typeface="+mn-lt"/>
              </a:rPr>
              <a:t>Unterbewertungen</a:t>
            </a:r>
          </a:p>
          <a:p>
            <a:endParaRPr lang="de-CH" dirty="0"/>
          </a:p>
        </p:txBody>
      </p:sp>
    </p:spTree>
    <p:extLst>
      <p:ext uri="{BB962C8B-B14F-4D97-AF65-F5344CB8AC3E}">
        <p14:creationId xmlns:p14="http://schemas.microsoft.com/office/powerpoint/2010/main" val="23801957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latin typeface="+mn-lt"/>
              </a:rPr>
              <a:t>BRZ variiert nach Lage, Nutzung und Objekt</a:t>
            </a:r>
          </a:p>
          <a:p>
            <a:r>
              <a:rPr lang="de-CH" dirty="0">
                <a:latin typeface="+mn-lt"/>
              </a:rPr>
              <a:t>Entspricht in der Regel dem Nettozinssatz der Immobilienbewertung</a:t>
            </a:r>
          </a:p>
          <a:p>
            <a:r>
              <a:rPr lang="de-CH" dirty="0">
                <a:latin typeface="+mn-lt"/>
              </a:rPr>
              <a:t>Hohe Werte mit tiefen Zinsen / tiefe Werte mit hohen Zinsen</a:t>
            </a:r>
          </a:p>
          <a:p>
            <a:endParaRPr lang="de-CH" dirty="0">
              <a:latin typeface="+mn-lt"/>
            </a:endParaRPr>
          </a:p>
          <a:p>
            <a:endParaRPr lang="de-CH" dirty="0"/>
          </a:p>
        </p:txBody>
      </p:sp>
    </p:spTree>
    <p:extLst>
      <p:ext uri="{BB962C8B-B14F-4D97-AF65-F5344CB8AC3E}">
        <p14:creationId xmlns:p14="http://schemas.microsoft.com/office/powerpoint/2010/main" val="38190027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Tree>
    <p:extLst>
      <p:ext uri="{BB962C8B-B14F-4D97-AF65-F5344CB8AC3E}">
        <p14:creationId xmlns:p14="http://schemas.microsoft.com/office/powerpoint/2010/main" val="13736247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Fälle sind vielseitig</a:t>
            </a:r>
          </a:p>
          <a:p>
            <a:r>
              <a:rPr lang="de-CH" dirty="0"/>
              <a:t>In der Regel – FFKo kann in speziellen Fällen von der Bodenpolitik abweichen.</a:t>
            </a:r>
          </a:p>
          <a:p>
            <a:r>
              <a:rPr lang="de-CH" dirty="0"/>
              <a:t>In der Regel BRZ / Nettozins </a:t>
            </a:r>
            <a:r>
              <a:rPr lang="de-CH" dirty="0">
                <a:sym typeface="Wingdings" panose="05000000000000000000" pitchFamily="2" charset="2"/>
              </a:rPr>
              <a:t> kann auch abweichen mit Zu/Abschlägen</a:t>
            </a:r>
            <a:endParaRPr lang="de-CH" dirty="0"/>
          </a:p>
        </p:txBody>
      </p:sp>
    </p:spTree>
    <p:extLst>
      <p:ext uri="{BB962C8B-B14F-4D97-AF65-F5344CB8AC3E}">
        <p14:creationId xmlns:p14="http://schemas.microsoft.com/office/powerpoint/2010/main" val="42058600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Abweichung bei Bestandesbauten / Verlängerungen – insb. Gewerbeareale Brauchen Fläche nicht Volumen</a:t>
            </a:r>
          </a:p>
          <a:p>
            <a:r>
              <a:rPr lang="de-CH" dirty="0"/>
              <a:t>Viele Vertragspartner </a:t>
            </a:r>
          </a:p>
          <a:p>
            <a:r>
              <a:rPr lang="de-CH" dirty="0"/>
              <a:t>Bern ist klein</a:t>
            </a:r>
          </a:p>
          <a:p>
            <a:endParaRPr lang="de-CH" dirty="0"/>
          </a:p>
        </p:txBody>
      </p:sp>
    </p:spTree>
    <p:extLst>
      <p:ext uri="{BB962C8B-B14F-4D97-AF65-F5344CB8AC3E}">
        <p14:creationId xmlns:p14="http://schemas.microsoft.com/office/powerpoint/2010/main" val="16572634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Wankdorfstadion</a:t>
            </a:r>
          </a:p>
          <a:p>
            <a:r>
              <a:rPr lang="de-CH" dirty="0"/>
              <a:t>ImmoSol</a:t>
            </a:r>
          </a:p>
          <a:p>
            <a:endParaRPr lang="de-CH" dirty="0"/>
          </a:p>
        </p:txBody>
      </p:sp>
    </p:spTree>
    <p:extLst>
      <p:ext uri="{BB962C8B-B14F-4D97-AF65-F5344CB8AC3E}">
        <p14:creationId xmlns:p14="http://schemas.microsoft.com/office/powerpoint/2010/main" val="8068556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Trotz Standardisierung muss Vertrag immer studiert werden</a:t>
            </a:r>
          </a:p>
          <a:p>
            <a:endParaRPr lang="de-CH" dirty="0"/>
          </a:p>
        </p:txBody>
      </p:sp>
    </p:spTree>
    <p:extLst>
      <p:ext uri="{BB962C8B-B14F-4D97-AF65-F5344CB8AC3E}">
        <p14:creationId xmlns:p14="http://schemas.microsoft.com/office/powerpoint/2010/main" val="19606831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Nach Aufbau unseres BRV</a:t>
            </a:r>
          </a:p>
        </p:txBody>
      </p:sp>
    </p:spTree>
    <p:extLst>
      <p:ext uri="{BB962C8B-B14F-4D97-AF65-F5344CB8AC3E}">
        <p14:creationId xmlns:p14="http://schemas.microsoft.com/office/powerpoint/2010/main" val="2746903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Was erwartet Sie?</a:t>
            </a:r>
          </a:p>
        </p:txBody>
      </p:sp>
    </p:spTree>
    <p:extLst>
      <p:ext uri="{BB962C8B-B14F-4D97-AF65-F5344CB8AC3E}">
        <p14:creationId xmlns:p14="http://schemas.microsoft.com/office/powerpoint/2010/main" val="37218958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Belastetes Grundstück</a:t>
            </a:r>
          </a:p>
          <a:p>
            <a:r>
              <a:rPr lang="de-CH" dirty="0"/>
              <a:t>Verweis auf Messurkunde</a:t>
            </a:r>
          </a:p>
          <a:p>
            <a:r>
              <a:rPr lang="de-CH" dirty="0"/>
              <a:t>Mindestnutzung z. B. 1.0 AZ</a:t>
            </a:r>
          </a:p>
          <a:p>
            <a:r>
              <a:rPr lang="de-CH" dirty="0"/>
              <a:t>Verweis auf Pläne / Vorprojekt / Planungsvereinbarung</a:t>
            </a:r>
          </a:p>
          <a:p>
            <a:r>
              <a:rPr lang="de-CH" dirty="0"/>
              <a:t>Realisierungsverpflichtung </a:t>
            </a:r>
            <a:r>
              <a:rPr lang="de-CH" dirty="0">
                <a:sym typeface="Wingdings" panose="05000000000000000000" pitchFamily="2" charset="2"/>
              </a:rPr>
              <a:t> nicht Bauland horten</a:t>
            </a:r>
          </a:p>
          <a:p>
            <a:endParaRPr lang="de-CH" dirty="0"/>
          </a:p>
        </p:txBody>
      </p:sp>
    </p:spTree>
    <p:extLst>
      <p:ext uri="{BB962C8B-B14F-4D97-AF65-F5344CB8AC3E}">
        <p14:creationId xmlns:p14="http://schemas.microsoft.com/office/powerpoint/2010/main" val="483707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Max. Belehnung 50 – 80% der Anlagekosten</a:t>
            </a:r>
          </a:p>
          <a:p>
            <a:r>
              <a:rPr lang="de-CH" dirty="0"/>
              <a:t>Einigung Baugesuch </a:t>
            </a:r>
            <a:r>
              <a:rPr lang="de-CH" dirty="0">
                <a:sym typeface="Wingdings" panose="05000000000000000000" pitchFamily="2" charset="2"/>
              </a:rPr>
              <a:t> Auswirkungen auf BRZ geregelt</a:t>
            </a:r>
            <a:endParaRPr lang="de-CH" dirty="0"/>
          </a:p>
          <a:p>
            <a:r>
              <a:rPr lang="de-CH" dirty="0"/>
              <a:t>Sanktion: Vorzeitiger Heimfall</a:t>
            </a:r>
            <a:endParaRPr lang="de-CH" dirty="0">
              <a:sym typeface="Wingdings" panose="05000000000000000000" pitchFamily="2" charset="2"/>
            </a:endParaRPr>
          </a:p>
          <a:p>
            <a:endParaRPr lang="de-CH" dirty="0"/>
          </a:p>
        </p:txBody>
      </p:sp>
    </p:spTree>
    <p:extLst>
      <p:ext uri="{BB962C8B-B14F-4D97-AF65-F5344CB8AC3E}">
        <p14:creationId xmlns:p14="http://schemas.microsoft.com/office/powerpoint/2010/main" val="30921351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Mit Grundbuch-Eintrag oder fixer Termin</a:t>
            </a:r>
          </a:p>
          <a:p>
            <a:r>
              <a:rPr lang="de-CH" dirty="0"/>
              <a:t>Laufzeiten wichtig für BRN</a:t>
            </a:r>
          </a:p>
          <a:p>
            <a:r>
              <a:rPr lang="de-CH" dirty="0"/>
              <a:t>Einheitliches Enddatum wichtig für BRG</a:t>
            </a:r>
          </a:p>
          <a:p>
            <a:r>
              <a:rPr lang="de-CH" dirty="0"/>
              <a:t>Verhandlungen 15Jahre zu früh. 5 Jedoch zu spät.</a:t>
            </a:r>
          </a:p>
          <a:p>
            <a:r>
              <a:rPr lang="de-CH" dirty="0"/>
              <a:t>Wichtig für Stockwerkeigentum (bestehendes)</a:t>
            </a:r>
          </a:p>
          <a:p>
            <a:endParaRPr lang="de-CH" dirty="0"/>
          </a:p>
          <a:p>
            <a:endParaRPr lang="de-CH" dirty="0">
              <a:sym typeface="Wingdings" panose="05000000000000000000" pitchFamily="2" charset="2"/>
            </a:endParaRPr>
          </a:p>
          <a:p>
            <a:endParaRPr lang="de-CH" dirty="0"/>
          </a:p>
        </p:txBody>
      </p:sp>
    </p:spTree>
    <p:extLst>
      <p:ext uri="{BB962C8B-B14F-4D97-AF65-F5344CB8AC3E}">
        <p14:creationId xmlns:p14="http://schemas.microsoft.com/office/powerpoint/2010/main" val="36958318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Laufzeit gleich Verfügungsgewalt gleich Macht</a:t>
            </a:r>
          </a:p>
          <a:p>
            <a:r>
              <a:rPr lang="de-CH" dirty="0"/>
              <a:t>Bei Begründung + Verlängerung kann Einfluss genommen werden</a:t>
            </a:r>
          </a:p>
          <a:p>
            <a:r>
              <a:rPr lang="de-CH" dirty="0"/>
              <a:t>Beispiel Lischenmoos</a:t>
            </a:r>
          </a:p>
          <a:p>
            <a:r>
              <a:rPr lang="de-CH" dirty="0"/>
              <a:t>Nur weil einer verlängern will nicht ganze Entwicklungsmöglichkeit verlieren</a:t>
            </a:r>
          </a:p>
          <a:p>
            <a:endParaRPr lang="de-CH" dirty="0"/>
          </a:p>
          <a:p>
            <a:endParaRPr lang="de-CH" dirty="0">
              <a:sym typeface="Wingdings" panose="05000000000000000000" pitchFamily="2" charset="2"/>
            </a:endParaRPr>
          </a:p>
          <a:p>
            <a:endParaRPr lang="de-CH" dirty="0"/>
          </a:p>
        </p:txBody>
      </p:sp>
    </p:spTree>
    <p:extLst>
      <p:ext uri="{BB962C8B-B14F-4D97-AF65-F5344CB8AC3E}">
        <p14:creationId xmlns:p14="http://schemas.microsoft.com/office/powerpoint/2010/main" val="28160737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Längstes 20100</a:t>
            </a:r>
          </a:p>
          <a:p>
            <a:r>
              <a:rPr lang="de-CH" dirty="0"/>
              <a:t>Kürzestes 2022 (Verhandlungen laufen)</a:t>
            </a:r>
          </a:p>
        </p:txBody>
      </p:sp>
    </p:spTree>
    <p:extLst>
      <p:ext uri="{BB962C8B-B14F-4D97-AF65-F5344CB8AC3E}">
        <p14:creationId xmlns:p14="http://schemas.microsoft.com/office/powerpoint/2010/main" val="14546198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a:p>
            <a:endParaRPr lang="de-CH" dirty="0">
              <a:sym typeface="Wingdings" panose="05000000000000000000" pitchFamily="2" charset="2"/>
            </a:endParaRPr>
          </a:p>
          <a:p>
            <a:endParaRPr lang="de-CH" dirty="0"/>
          </a:p>
        </p:txBody>
      </p:sp>
    </p:spTree>
    <p:extLst>
      <p:ext uri="{BB962C8B-B14F-4D97-AF65-F5344CB8AC3E}">
        <p14:creationId xmlns:p14="http://schemas.microsoft.com/office/powerpoint/2010/main" val="37499947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Anpassung, Veränderung und Verlängerung des BRV im Stweg</a:t>
            </a:r>
          </a:p>
          <a:p>
            <a:pPr marL="171450" indent="-171450">
              <a:buFont typeface="Wingdings" panose="05000000000000000000" pitchFamily="2" charset="2"/>
              <a:buChar char="à"/>
            </a:pPr>
            <a:r>
              <a:rPr lang="de-CH" dirty="0">
                <a:sym typeface="Wingdings" panose="05000000000000000000" pitchFamily="2" charset="2"/>
              </a:rPr>
              <a:t>Grosse Herausforderung!</a:t>
            </a:r>
          </a:p>
          <a:p>
            <a:pPr marL="0" indent="0">
              <a:buFont typeface="Wingdings" panose="05000000000000000000" pitchFamily="2" charset="2"/>
              <a:buNone/>
            </a:pPr>
            <a:endParaRPr lang="de-CH" dirty="0"/>
          </a:p>
          <a:p>
            <a:endParaRPr lang="de-CH" dirty="0">
              <a:sym typeface="Wingdings" panose="05000000000000000000" pitchFamily="2" charset="2"/>
            </a:endParaRPr>
          </a:p>
          <a:p>
            <a:endParaRPr lang="de-CH" dirty="0"/>
          </a:p>
        </p:txBody>
      </p:sp>
    </p:spTree>
    <p:extLst>
      <p:ext uri="{BB962C8B-B14F-4D97-AF65-F5344CB8AC3E}">
        <p14:creationId xmlns:p14="http://schemas.microsoft.com/office/powerpoint/2010/main" val="14809129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Kann Möglichkeit sein zu guten Konditionen Haus zu bekommen</a:t>
            </a:r>
          </a:p>
          <a:p>
            <a:r>
              <a:rPr lang="de-CH" dirty="0"/>
              <a:t>Oder «störenden» Vertrag zu liquidieren</a:t>
            </a:r>
          </a:p>
          <a:p>
            <a:endParaRPr lang="de-CH" dirty="0"/>
          </a:p>
        </p:txBody>
      </p:sp>
    </p:spTree>
    <p:extLst>
      <p:ext uri="{BB962C8B-B14F-4D97-AF65-F5344CB8AC3E}">
        <p14:creationId xmlns:p14="http://schemas.microsoft.com/office/powerpoint/2010/main" val="12442239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Nutzung ergibt Wert – wenn keine Nutzung verloren geht auch keine Reduktion BRZ</a:t>
            </a:r>
          </a:p>
          <a:p>
            <a:r>
              <a:rPr lang="de-CH" dirty="0"/>
              <a:t>Wenn mehr Nutzung mehr BRZ</a:t>
            </a:r>
          </a:p>
          <a:p>
            <a:r>
              <a:rPr lang="de-CH" dirty="0"/>
              <a:t>Kein Mindest-BRZ bei Neubewertungsklausel</a:t>
            </a:r>
          </a:p>
        </p:txBody>
      </p:sp>
    </p:spTree>
    <p:extLst>
      <p:ext uri="{BB962C8B-B14F-4D97-AF65-F5344CB8AC3E}">
        <p14:creationId xmlns:p14="http://schemas.microsoft.com/office/powerpoint/2010/main" val="20930653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Wenn niemand kauft / nicht weiterbetrieben will müssen wir das dann kaufen. Unschön.</a:t>
            </a:r>
          </a:p>
          <a:p>
            <a:endParaRPr lang="de-CH" dirty="0"/>
          </a:p>
        </p:txBody>
      </p:sp>
    </p:spTree>
    <p:extLst>
      <p:ext uri="{BB962C8B-B14F-4D97-AF65-F5344CB8AC3E}">
        <p14:creationId xmlns:p14="http://schemas.microsoft.com/office/powerpoint/2010/main" val="3485330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Heute 5 MA mit 390 Stellenprozenten</a:t>
            </a:r>
          </a:p>
          <a:p>
            <a:r>
              <a:rPr lang="de-CH" dirty="0"/>
              <a:t>Ab 01.03.2021 6 MA mit 470 Stellenprozenten</a:t>
            </a:r>
          </a:p>
          <a:p>
            <a:endParaRPr lang="de-CH" dirty="0"/>
          </a:p>
        </p:txBody>
      </p:sp>
    </p:spTree>
    <p:extLst>
      <p:ext uri="{BB962C8B-B14F-4D97-AF65-F5344CB8AC3E}">
        <p14:creationId xmlns:p14="http://schemas.microsoft.com/office/powerpoint/2010/main" val="643192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Beispiel Stadt Bern Wankdorf</a:t>
            </a:r>
          </a:p>
          <a:p>
            <a:endParaRPr lang="de-CH" dirty="0"/>
          </a:p>
        </p:txBody>
      </p:sp>
    </p:spTree>
    <p:extLst>
      <p:ext uri="{BB962C8B-B14F-4D97-AF65-F5344CB8AC3E}">
        <p14:creationId xmlns:p14="http://schemas.microsoft.com/office/powerpoint/2010/main" val="11399043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Notariats-, Grundbuchgebühren und Handänderungssteuern sparen</a:t>
            </a:r>
          </a:p>
          <a:p>
            <a:endParaRPr lang="de-CH" dirty="0"/>
          </a:p>
        </p:txBody>
      </p:sp>
    </p:spTree>
    <p:extLst>
      <p:ext uri="{BB962C8B-B14F-4D97-AF65-F5344CB8AC3E}">
        <p14:creationId xmlns:p14="http://schemas.microsoft.com/office/powerpoint/2010/main" val="12936330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Tree>
    <p:extLst>
      <p:ext uri="{BB962C8B-B14F-4D97-AF65-F5344CB8AC3E}">
        <p14:creationId xmlns:p14="http://schemas.microsoft.com/office/powerpoint/2010/main" val="37651517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Baugrundverunreinigungen lasten auf Grundparzelle</a:t>
            </a:r>
          </a:p>
          <a:p>
            <a:r>
              <a:rPr lang="de-CH" dirty="0"/>
              <a:t>Altlasten nicht das Problem, sind bekannt</a:t>
            </a:r>
          </a:p>
          <a:p>
            <a:r>
              <a:rPr lang="de-CH" dirty="0"/>
              <a:t>Verunreinigungen (Innerststoffe / Abbruchmaterial) die erst bei Bau auftauchen</a:t>
            </a:r>
          </a:p>
          <a:p>
            <a:endParaRPr lang="de-CH" dirty="0"/>
          </a:p>
        </p:txBody>
      </p:sp>
    </p:spTree>
    <p:extLst>
      <p:ext uri="{BB962C8B-B14F-4D97-AF65-F5344CB8AC3E}">
        <p14:creationId xmlns:p14="http://schemas.microsoft.com/office/powerpoint/2010/main" val="42615143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Kann Möglichkeit sein zu guten Konditionen Haus zu bekommen</a:t>
            </a:r>
          </a:p>
          <a:p>
            <a:r>
              <a:rPr lang="de-CH" dirty="0"/>
              <a:t>Oder «störenden» Vertrag zu liquidieren</a:t>
            </a:r>
          </a:p>
          <a:p>
            <a:endParaRPr lang="de-CH" dirty="0"/>
          </a:p>
        </p:txBody>
      </p:sp>
    </p:spTree>
    <p:extLst>
      <p:ext uri="{BB962C8B-B14F-4D97-AF65-F5344CB8AC3E}">
        <p14:creationId xmlns:p14="http://schemas.microsoft.com/office/powerpoint/2010/main" val="33209329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Stowe-</a:t>
            </a:r>
            <a:r>
              <a:rPr lang="de-CH" dirty="0" err="1"/>
              <a:t>Eig</a:t>
            </a:r>
            <a:r>
              <a:rPr lang="de-CH" dirty="0"/>
              <a:t> wird wieder Mieter </a:t>
            </a:r>
            <a:r>
              <a:rPr lang="de-CH" dirty="0">
                <a:sym typeface="Wingdings" panose="05000000000000000000" pitchFamily="2" charset="2"/>
              </a:rPr>
              <a:t> Höchststrafe</a:t>
            </a:r>
            <a:endParaRPr lang="de-CH" dirty="0"/>
          </a:p>
          <a:p>
            <a:endParaRPr lang="de-CH" dirty="0"/>
          </a:p>
        </p:txBody>
      </p:sp>
    </p:spTree>
    <p:extLst>
      <p:ext uri="{BB962C8B-B14F-4D97-AF65-F5344CB8AC3E}">
        <p14:creationId xmlns:p14="http://schemas.microsoft.com/office/powerpoint/2010/main" val="9866957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Stowe-</a:t>
            </a:r>
            <a:r>
              <a:rPr lang="de-CH" dirty="0" err="1"/>
              <a:t>Eig</a:t>
            </a:r>
            <a:r>
              <a:rPr lang="de-CH" dirty="0"/>
              <a:t> wird wieder Mieter </a:t>
            </a:r>
            <a:r>
              <a:rPr lang="de-CH" dirty="0">
                <a:sym typeface="Wingdings" panose="05000000000000000000" pitchFamily="2" charset="2"/>
              </a:rPr>
              <a:t> Höchststrafe</a:t>
            </a:r>
          </a:p>
          <a:p>
            <a:r>
              <a:rPr lang="de-CH" dirty="0">
                <a:sym typeface="Wingdings" panose="05000000000000000000" pitchFamily="2" charset="2"/>
              </a:rPr>
              <a:t>Nachfolge-Stowe ist mit hohen Kosten / viel Aufwand verbunden, zudem Komplex / schwer zu vermitteln</a:t>
            </a:r>
            <a:endParaRPr lang="de-CH" dirty="0"/>
          </a:p>
          <a:p>
            <a:endParaRPr lang="de-CH" dirty="0"/>
          </a:p>
        </p:txBody>
      </p:sp>
    </p:spTree>
    <p:extLst>
      <p:ext uri="{BB962C8B-B14F-4D97-AF65-F5344CB8AC3E}">
        <p14:creationId xmlns:p14="http://schemas.microsoft.com/office/powerpoint/2010/main" val="2887383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Alternativen über Rückerstattungen / Amortisationsbeiträge oder a </a:t>
            </a:r>
            <a:r>
              <a:rPr lang="de-CH" dirty="0" err="1"/>
              <a:t>fonds</a:t>
            </a:r>
            <a:r>
              <a:rPr lang="de-CH" dirty="0"/>
              <a:t> </a:t>
            </a:r>
            <a:r>
              <a:rPr lang="de-CH" dirty="0" err="1"/>
              <a:t>Perdu</a:t>
            </a:r>
            <a:r>
              <a:rPr lang="de-CH" dirty="0"/>
              <a:t> Leistungen beim Bauen</a:t>
            </a:r>
          </a:p>
          <a:p>
            <a:endParaRPr lang="de-CH" dirty="0"/>
          </a:p>
        </p:txBody>
      </p:sp>
    </p:spTree>
    <p:extLst>
      <p:ext uri="{BB962C8B-B14F-4D97-AF65-F5344CB8AC3E}">
        <p14:creationId xmlns:p14="http://schemas.microsoft.com/office/powerpoint/2010/main" val="16769868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Alternativen über Rückerstattungen / Amortisationsbeiträge oder a </a:t>
            </a:r>
            <a:r>
              <a:rPr lang="de-CH" dirty="0" err="1"/>
              <a:t>fonds</a:t>
            </a:r>
            <a:r>
              <a:rPr lang="de-CH" dirty="0"/>
              <a:t> </a:t>
            </a:r>
            <a:r>
              <a:rPr lang="de-CH" dirty="0" err="1"/>
              <a:t>Perdu</a:t>
            </a:r>
            <a:r>
              <a:rPr lang="de-CH" dirty="0"/>
              <a:t> Leistungen beim Bauen</a:t>
            </a:r>
          </a:p>
          <a:p>
            <a:endParaRPr lang="de-CH" dirty="0"/>
          </a:p>
        </p:txBody>
      </p:sp>
    </p:spTree>
    <p:extLst>
      <p:ext uri="{BB962C8B-B14F-4D97-AF65-F5344CB8AC3E}">
        <p14:creationId xmlns:p14="http://schemas.microsoft.com/office/powerpoint/2010/main" val="209572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Sicherheit das BRV erst abgeschlossen wird wenn gebaut werden soll</a:t>
            </a:r>
          </a:p>
          <a:p>
            <a:r>
              <a:rPr lang="de-CH" dirty="0"/>
              <a:t>BRZ / Laufzeit / Heimfall / Anpassungs-</a:t>
            </a:r>
            <a:r>
              <a:rPr lang="de-CH" dirty="0" err="1"/>
              <a:t>Meccano</a:t>
            </a:r>
            <a:endParaRPr lang="de-CH" dirty="0"/>
          </a:p>
          <a:p>
            <a:r>
              <a:rPr lang="de-CH" dirty="0"/>
              <a:t>Gültigkeit</a:t>
            </a:r>
          </a:p>
          <a:p>
            <a:r>
              <a:rPr lang="de-CH" dirty="0"/>
              <a:t>Bedingungen: Finanzierung, Baubewilligung, Willensäusserung</a:t>
            </a:r>
          </a:p>
        </p:txBody>
      </p:sp>
    </p:spTree>
    <p:extLst>
      <p:ext uri="{BB962C8B-B14F-4D97-AF65-F5344CB8AC3E}">
        <p14:creationId xmlns:p14="http://schemas.microsoft.com/office/powerpoint/2010/main" val="3091796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Kein Anspruch auf absolute Korrektheit und Allgemeingültigkeit</a:t>
            </a:r>
          </a:p>
          <a:p>
            <a:r>
              <a:rPr lang="de-CH" dirty="0"/>
              <a:t>Foliensatz wird später in geeigneter Form abgegeben</a:t>
            </a:r>
          </a:p>
        </p:txBody>
      </p:sp>
    </p:spTree>
    <p:extLst>
      <p:ext uri="{BB962C8B-B14F-4D97-AF65-F5344CB8AC3E}">
        <p14:creationId xmlns:p14="http://schemas.microsoft.com/office/powerpoint/2010/main" val="3646740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Darum würden wir den Nachtrag 1 zur Bodenpolitik zur Genehmigung empfehlen.</a:t>
            </a:r>
          </a:p>
        </p:txBody>
      </p:sp>
    </p:spTree>
    <p:extLst>
      <p:ext uri="{BB962C8B-B14F-4D97-AF65-F5344CB8AC3E}">
        <p14:creationId xmlns:p14="http://schemas.microsoft.com/office/powerpoint/2010/main" val="31368989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Hohe Zinssätze haben hohe Risikozuschläge</a:t>
            </a:r>
          </a:p>
          <a:p>
            <a:endParaRPr lang="de-CH" baseline="0" dirty="0">
              <a:sym typeface="Wingdings" panose="05000000000000000000" pitchFamily="2" charset="2"/>
            </a:endParaRPr>
          </a:p>
          <a:p>
            <a:endParaRPr lang="de-CH" dirty="0"/>
          </a:p>
        </p:txBody>
      </p:sp>
    </p:spTree>
    <p:extLst>
      <p:ext uri="{BB962C8B-B14F-4D97-AF65-F5344CB8AC3E}">
        <p14:creationId xmlns:p14="http://schemas.microsoft.com/office/powerpoint/2010/main" val="2229192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Nicht 99 sondern 100 Jahre</a:t>
            </a:r>
          </a:p>
        </p:txBody>
      </p:sp>
    </p:spTree>
    <p:extLst>
      <p:ext uri="{BB962C8B-B14F-4D97-AF65-F5344CB8AC3E}">
        <p14:creationId xmlns:p14="http://schemas.microsoft.com/office/powerpoint/2010/main" val="3171190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USBR: Trafostationen, Einstellhallen, Tramhaltestellen. </a:t>
            </a:r>
          </a:p>
          <a:p>
            <a:r>
              <a:rPr lang="de-CH" dirty="0"/>
              <a:t>Unterbaurecht: ESH, EFH Schwabgut etc.</a:t>
            </a:r>
          </a:p>
          <a:p>
            <a:r>
              <a:rPr lang="de-CH" dirty="0">
                <a:sym typeface="Wingdings" panose="05000000000000000000" pitchFamily="2" charset="2"/>
              </a:rPr>
              <a:t> </a:t>
            </a:r>
            <a:r>
              <a:rPr lang="de-CH" dirty="0"/>
              <a:t>Untermietvertrag!</a:t>
            </a:r>
          </a:p>
          <a:p>
            <a:r>
              <a:rPr lang="de-CH" dirty="0"/>
              <a:t>Überbaurecht ZGB 674: ESH / Grenzmauer etc.</a:t>
            </a:r>
          </a:p>
          <a:p>
            <a:r>
              <a:rPr lang="de-CH" dirty="0"/>
              <a:t>ESH Unterirdisches Überbaurecht – Lagerhalle kann oberirdisches Unterbaurecht sein</a:t>
            </a:r>
          </a:p>
        </p:txBody>
      </p:sp>
    </p:spTree>
    <p:extLst>
      <p:ext uri="{BB962C8B-B14F-4D97-AF65-F5344CB8AC3E}">
        <p14:creationId xmlns:p14="http://schemas.microsoft.com/office/powerpoint/2010/main" val="4666958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Beispiel Kirchenfeld 1882 (788’484 m2 für 425’000 verkauft </a:t>
            </a:r>
            <a:r>
              <a:rPr lang="de-CH" dirty="0">
                <a:sym typeface="Wingdings" panose="05000000000000000000" pitchFamily="2" charset="2"/>
              </a:rPr>
              <a:t> 0.5/m2</a:t>
            </a:r>
            <a:r>
              <a:rPr lang="de-CH" dirty="0"/>
              <a:t>)</a:t>
            </a:r>
          </a:p>
          <a:p>
            <a:r>
              <a:rPr lang="de-CH" dirty="0"/>
              <a:t>Planungshoheit für Arealentwicklung</a:t>
            </a:r>
          </a:p>
          <a:p>
            <a:r>
              <a:rPr lang="de-CH" dirty="0"/>
              <a:t>Erträge grundpfandgesichert und üblicherweise teuerungsausgleichsberechtigt</a:t>
            </a:r>
          </a:p>
          <a:p>
            <a:r>
              <a:rPr lang="de-CH" dirty="0"/>
              <a:t>Nettoerträge</a:t>
            </a:r>
          </a:p>
          <a:p>
            <a:endParaRPr lang="de-CH" dirty="0"/>
          </a:p>
        </p:txBody>
      </p:sp>
    </p:spTree>
    <p:extLst>
      <p:ext uri="{BB962C8B-B14F-4D97-AF65-F5344CB8AC3E}">
        <p14:creationId xmlns:p14="http://schemas.microsoft.com/office/powerpoint/2010/main" val="27202562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Höhe BRZsatz zu definieren</a:t>
            </a:r>
          </a:p>
          <a:p>
            <a:r>
              <a:rPr lang="de-CH" dirty="0"/>
              <a:t>Absolute Werte: «Preisschild», Neue Areale</a:t>
            </a:r>
          </a:p>
          <a:p>
            <a:r>
              <a:rPr lang="de-CH" dirty="0"/>
              <a:t>Basler Modell: Nettoertrag der Liegenschaft wird partnerschaftlich nach Quote Baute und Boden geteilt</a:t>
            </a:r>
          </a:p>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 wenn unklar wann was genau gebaut wird</a:t>
            </a:r>
          </a:p>
          <a:p>
            <a:endParaRPr lang="de-CH" dirty="0"/>
          </a:p>
        </p:txBody>
      </p:sp>
    </p:spTree>
    <p:extLst>
      <p:ext uri="{BB962C8B-B14F-4D97-AF65-F5344CB8AC3E}">
        <p14:creationId xmlns:p14="http://schemas.microsoft.com/office/powerpoint/2010/main" val="33912411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Kein Einfluss auf Entwicklung Referenzzinssatz </a:t>
            </a:r>
          </a:p>
        </p:txBody>
      </p:sp>
    </p:spTree>
    <p:extLst>
      <p:ext uri="{BB962C8B-B14F-4D97-AF65-F5344CB8AC3E}">
        <p14:creationId xmlns:p14="http://schemas.microsoft.com/office/powerpoint/2010/main" val="24470548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bg>
      <p:bgPr>
        <a:solidFill>
          <a:schemeClr val="bg1"/>
        </a:solidFill>
        <a:effectLst/>
      </p:bgPr>
    </p:bg>
    <p:spTree>
      <p:nvGrpSpPr>
        <p:cNvPr id="1" name=""/>
        <p:cNvGrpSpPr/>
        <p:nvPr/>
      </p:nvGrpSpPr>
      <p:grpSpPr>
        <a:xfrm>
          <a:off x="0" y="0"/>
          <a:ext cx="0" cy="0"/>
          <a:chOff x="0" y="0"/>
          <a:chExt cx="0" cy="0"/>
        </a:xfrm>
      </p:grpSpPr>
      <p:sp>
        <p:nvSpPr>
          <p:cNvPr id="17" name="Textplatzhalter 16"/>
          <p:cNvSpPr>
            <a:spLocks noGrp="1"/>
          </p:cNvSpPr>
          <p:nvPr>
            <p:ph type="body" sz="quarter" idx="12" hasCustomPrompt="1"/>
          </p:nvPr>
        </p:nvSpPr>
        <p:spPr>
          <a:xfrm>
            <a:off x="2975595" y="6177756"/>
            <a:ext cx="7056438" cy="2589063"/>
          </a:xfrm>
          <a:prstGeom prst="rect">
            <a:avLst/>
          </a:prstGeom>
        </p:spPr>
        <p:txBody>
          <a:bodyPr/>
          <a:lstStyle>
            <a:lvl1pPr>
              <a:lnSpc>
                <a:spcPts val="6000"/>
              </a:lnSpc>
              <a:spcAft>
                <a:spcPts val="0"/>
              </a:spcAft>
              <a:defRPr sz="5000">
                <a:solidFill>
                  <a:schemeClr val="tx1"/>
                </a:solidFill>
                <a:latin typeface="+mj-lt"/>
              </a:defRPr>
            </a:lvl1pPr>
          </a:lstStyle>
          <a:p>
            <a:pPr lvl="0"/>
            <a:r>
              <a:rPr lang="de-DE" dirty="0"/>
              <a:t>Präsentationstitel eingeben</a:t>
            </a:r>
          </a:p>
        </p:txBody>
      </p:sp>
      <p:pic>
        <p:nvPicPr>
          <p:cNvPr id="14" name="Grafik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23767" y="305879"/>
            <a:ext cx="3996444" cy="3996444"/>
          </a:xfrm>
          <a:prstGeom prst="rect">
            <a:avLst/>
          </a:prstGeom>
        </p:spPr>
      </p:pic>
      <p:cxnSp>
        <p:nvCxnSpPr>
          <p:cNvPr id="12" name="Gerade Verbindung 11"/>
          <p:cNvCxnSpPr/>
          <p:nvPr userDrawn="1"/>
        </p:nvCxnSpPr>
        <p:spPr>
          <a:xfrm>
            <a:off x="5135988" y="3942283"/>
            <a:ext cx="2736304" cy="0"/>
          </a:xfrm>
          <a:prstGeom prst="line">
            <a:avLst/>
          </a:prstGeom>
          <a:ln w="25400">
            <a:solidFill>
              <a:schemeClr val="accent1"/>
            </a:solidFill>
            <a:miter lim="800000"/>
          </a:ln>
          <a:effectLst/>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userDrawn="1"/>
        </p:nvCxnSpPr>
        <p:spPr>
          <a:xfrm>
            <a:off x="5135835" y="8982843"/>
            <a:ext cx="2736304" cy="0"/>
          </a:xfrm>
          <a:prstGeom prst="line">
            <a:avLst/>
          </a:prstGeom>
          <a:ln w="12700">
            <a:solidFill>
              <a:schemeClr val="tx1"/>
            </a:solidFill>
            <a:miter lim="800000"/>
          </a:ln>
          <a:effectLst/>
        </p:spPr>
        <p:style>
          <a:lnRef idx="1">
            <a:schemeClr val="accent1"/>
          </a:lnRef>
          <a:fillRef idx="0">
            <a:schemeClr val="accent1"/>
          </a:fillRef>
          <a:effectRef idx="0">
            <a:schemeClr val="accent1"/>
          </a:effectRef>
          <a:fontRef idx="minor">
            <a:schemeClr val="tx1"/>
          </a:fontRef>
        </p:style>
      </p:cxnSp>
      <p:sp>
        <p:nvSpPr>
          <p:cNvPr id="10" name="Textplatzhalter 3"/>
          <p:cNvSpPr>
            <a:spLocks noGrp="1"/>
          </p:cNvSpPr>
          <p:nvPr>
            <p:ph type="body" sz="quarter" idx="13" hasCustomPrompt="1"/>
          </p:nvPr>
        </p:nvSpPr>
        <p:spPr>
          <a:xfrm>
            <a:off x="1031988" y="9055100"/>
            <a:ext cx="10944000" cy="576263"/>
          </a:xfrm>
          <a:prstGeom prst="rect">
            <a:avLst/>
          </a:prstGeom>
        </p:spPr>
        <p:txBody>
          <a:bodyPr/>
          <a:lstStyle>
            <a:lvl1pPr>
              <a:lnSpc>
                <a:spcPts val="2600"/>
              </a:lnSpc>
              <a:spcAft>
                <a:spcPts val="2600"/>
              </a:spcAft>
              <a:defRPr sz="1800" baseline="0">
                <a:solidFill>
                  <a:schemeClr val="accent2"/>
                </a:solidFill>
              </a:defRPr>
            </a:lvl1pPr>
          </a:lstStyle>
          <a:p>
            <a:r>
              <a:rPr lang="de-CH" dirty="0"/>
              <a:t>Ort, TT. Monat 20JJ</a:t>
            </a:r>
          </a:p>
        </p:txBody>
      </p:sp>
      <p:sp>
        <p:nvSpPr>
          <p:cNvPr id="3" name="Textplatzhalter 2"/>
          <p:cNvSpPr>
            <a:spLocks noGrp="1"/>
          </p:cNvSpPr>
          <p:nvPr>
            <p:ph type="body" sz="quarter" idx="14" hasCustomPrompt="1"/>
          </p:nvPr>
        </p:nvSpPr>
        <p:spPr>
          <a:xfrm>
            <a:off x="1031988" y="4086101"/>
            <a:ext cx="10944000" cy="720278"/>
          </a:xfrm>
          <a:prstGeom prst="rect">
            <a:avLst/>
          </a:prstGeom>
        </p:spPr>
        <p:txBody>
          <a:bodyPr/>
          <a:lstStyle>
            <a:lvl1pPr>
              <a:lnSpc>
                <a:spcPts val="2400"/>
              </a:lnSpc>
              <a:spcAft>
                <a:spcPts val="0"/>
              </a:spcAft>
              <a:defRPr lang="de-CH" sz="1900" b="1" kern="1200" baseline="0" dirty="0">
                <a:solidFill>
                  <a:schemeClr val="tx1"/>
                </a:solidFill>
                <a:latin typeface="+mn-lt"/>
                <a:ea typeface="+mn-ea"/>
                <a:cs typeface="+mn-cs"/>
              </a:defRPr>
            </a:lvl1pPr>
          </a:lstStyle>
          <a:p>
            <a:pPr lvl="0"/>
            <a:r>
              <a:rPr lang="de-CH" dirty="0"/>
              <a:t>Burgergemeinde Bern </a:t>
            </a:r>
            <a:br>
              <a:rPr lang="de-CH" dirty="0"/>
            </a:br>
            <a:r>
              <a:rPr lang="de-CH" dirty="0"/>
              <a:t>oder Abteilungsname</a:t>
            </a:r>
          </a:p>
        </p:txBody>
      </p:sp>
    </p:spTree>
    <p:extLst>
      <p:ext uri="{BB962C8B-B14F-4D97-AF65-F5344CB8AC3E}">
        <p14:creationId xmlns:p14="http://schemas.microsoft.com/office/powerpoint/2010/main" val="344486534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ersonaldienst Abschluss-Folie">
    <p:bg>
      <p:bgPr>
        <a:solidFill>
          <a:schemeClr val="bg2"/>
        </a:solidFill>
        <a:effectLst/>
      </p:bgPr>
    </p:bg>
    <p:spTree>
      <p:nvGrpSpPr>
        <p:cNvPr id="1" name=""/>
        <p:cNvGrpSpPr/>
        <p:nvPr/>
      </p:nvGrpSpPr>
      <p:grpSpPr>
        <a:xfrm>
          <a:off x="0" y="0"/>
          <a:ext cx="0" cy="0"/>
          <a:chOff x="0" y="0"/>
          <a:chExt cx="0" cy="0"/>
        </a:xfrm>
      </p:grpSpPr>
      <p:pic>
        <p:nvPicPr>
          <p:cNvPr id="1026" name="Picture 2" descr="S:\projects\Burgergemeinde_Bern\Geschaftsausstattung\3_Produktion\1_Finales_Design\Powerpoint\Assets\unentBärlich.em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52018" y="-90165"/>
            <a:ext cx="6192329" cy="934132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Gerade Verbindung 11"/>
          <p:cNvCxnSpPr/>
          <p:nvPr userDrawn="1"/>
        </p:nvCxnSpPr>
        <p:spPr>
          <a:xfrm>
            <a:off x="5135835" y="3942283"/>
            <a:ext cx="2736304" cy="0"/>
          </a:xfrm>
          <a:prstGeom prst="line">
            <a:avLst/>
          </a:prstGeom>
          <a:ln w="25400">
            <a:solidFill>
              <a:schemeClr val="accent1"/>
            </a:solidFill>
            <a:miter lim="800000"/>
          </a:ln>
          <a:effectLst/>
        </p:spPr>
        <p:style>
          <a:lnRef idx="1">
            <a:schemeClr val="accent1"/>
          </a:lnRef>
          <a:fillRef idx="0">
            <a:schemeClr val="accent1"/>
          </a:fillRef>
          <a:effectRef idx="0">
            <a:schemeClr val="accent1"/>
          </a:effectRef>
          <a:fontRef idx="minor">
            <a:schemeClr val="tx1"/>
          </a:fontRef>
        </p:style>
      </p:cxnSp>
      <p:cxnSp>
        <p:nvCxnSpPr>
          <p:cNvPr id="8" name="Gerade Verbindung 7"/>
          <p:cNvCxnSpPr/>
          <p:nvPr userDrawn="1"/>
        </p:nvCxnSpPr>
        <p:spPr>
          <a:xfrm>
            <a:off x="5135988" y="3942283"/>
            <a:ext cx="2736304" cy="0"/>
          </a:xfrm>
          <a:prstGeom prst="line">
            <a:avLst/>
          </a:prstGeom>
          <a:ln w="25400">
            <a:solidFill>
              <a:schemeClr val="bg1"/>
            </a:solidFill>
            <a:miter lim="800000"/>
          </a:ln>
          <a:effectLst/>
        </p:spPr>
        <p:style>
          <a:lnRef idx="1">
            <a:schemeClr val="accent1"/>
          </a:lnRef>
          <a:fillRef idx="0">
            <a:schemeClr val="accent1"/>
          </a:fillRef>
          <a:effectRef idx="0">
            <a:schemeClr val="accent1"/>
          </a:effectRef>
          <a:fontRef idx="minor">
            <a:schemeClr val="tx1"/>
          </a:fontRef>
        </p:style>
      </p:cxnSp>
      <p:sp>
        <p:nvSpPr>
          <p:cNvPr id="6" name="Textfeld 5"/>
          <p:cNvSpPr txBox="1"/>
          <p:nvPr userDrawn="1"/>
        </p:nvSpPr>
        <p:spPr>
          <a:xfrm>
            <a:off x="3263988" y="6078323"/>
            <a:ext cx="6480000" cy="2718693"/>
          </a:xfrm>
          <a:prstGeom prst="rect">
            <a:avLst/>
          </a:prstGeom>
          <a:noFill/>
        </p:spPr>
        <p:txBody>
          <a:bodyPr wrap="square" rtlCol="0">
            <a:spAutoFit/>
          </a:bodyPr>
          <a:lstStyle/>
          <a:p>
            <a:pPr marL="0" algn="ctr" defTabSz="1300607" rtl="0" eaLnBrk="1" latinLnBrk="0" hangingPunct="1">
              <a:lnSpc>
                <a:spcPts val="2600"/>
              </a:lnSpc>
            </a:pPr>
            <a:r>
              <a:rPr lang="de-CH" sz="1900" b="1" kern="1200" baseline="0" dirty="0">
                <a:solidFill>
                  <a:schemeClr val="bg1"/>
                </a:solidFill>
                <a:latin typeface="+mn-lt"/>
                <a:ea typeface="+mn-ea"/>
                <a:cs typeface="+mn-cs"/>
              </a:rPr>
              <a:t>Personaldienst</a:t>
            </a:r>
          </a:p>
          <a:p>
            <a:pPr marL="0" algn="ctr" defTabSz="1300607" rtl="0" eaLnBrk="1" latinLnBrk="0" hangingPunct="1">
              <a:lnSpc>
                <a:spcPts val="2600"/>
              </a:lnSpc>
            </a:pPr>
            <a:r>
              <a:rPr lang="de-CH" sz="1900" b="0" kern="1200" baseline="0" dirty="0">
                <a:solidFill>
                  <a:schemeClr val="bg1"/>
                </a:solidFill>
                <a:latin typeface="+mn-lt"/>
                <a:ea typeface="+mn-ea"/>
                <a:cs typeface="+mn-cs"/>
              </a:rPr>
              <a:t>Bahnhofplatz 2, Postfach</a:t>
            </a:r>
          </a:p>
          <a:p>
            <a:pPr marL="0" algn="ctr" defTabSz="1300607" rtl="0" eaLnBrk="1" latinLnBrk="0" hangingPunct="1">
              <a:lnSpc>
                <a:spcPts val="2600"/>
              </a:lnSpc>
            </a:pPr>
            <a:r>
              <a:rPr lang="de-CH" sz="1900" b="0" kern="1200" baseline="0" dirty="0">
                <a:solidFill>
                  <a:schemeClr val="bg1"/>
                </a:solidFill>
                <a:latin typeface="+mn-lt"/>
                <a:ea typeface="+mn-ea"/>
                <a:cs typeface="+mn-cs"/>
              </a:rPr>
              <a:t>3001 Bern</a:t>
            </a:r>
          </a:p>
          <a:p>
            <a:pPr marL="0" algn="ctr" defTabSz="1300607" rtl="0" eaLnBrk="1" latinLnBrk="0" hangingPunct="1">
              <a:lnSpc>
                <a:spcPts val="2600"/>
              </a:lnSpc>
            </a:pPr>
            <a:endParaRPr lang="de-CH" sz="1900" b="0" kern="1200" baseline="0" dirty="0">
              <a:solidFill>
                <a:schemeClr val="bg1"/>
              </a:solidFill>
              <a:latin typeface="+mn-lt"/>
              <a:ea typeface="+mn-ea"/>
              <a:cs typeface="+mn-cs"/>
            </a:endParaRPr>
          </a:p>
          <a:p>
            <a:pPr marL="0" algn="ctr" defTabSz="1300607" rtl="0" eaLnBrk="1" latinLnBrk="0" hangingPunct="1">
              <a:lnSpc>
                <a:spcPts val="2600"/>
              </a:lnSpc>
            </a:pPr>
            <a:r>
              <a:rPr lang="de-CH" sz="1900" b="0" kern="1200" baseline="0" dirty="0">
                <a:solidFill>
                  <a:schemeClr val="bg1"/>
                </a:solidFill>
                <a:latin typeface="+mn-lt"/>
                <a:ea typeface="+mn-ea"/>
                <a:cs typeface="+mn-cs"/>
              </a:rPr>
              <a:t>T 031 328 86 27</a:t>
            </a:r>
          </a:p>
          <a:p>
            <a:pPr marL="0" algn="ctr" defTabSz="1300607" rtl="0" eaLnBrk="1" latinLnBrk="0" hangingPunct="1">
              <a:lnSpc>
                <a:spcPts val="2600"/>
              </a:lnSpc>
            </a:pPr>
            <a:r>
              <a:rPr lang="de-CH" sz="1900" b="0" kern="1200" baseline="0" dirty="0">
                <a:solidFill>
                  <a:schemeClr val="bg1"/>
                </a:solidFill>
                <a:latin typeface="+mn-lt"/>
                <a:ea typeface="+mn-ea"/>
                <a:cs typeface="+mn-cs"/>
              </a:rPr>
              <a:t>info@bgbern.ch</a:t>
            </a:r>
          </a:p>
          <a:p>
            <a:pPr algn="ctr"/>
            <a:endParaRPr lang="de-CH" sz="1900" b="0" kern="1200" baseline="0" dirty="0">
              <a:solidFill>
                <a:schemeClr val="bg1"/>
              </a:solidFill>
              <a:latin typeface="+mn-lt"/>
              <a:ea typeface="+mn-ea"/>
              <a:cs typeface="+mn-cs"/>
            </a:endParaRPr>
          </a:p>
          <a:p>
            <a:pPr algn="ctr">
              <a:lnSpc>
                <a:spcPts val="2600"/>
              </a:lnSpc>
            </a:pPr>
            <a:r>
              <a:rPr lang="de-CH" sz="1900" b="0" kern="1200" baseline="0" dirty="0">
                <a:solidFill>
                  <a:schemeClr val="bg1"/>
                </a:solidFill>
                <a:latin typeface="+mn-lt"/>
                <a:ea typeface="+mn-ea"/>
                <a:cs typeface="+mn-cs"/>
              </a:rPr>
              <a:t>www.bgbern.ch</a:t>
            </a:r>
          </a:p>
        </p:txBody>
      </p:sp>
    </p:spTree>
    <p:extLst>
      <p:ext uri="{BB962C8B-B14F-4D97-AF65-F5344CB8AC3E}">
        <p14:creationId xmlns:p14="http://schemas.microsoft.com/office/powerpoint/2010/main" val="134964274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omänenverwaltung Abschluss-Folie">
    <p:bg>
      <p:bgPr>
        <a:solidFill>
          <a:schemeClr val="bg2"/>
        </a:solidFill>
        <a:effectLst/>
      </p:bgPr>
    </p:bg>
    <p:spTree>
      <p:nvGrpSpPr>
        <p:cNvPr id="1" name=""/>
        <p:cNvGrpSpPr/>
        <p:nvPr/>
      </p:nvGrpSpPr>
      <p:grpSpPr>
        <a:xfrm>
          <a:off x="0" y="0"/>
          <a:ext cx="0" cy="0"/>
          <a:chOff x="0" y="0"/>
          <a:chExt cx="0" cy="0"/>
        </a:xfrm>
      </p:grpSpPr>
      <p:pic>
        <p:nvPicPr>
          <p:cNvPr id="1026" name="Picture 2" descr="S:\projects\Burgergemeinde_Bern\Geschaftsausstattung\3_Produktion\1_Finales_Design\Powerpoint\Assets\unentBärlich.em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52018" y="-90165"/>
            <a:ext cx="6192329" cy="934132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Gerade Verbindung 11"/>
          <p:cNvCxnSpPr/>
          <p:nvPr userDrawn="1"/>
        </p:nvCxnSpPr>
        <p:spPr>
          <a:xfrm>
            <a:off x="5135835" y="3942283"/>
            <a:ext cx="2736304" cy="0"/>
          </a:xfrm>
          <a:prstGeom prst="line">
            <a:avLst/>
          </a:prstGeom>
          <a:ln w="25400">
            <a:solidFill>
              <a:schemeClr val="accent1"/>
            </a:solidFill>
            <a:miter lim="800000"/>
          </a:ln>
          <a:effectLst/>
        </p:spPr>
        <p:style>
          <a:lnRef idx="1">
            <a:schemeClr val="accent1"/>
          </a:lnRef>
          <a:fillRef idx="0">
            <a:schemeClr val="accent1"/>
          </a:fillRef>
          <a:effectRef idx="0">
            <a:schemeClr val="accent1"/>
          </a:effectRef>
          <a:fontRef idx="minor">
            <a:schemeClr val="tx1"/>
          </a:fontRef>
        </p:style>
      </p:cxnSp>
      <p:cxnSp>
        <p:nvCxnSpPr>
          <p:cNvPr id="8" name="Gerade Verbindung 7"/>
          <p:cNvCxnSpPr/>
          <p:nvPr userDrawn="1"/>
        </p:nvCxnSpPr>
        <p:spPr>
          <a:xfrm>
            <a:off x="5135988" y="3942283"/>
            <a:ext cx="2736304" cy="0"/>
          </a:xfrm>
          <a:prstGeom prst="line">
            <a:avLst/>
          </a:prstGeom>
          <a:ln w="25400">
            <a:solidFill>
              <a:schemeClr val="bg1"/>
            </a:solidFill>
            <a:miter lim="800000"/>
          </a:ln>
          <a:effectLst/>
        </p:spPr>
        <p:style>
          <a:lnRef idx="1">
            <a:schemeClr val="accent1"/>
          </a:lnRef>
          <a:fillRef idx="0">
            <a:schemeClr val="accent1"/>
          </a:fillRef>
          <a:effectRef idx="0">
            <a:schemeClr val="accent1"/>
          </a:effectRef>
          <a:fontRef idx="minor">
            <a:schemeClr val="tx1"/>
          </a:fontRef>
        </p:style>
      </p:cxnSp>
      <p:sp>
        <p:nvSpPr>
          <p:cNvPr id="6" name="Textfeld 5"/>
          <p:cNvSpPr txBox="1"/>
          <p:nvPr userDrawn="1"/>
        </p:nvSpPr>
        <p:spPr>
          <a:xfrm>
            <a:off x="3263988" y="6078323"/>
            <a:ext cx="6480000" cy="2718693"/>
          </a:xfrm>
          <a:prstGeom prst="rect">
            <a:avLst/>
          </a:prstGeom>
          <a:noFill/>
        </p:spPr>
        <p:txBody>
          <a:bodyPr wrap="square" rtlCol="0">
            <a:spAutoFit/>
          </a:bodyPr>
          <a:lstStyle/>
          <a:p>
            <a:pPr marL="0" algn="ctr" defTabSz="1300607" rtl="0" eaLnBrk="1" latinLnBrk="0" hangingPunct="1">
              <a:lnSpc>
                <a:spcPts val="2600"/>
              </a:lnSpc>
            </a:pPr>
            <a:r>
              <a:rPr lang="de-CH" sz="1900" b="1" kern="1200" baseline="0" dirty="0">
                <a:solidFill>
                  <a:schemeClr val="bg1"/>
                </a:solidFill>
                <a:latin typeface="+mn-lt"/>
                <a:ea typeface="+mn-ea"/>
                <a:cs typeface="+mn-cs"/>
              </a:rPr>
              <a:t>Domänenverwaltung</a:t>
            </a:r>
          </a:p>
          <a:p>
            <a:pPr marL="0" algn="ctr" defTabSz="1300607" rtl="0" eaLnBrk="1" latinLnBrk="0" hangingPunct="1">
              <a:lnSpc>
                <a:spcPts val="2600"/>
              </a:lnSpc>
            </a:pPr>
            <a:r>
              <a:rPr lang="de-CH" sz="1900" b="0" kern="1200" baseline="0" dirty="0">
                <a:solidFill>
                  <a:schemeClr val="bg1"/>
                </a:solidFill>
                <a:latin typeface="+mn-lt"/>
                <a:ea typeface="+mn-ea"/>
                <a:cs typeface="+mn-cs"/>
              </a:rPr>
              <a:t>Bahnhofplatz 2, Postfach</a:t>
            </a:r>
          </a:p>
          <a:p>
            <a:pPr marL="0" algn="ctr" defTabSz="1300607" rtl="0" eaLnBrk="1" latinLnBrk="0" hangingPunct="1">
              <a:lnSpc>
                <a:spcPts val="2600"/>
              </a:lnSpc>
            </a:pPr>
            <a:r>
              <a:rPr lang="de-CH" sz="1900" b="0" kern="1200" baseline="0" dirty="0">
                <a:solidFill>
                  <a:schemeClr val="bg1"/>
                </a:solidFill>
                <a:latin typeface="+mn-lt"/>
                <a:ea typeface="+mn-ea"/>
                <a:cs typeface="+mn-cs"/>
              </a:rPr>
              <a:t>3001 Bern</a:t>
            </a:r>
          </a:p>
          <a:p>
            <a:pPr marL="0" algn="ctr" defTabSz="1300607" rtl="0" eaLnBrk="1" latinLnBrk="0" hangingPunct="1">
              <a:lnSpc>
                <a:spcPts val="2600"/>
              </a:lnSpc>
            </a:pPr>
            <a:endParaRPr lang="de-CH" sz="1900" b="0" kern="1200" baseline="0" dirty="0">
              <a:solidFill>
                <a:schemeClr val="bg1"/>
              </a:solidFill>
              <a:latin typeface="+mn-lt"/>
              <a:ea typeface="+mn-ea"/>
              <a:cs typeface="+mn-cs"/>
            </a:endParaRPr>
          </a:p>
          <a:p>
            <a:pPr marL="0" algn="ctr" defTabSz="1300607" rtl="0" eaLnBrk="1" latinLnBrk="0" hangingPunct="1">
              <a:lnSpc>
                <a:spcPts val="2600"/>
              </a:lnSpc>
            </a:pPr>
            <a:r>
              <a:rPr lang="de-CH" sz="1900" b="0" kern="1200" baseline="0" dirty="0">
                <a:solidFill>
                  <a:schemeClr val="bg1"/>
                </a:solidFill>
                <a:latin typeface="+mn-lt"/>
                <a:ea typeface="+mn-ea"/>
                <a:cs typeface="+mn-cs"/>
              </a:rPr>
              <a:t>T 031 328 86 86</a:t>
            </a:r>
          </a:p>
          <a:p>
            <a:pPr marL="0" algn="ctr" defTabSz="1300607" rtl="0" eaLnBrk="1" latinLnBrk="0" hangingPunct="1">
              <a:lnSpc>
                <a:spcPts val="2600"/>
              </a:lnSpc>
            </a:pPr>
            <a:r>
              <a:rPr lang="de-CH" sz="1900" b="0" kern="1200" baseline="0" dirty="0">
                <a:solidFill>
                  <a:schemeClr val="bg1"/>
                </a:solidFill>
                <a:latin typeface="+mn-lt"/>
                <a:ea typeface="+mn-ea"/>
                <a:cs typeface="+mn-cs"/>
              </a:rPr>
              <a:t>domaenen@bgbern.ch</a:t>
            </a:r>
          </a:p>
          <a:p>
            <a:pPr algn="ctr"/>
            <a:endParaRPr lang="de-CH" sz="1900" b="0" kern="1200" baseline="0" dirty="0">
              <a:solidFill>
                <a:schemeClr val="bg1"/>
              </a:solidFill>
              <a:latin typeface="+mn-lt"/>
              <a:ea typeface="+mn-ea"/>
              <a:cs typeface="+mn-cs"/>
            </a:endParaRPr>
          </a:p>
          <a:p>
            <a:pPr algn="ctr">
              <a:lnSpc>
                <a:spcPts val="2600"/>
              </a:lnSpc>
            </a:pPr>
            <a:r>
              <a:rPr lang="de-CH" sz="1900" b="0" kern="1200" baseline="0" dirty="0">
                <a:solidFill>
                  <a:schemeClr val="bg1"/>
                </a:solidFill>
                <a:latin typeface="+mn-lt"/>
                <a:ea typeface="+mn-ea"/>
                <a:cs typeface="+mn-cs"/>
              </a:rPr>
              <a:t>www.bgbern.ch</a:t>
            </a:r>
          </a:p>
        </p:txBody>
      </p:sp>
    </p:spTree>
    <p:extLst>
      <p:ext uri="{BB962C8B-B14F-4D97-AF65-F5344CB8AC3E}">
        <p14:creationId xmlns:p14="http://schemas.microsoft.com/office/powerpoint/2010/main" val="254101620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orstbetrieb Abschluss-Folie">
    <p:bg>
      <p:bgPr>
        <a:solidFill>
          <a:schemeClr val="bg2"/>
        </a:solidFill>
        <a:effectLst/>
      </p:bgPr>
    </p:bg>
    <p:spTree>
      <p:nvGrpSpPr>
        <p:cNvPr id="1" name=""/>
        <p:cNvGrpSpPr/>
        <p:nvPr/>
      </p:nvGrpSpPr>
      <p:grpSpPr>
        <a:xfrm>
          <a:off x="0" y="0"/>
          <a:ext cx="0" cy="0"/>
          <a:chOff x="0" y="0"/>
          <a:chExt cx="0" cy="0"/>
        </a:xfrm>
      </p:grpSpPr>
      <p:pic>
        <p:nvPicPr>
          <p:cNvPr id="1026" name="Picture 2" descr="S:\projects\Burgergemeinde_Bern\Geschaftsausstattung\3_Produktion\1_Finales_Design\Powerpoint\Assets\unentBärlich.em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52018" y="-90165"/>
            <a:ext cx="6192329" cy="934132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Gerade Verbindung 11"/>
          <p:cNvCxnSpPr/>
          <p:nvPr userDrawn="1"/>
        </p:nvCxnSpPr>
        <p:spPr>
          <a:xfrm>
            <a:off x="5135835" y="3942283"/>
            <a:ext cx="2736304" cy="0"/>
          </a:xfrm>
          <a:prstGeom prst="line">
            <a:avLst/>
          </a:prstGeom>
          <a:ln w="25400">
            <a:solidFill>
              <a:schemeClr val="accent1"/>
            </a:solidFill>
            <a:miter lim="800000"/>
          </a:ln>
          <a:effectLst/>
        </p:spPr>
        <p:style>
          <a:lnRef idx="1">
            <a:schemeClr val="accent1"/>
          </a:lnRef>
          <a:fillRef idx="0">
            <a:schemeClr val="accent1"/>
          </a:fillRef>
          <a:effectRef idx="0">
            <a:schemeClr val="accent1"/>
          </a:effectRef>
          <a:fontRef idx="minor">
            <a:schemeClr val="tx1"/>
          </a:fontRef>
        </p:style>
      </p:cxnSp>
      <p:cxnSp>
        <p:nvCxnSpPr>
          <p:cNvPr id="8" name="Gerade Verbindung 7"/>
          <p:cNvCxnSpPr/>
          <p:nvPr userDrawn="1"/>
        </p:nvCxnSpPr>
        <p:spPr>
          <a:xfrm>
            <a:off x="5135988" y="3942283"/>
            <a:ext cx="2736304" cy="0"/>
          </a:xfrm>
          <a:prstGeom prst="line">
            <a:avLst/>
          </a:prstGeom>
          <a:ln w="25400">
            <a:solidFill>
              <a:schemeClr val="bg1"/>
            </a:solidFill>
            <a:miter lim="800000"/>
          </a:ln>
          <a:effectLst/>
        </p:spPr>
        <p:style>
          <a:lnRef idx="1">
            <a:schemeClr val="accent1"/>
          </a:lnRef>
          <a:fillRef idx="0">
            <a:schemeClr val="accent1"/>
          </a:fillRef>
          <a:effectRef idx="0">
            <a:schemeClr val="accent1"/>
          </a:effectRef>
          <a:fontRef idx="minor">
            <a:schemeClr val="tx1"/>
          </a:fontRef>
        </p:style>
      </p:cxnSp>
      <p:sp>
        <p:nvSpPr>
          <p:cNvPr id="6" name="Textfeld 5"/>
          <p:cNvSpPr txBox="1"/>
          <p:nvPr userDrawn="1"/>
        </p:nvSpPr>
        <p:spPr>
          <a:xfrm>
            <a:off x="3263988" y="6078323"/>
            <a:ext cx="6480000" cy="2718693"/>
          </a:xfrm>
          <a:prstGeom prst="rect">
            <a:avLst/>
          </a:prstGeom>
          <a:noFill/>
        </p:spPr>
        <p:txBody>
          <a:bodyPr wrap="square" rtlCol="0">
            <a:spAutoFit/>
          </a:bodyPr>
          <a:lstStyle/>
          <a:p>
            <a:pPr marL="0" algn="ctr" defTabSz="1300607" rtl="0" eaLnBrk="1" latinLnBrk="0" hangingPunct="1">
              <a:lnSpc>
                <a:spcPts val="2600"/>
              </a:lnSpc>
            </a:pPr>
            <a:r>
              <a:rPr lang="de-CH" sz="1900" b="1" kern="1200" baseline="0" dirty="0">
                <a:solidFill>
                  <a:schemeClr val="bg1"/>
                </a:solidFill>
                <a:latin typeface="+mn-lt"/>
                <a:ea typeface="+mn-ea"/>
                <a:cs typeface="+mn-cs"/>
              </a:rPr>
              <a:t>Forstbetrieb</a:t>
            </a:r>
          </a:p>
          <a:p>
            <a:pPr marL="0" algn="ctr" defTabSz="1300607" rtl="0" eaLnBrk="1" latinLnBrk="0" hangingPunct="1">
              <a:lnSpc>
                <a:spcPts val="2600"/>
              </a:lnSpc>
            </a:pPr>
            <a:r>
              <a:rPr lang="de-CH" sz="1900" b="0" kern="1200" baseline="0" dirty="0">
                <a:solidFill>
                  <a:schemeClr val="bg1"/>
                </a:solidFill>
                <a:latin typeface="+mn-lt"/>
                <a:ea typeface="+mn-ea"/>
                <a:cs typeface="+mn-cs"/>
              </a:rPr>
              <a:t>Schauplatzgasse 21</a:t>
            </a:r>
          </a:p>
          <a:p>
            <a:pPr marL="0" algn="ctr" defTabSz="1300607" rtl="0" eaLnBrk="1" latinLnBrk="0" hangingPunct="1">
              <a:lnSpc>
                <a:spcPts val="2600"/>
              </a:lnSpc>
            </a:pPr>
            <a:r>
              <a:rPr lang="de-CH" sz="1900" b="0" kern="1200" baseline="0" dirty="0">
                <a:solidFill>
                  <a:schemeClr val="bg1"/>
                </a:solidFill>
                <a:latin typeface="+mn-lt"/>
                <a:ea typeface="+mn-ea"/>
                <a:cs typeface="+mn-cs"/>
              </a:rPr>
              <a:t>3011 Bern</a:t>
            </a:r>
          </a:p>
          <a:p>
            <a:pPr marL="0" algn="ctr" defTabSz="1300607" rtl="0" eaLnBrk="1" latinLnBrk="0" hangingPunct="1">
              <a:lnSpc>
                <a:spcPts val="2600"/>
              </a:lnSpc>
            </a:pPr>
            <a:endParaRPr lang="de-CH" sz="1900" b="0" kern="1200" baseline="0" dirty="0">
              <a:solidFill>
                <a:schemeClr val="bg1"/>
              </a:solidFill>
              <a:latin typeface="+mn-lt"/>
              <a:ea typeface="+mn-ea"/>
              <a:cs typeface="+mn-cs"/>
            </a:endParaRPr>
          </a:p>
          <a:p>
            <a:pPr marL="0" algn="ctr" defTabSz="1300607" rtl="0" eaLnBrk="1" latinLnBrk="0" hangingPunct="1">
              <a:lnSpc>
                <a:spcPts val="2600"/>
              </a:lnSpc>
            </a:pPr>
            <a:r>
              <a:rPr lang="de-CH" sz="1900" b="0" kern="1200" baseline="0" dirty="0">
                <a:solidFill>
                  <a:schemeClr val="bg1"/>
                </a:solidFill>
                <a:latin typeface="+mn-lt"/>
                <a:ea typeface="+mn-ea"/>
                <a:cs typeface="+mn-cs"/>
              </a:rPr>
              <a:t>T 031 328 86 40</a:t>
            </a:r>
          </a:p>
          <a:p>
            <a:pPr marL="0" algn="ctr" defTabSz="1300607" rtl="0" eaLnBrk="1" latinLnBrk="0" hangingPunct="1">
              <a:lnSpc>
                <a:spcPts val="2600"/>
              </a:lnSpc>
            </a:pPr>
            <a:r>
              <a:rPr lang="de-CH" sz="1900" b="0" kern="1200" baseline="0" dirty="0">
                <a:solidFill>
                  <a:schemeClr val="bg1"/>
                </a:solidFill>
                <a:latin typeface="+mn-lt"/>
                <a:ea typeface="+mn-ea"/>
                <a:cs typeface="+mn-cs"/>
              </a:rPr>
              <a:t>forstbetrieb@bgbern.ch</a:t>
            </a:r>
          </a:p>
          <a:p>
            <a:pPr algn="ctr"/>
            <a:endParaRPr lang="de-CH" sz="1900" b="0" kern="1200" baseline="0" dirty="0">
              <a:solidFill>
                <a:schemeClr val="bg1"/>
              </a:solidFill>
              <a:latin typeface="+mn-lt"/>
              <a:ea typeface="+mn-ea"/>
              <a:cs typeface="+mn-cs"/>
            </a:endParaRPr>
          </a:p>
          <a:p>
            <a:pPr algn="ctr">
              <a:lnSpc>
                <a:spcPts val="2600"/>
              </a:lnSpc>
            </a:pPr>
            <a:r>
              <a:rPr lang="de-CH" sz="1900" b="0" kern="1200" baseline="0" dirty="0">
                <a:solidFill>
                  <a:schemeClr val="bg1"/>
                </a:solidFill>
                <a:latin typeface="+mn-lt"/>
                <a:ea typeface="+mn-ea"/>
                <a:cs typeface="+mn-cs"/>
              </a:rPr>
              <a:t>www.bgbern.ch</a:t>
            </a:r>
          </a:p>
        </p:txBody>
      </p:sp>
    </p:spTree>
    <p:extLst>
      <p:ext uri="{BB962C8B-B14F-4D97-AF65-F5344CB8AC3E}">
        <p14:creationId xmlns:p14="http://schemas.microsoft.com/office/powerpoint/2010/main" val="163385089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urgerliches Sozialzentrum Abschluss-Folie">
    <p:bg>
      <p:bgPr>
        <a:solidFill>
          <a:schemeClr val="bg2"/>
        </a:solidFill>
        <a:effectLst/>
      </p:bgPr>
    </p:bg>
    <p:spTree>
      <p:nvGrpSpPr>
        <p:cNvPr id="1" name=""/>
        <p:cNvGrpSpPr/>
        <p:nvPr/>
      </p:nvGrpSpPr>
      <p:grpSpPr>
        <a:xfrm>
          <a:off x="0" y="0"/>
          <a:ext cx="0" cy="0"/>
          <a:chOff x="0" y="0"/>
          <a:chExt cx="0" cy="0"/>
        </a:xfrm>
      </p:grpSpPr>
      <p:pic>
        <p:nvPicPr>
          <p:cNvPr id="1026" name="Picture 2" descr="S:\projects\Burgergemeinde_Bern\Geschaftsausstattung\3_Produktion\1_Finales_Design\Powerpoint\Assets\unentBärlich.em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52018" y="-90165"/>
            <a:ext cx="6192329" cy="934132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Gerade Verbindung 11"/>
          <p:cNvCxnSpPr/>
          <p:nvPr userDrawn="1"/>
        </p:nvCxnSpPr>
        <p:spPr>
          <a:xfrm>
            <a:off x="5135835" y="3942283"/>
            <a:ext cx="2736304" cy="0"/>
          </a:xfrm>
          <a:prstGeom prst="line">
            <a:avLst/>
          </a:prstGeom>
          <a:ln w="25400">
            <a:solidFill>
              <a:schemeClr val="accent1"/>
            </a:solidFill>
            <a:miter lim="800000"/>
          </a:ln>
          <a:effectLst/>
        </p:spPr>
        <p:style>
          <a:lnRef idx="1">
            <a:schemeClr val="accent1"/>
          </a:lnRef>
          <a:fillRef idx="0">
            <a:schemeClr val="accent1"/>
          </a:fillRef>
          <a:effectRef idx="0">
            <a:schemeClr val="accent1"/>
          </a:effectRef>
          <a:fontRef idx="minor">
            <a:schemeClr val="tx1"/>
          </a:fontRef>
        </p:style>
      </p:cxnSp>
      <p:cxnSp>
        <p:nvCxnSpPr>
          <p:cNvPr id="8" name="Gerade Verbindung 7"/>
          <p:cNvCxnSpPr/>
          <p:nvPr userDrawn="1"/>
        </p:nvCxnSpPr>
        <p:spPr>
          <a:xfrm>
            <a:off x="5135988" y="3942283"/>
            <a:ext cx="2736304" cy="0"/>
          </a:xfrm>
          <a:prstGeom prst="line">
            <a:avLst/>
          </a:prstGeom>
          <a:ln w="25400">
            <a:solidFill>
              <a:schemeClr val="bg1"/>
            </a:solidFill>
            <a:miter lim="800000"/>
          </a:ln>
          <a:effectLst/>
        </p:spPr>
        <p:style>
          <a:lnRef idx="1">
            <a:schemeClr val="accent1"/>
          </a:lnRef>
          <a:fillRef idx="0">
            <a:schemeClr val="accent1"/>
          </a:fillRef>
          <a:effectRef idx="0">
            <a:schemeClr val="accent1"/>
          </a:effectRef>
          <a:fontRef idx="minor">
            <a:schemeClr val="tx1"/>
          </a:fontRef>
        </p:style>
      </p:cxnSp>
      <p:sp>
        <p:nvSpPr>
          <p:cNvPr id="6" name="Textfeld 5"/>
          <p:cNvSpPr txBox="1"/>
          <p:nvPr userDrawn="1"/>
        </p:nvSpPr>
        <p:spPr>
          <a:xfrm>
            <a:off x="3263988" y="6078323"/>
            <a:ext cx="6480000" cy="2718693"/>
          </a:xfrm>
          <a:prstGeom prst="rect">
            <a:avLst/>
          </a:prstGeom>
          <a:noFill/>
        </p:spPr>
        <p:txBody>
          <a:bodyPr wrap="square" rtlCol="0">
            <a:spAutoFit/>
          </a:bodyPr>
          <a:lstStyle/>
          <a:p>
            <a:pPr marL="0" algn="ctr" defTabSz="1300607" rtl="0" eaLnBrk="1" latinLnBrk="0" hangingPunct="1">
              <a:lnSpc>
                <a:spcPts val="2600"/>
              </a:lnSpc>
            </a:pPr>
            <a:r>
              <a:rPr lang="de-CH" sz="1900" b="1" kern="1200" baseline="0" dirty="0">
                <a:solidFill>
                  <a:schemeClr val="bg1"/>
                </a:solidFill>
                <a:latin typeface="+mn-lt"/>
                <a:ea typeface="+mn-ea"/>
                <a:cs typeface="+mn-cs"/>
              </a:rPr>
              <a:t>Burgerliches Sozialzentrum</a:t>
            </a:r>
          </a:p>
          <a:p>
            <a:pPr marL="0" algn="ctr" defTabSz="1300607" rtl="0" eaLnBrk="1" latinLnBrk="0" hangingPunct="1">
              <a:lnSpc>
                <a:spcPts val="2600"/>
              </a:lnSpc>
            </a:pPr>
            <a:r>
              <a:rPr lang="de-CH" sz="1900" b="0" kern="1200" baseline="0" dirty="0">
                <a:solidFill>
                  <a:schemeClr val="bg1"/>
                </a:solidFill>
                <a:latin typeface="+mn-lt"/>
                <a:ea typeface="+mn-ea"/>
                <a:cs typeface="+mn-cs"/>
              </a:rPr>
              <a:t>Bahnhofplatz 2, Postfach</a:t>
            </a:r>
          </a:p>
          <a:p>
            <a:pPr marL="0" algn="ctr" defTabSz="1300607" rtl="0" eaLnBrk="1" latinLnBrk="0" hangingPunct="1">
              <a:lnSpc>
                <a:spcPts val="2600"/>
              </a:lnSpc>
            </a:pPr>
            <a:r>
              <a:rPr lang="de-CH" sz="1900" b="0" kern="1200" baseline="0" dirty="0">
                <a:solidFill>
                  <a:schemeClr val="bg1"/>
                </a:solidFill>
                <a:latin typeface="+mn-lt"/>
                <a:ea typeface="+mn-ea"/>
                <a:cs typeface="+mn-cs"/>
              </a:rPr>
              <a:t>3001 Bern</a:t>
            </a:r>
          </a:p>
          <a:p>
            <a:pPr marL="0" algn="ctr" defTabSz="1300607" rtl="0" eaLnBrk="1" latinLnBrk="0" hangingPunct="1">
              <a:lnSpc>
                <a:spcPts val="2600"/>
              </a:lnSpc>
            </a:pPr>
            <a:endParaRPr lang="de-CH" sz="1900" b="0" kern="1200" baseline="0" dirty="0">
              <a:solidFill>
                <a:schemeClr val="bg1"/>
              </a:solidFill>
              <a:latin typeface="+mn-lt"/>
              <a:ea typeface="+mn-ea"/>
              <a:cs typeface="+mn-cs"/>
            </a:endParaRPr>
          </a:p>
          <a:p>
            <a:pPr marL="0" algn="ctr" defTabSz="1300607" rtl="0" eaLnBrk="1" latinLnBrk="0" hangingPunct="1">
              <a:lnSpc>
                <a:spcPts val="2600"/>
              </a:lnSpc>
            </a:pPr>
            <a:r>
              <a:rPr lang="de-CH" sz="1900" b="0" kern="1200" baseline="0" dirty="0">
                <a:solidFill>
                  <a:schemeClr val="bg1"/>
                </a:solidFill>
                <a:latin typeface="+mn-lt"/>
                <a:ea typeface="+mn-ea"/>
                <a:cs typeface="+mn-cs"/>
              </a:rPr>
              <a:t>T 031 313 25 25 </a:t>
            </a:r>
          </a:p>
          <a:p>
            <a:pPr marL="0" algn="ctr" defTabSz="1300607" rtl="0" eaLnBrk="1" latinLnBrk="0" hangingPunct="1">
              <a:lnSpc>
                <a:spcPts val="2600"/>
              </a:lnSpc>
            </a:pPr>
            <a:r>
              <a:rPr lang="de-CH" sz="1900" b="0" kern="1200" baseline="0" dirty="0">
                <a:solidFill>
                  <a:schemeClr val="bg1"/>
                </a:solidFill>
                <a:latin typeface="+mn-lt"/>
                <a:ea typeface="+mn-ea"/>
                <a:cs typeface="+mn-cs"/>
              </a:rPr>
              <a:t>bsz@bgbern.ch</a:t>
            </a:r>
          </a:p>
          <a:p>
            <a:pPr algn="ctr"/>
            <a:endParaRPr lang="de-CH" sz="1900" b="0" kern="1200" baseline="0" dirty="0">
              <a:solidFill>
                <a:schemeClr val="bg1"/>
              </a:solidFill>
              <a:latin typeface="+mn-lt"/>
              <a:ea typeface="+mn-ea"/>
              <a:cs typeface="+mn-cs"/>
            </a:endParaRPr>
          </a:p>
          <a:p>
            <a:pPr algn="ctr">
              <a:lnSpc>
                <a:spcPts val="2600"/>
              </a:lnSpc>
            </a:pPr>
            <a:r>
              <a:rPr lang="de-CH" sz="1900" b="0" kern="1200" baseline="0" dirty="0">
                <a:solidFill>
                  <a:schemeClr val="bg1"/>
                </a:solidFill>
                <a:latin typeface="+mn-lt"/>
                <a:ea typeface="+mn-ea"/>
                <a:cs typeface="+mn-cs"/>
              </a:rPr>
              <a:t>www.bgbern.ch</a:t>
            </a:r>
          </a:p>
        </p:txBody>
      </p:sp>
    </p:spTree>
    <p:extLst>
      <p:ext uri="{BB962C8B-B14F-4D97-AF65-F5344CB8AC3E}">
        <p14:creationId xmlns:p14="http://schemas.microsoft.com/office/powerpoint/2010/main" val="53055201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inanzverwaltung Abschluss-Folie">
    <p:bg>
      <p:bgPr>
        <a:solidFill>
          <a:schemeClr val="bg2"/>
        </a:solidFill>
        <a:effectLst/>
      </p:bgPr>
    </p:bg>
    <p:spTree>
      <p:nvGrpSpPr>
        <p:cNvPr id="1" name=""/>
        <p:cNvGrpSpPr/>
        <p:nvPr/>
      </p:nvGrpSpPr>
      <p:grpSpPr>
        <a:xfrm>
          <a:off x="0" y="0"/>
          <a:ext cx="0" cy="0"/>
          <a:chOff x="0" y="0"/>
          <a:chExt cx="0" cy="0"/>
        </a:xfrm>
      </p:grpSpPr>
      <p:pic>
        <p:nvPicPr>
          <p:cNvPr id="1026" name="Picture 2" descr="S:\projects\Burgergemeinde_Bern\Geschaftsausstattung\3_Produktion\1_Finales_Design\Powerpoint\Assets\unentBärlich.em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52018" y="-90165"/>
            <a:ext cx="6192329" cy="934132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Gerade Verbindung 11"/>
          <p:cNvCxnSpPr/>
          <p:nvPr userDrawn="1"/>
        </p:nvCxnSpPr>
        <p:spPr>
          <a:xfrm>
            <a:off x="5135835" y="3942283"/>
            <a:ext cx="2736304" cy="0"/>
          </a:xfrm>
          <a:prstGeom prst="line">
            <a:avLst/>
          </a:prstGeom>
          <a:ln w="25400">
            <a:solidFill>
              <a:schemeClr val="accent1"/>
            </a:solidFill>
            <a:miter lim="800000"/>
          </a:ln>
          <a:effectLst/>
        </p:spPr>
        <p:style>
          <a:lnRef idx="1">
            <a:schemeClr val="accent1"/>
          </a:lnRef>
          <a:fillRef idx="0">
            <a:schemeClr val="accent1"/>
          </a:fillRef>
          <a:effectRef idx="0">
            <a:schemeClr val="accent1"/>
          </a:effectRef>
          <a:fontRef idx="minor">
            <a:schemeClr val="tx1"/>
          </a:fontRef>
        </p:style>
      </p:cxnSp>
      <p:cxnSp>
        <p:nvCxnSpPr>
          <p:cNvPr id="8" name="Gerade Verbindung 7"/>
          <p:cNvCxnSpPr/>
          <p:nvPr userDrawn="1"/>
        </p:nvCxnSpPr>
        <p:spPr>
          <a:xfrm>
            <a:off x="5135988" y="3942283"/>
            <a:ext cx="2736304" cy="0"/>
          </a:xfrm>
          <a:prstGeom prst="line">
            <a:avLst/>
          </a:prstGeom>
          <a:ln w="25400">
            <a:solidFill>
              <a:schemeClr val="bg1"/>
            </a:solidFill>
            <a:miter lim="800000"/>
          </a:ln>
          <a:effectLst/>
        </p:spPr>
        <p:style>
          <a:lnRef idx="1">
            <a:schemeClr val="accent1"/>
          </a:lnRef>
          <a:fillRef idx="0">
            <a:schemeClr val="accent1"/>
          </a:fillRef>
          <a:effectRef idx="0">
            <a:schemeClr val="accent1"/>
          </a:effectRef>
          <a:fontRef idx="minor">
            <a:schemeClr val="tx1"/>
          </a:fontRef>
        </p:style>
      </p:cxnSp>
      <p:sp>
        <p:nvSpPr>
          <p:cNvPr id="6" name="Textfeld 5"/>
          <p:cNvSpPr txBox="1"/>
          <p:nvPr userDrawn="1"/>
        </p:nvSpPr>
        <p:spPr>
          <a:xfrm>
            <a:off x="3263988" y="6078323"/>
            <a:ext cx="6480000" cy="2718693"/>
          </a:xfrm>
          <a:prstGeom prst="rect">
            <a:avLst/>
          </a:prstGeom>
          <a:noFill/>
        </p:spPr>
        <p:txBody>
          <a:bodyPr wrap="square" rtlCol="0">
            <a:spAutoFit/>
          </a:bodyPr>
          <a:lstStyle/>
          <a:p>
            <a:pPr marL="0" algn="ctr" defTabSz="1300607" rtl="0" eaLnBrk="1" latinLnBrk="0" hangingPunct="1">
              <a:lnSpc>
                <a:spcPts val="2600"/>
              </a:lnSpc>
            </a:pPr>
            <a:r>
              <a:rPr lang="de-CH" sz="1900" b="1" kern="1200" baseline="0" dirty="0">
                <a:solidFill>
                  <a:schemeClr val="bg1"/>
                </a:solidFill>
                <a:latin typeface="+mn-lt"/>
                <a:ea typeface="+mn-ea"/>
                <a:cs typeface="+mn-cs"/>
              </a:rPr>
              <a:t>Finanzverwaltung</a:t>
            </a:r>
          </a:p>
          <a:p>
            <a:pPr marL="0" algn="ctr" defTabSz="1300607" rtl="0" eaLnBrk="1" latinLnBrk="0" hangingPunct="1">
              <a:lnSpc>
                <a:spcPts val="2600"/>
              </a:lnSpc>
            </a:pPr>
            <a:r>
              <a:rPr lang="de-CH" sz="1900" b="0" kern="1200" baseline="0" dirty="0">
                <a:solidFill>
                  <a:schemeClr val="bg1"/>
                </a:solidFill>
                <a:latin typeface="+mn-lt"/>
                <a:ea typeface="+mn-ea"/>
                <a:cs typeface="+mn-cs"/>
              </a:rPr>
              <a:t>Bahnhofplatz 2, Postfach</a:t>
            </a:r>
          </a:p>
          <a:p>
            <a:pPr marL="0" algn="ctr" defTabSz="1300607" rtl="0" eaLnBrk="1" latinLnBrk="0" hangingPunct="1">
              <a:lnSpc>
                <a:spcPts val="2600"/>
              </a:lnSpc>
            </a:pPr>
            <a:r>
              <a:rPr lang="de-CH" sz="1900" b="0" kern="1200" baseline="0" dirty="0">
                <a:solidFill>
                  <a:schemeClr val="bg1"/>
                </a:solidFill>
                <a:latin typeface="+mn-lt"/>
                <a:ea typeface="+mn-ea"/>
                <a:cs typeface="+mn-cs"/>
              </a:rPr>
              <a:t>3001 Bern</a:t>
            </a:r>
          </a:p>
          <a:p>
            <a:pPr marL="0" algn="ctr" defTabSz="1300607" rtl="0" eaLnBrk="1" latinLnBrk="0" hangingPunct="1">
              <a:lnSpc>
                <a:spcPts val="2600"/>
              </a:lnSpc>
            </a:pPr>
            <a:endParaRPr lang="de-CH" sz="1900" b="0" kern="1200" baseline="0" dirty="0">
              <a:solidFill>
                <a:schemeClr val="bg1"/>
              </a:solidFill>
              <a:latin typeface="+mn-lt"/>
              <a:ea typeface="+mn-ea"/>
              <a:cs typeface="+mn-cs"/>
            </a:endParaRPr>
          </a:p>
          <a:p>
            <a:pPr marL="0" algn="ctr" defTabSz="1300607" rtl="0" eaLnBrk="1" latinLnBrk="0" hangingPunct="1">
              <a:lnSpc>
                <a:spcPts val="2600"/>
              </a:lnSpc>
            </a:pPr>
            <a:r>
              <a:rPr lang="de-CH" sz="1900" b="0" kern="1200" baseline="0" dirty="0">
                <a:solidFill>
                  <a:schemeClr val="bg1"/>
                </a:solidFill>
                <a:latin typeface="+mn-lt"/>
                <a:ea typeface="+mn-ea"/>
                <a:cs typeface="+mn-cs"/>
              </a:rPr>
              <a:t>T 031 328 86 20</a:t>
            </a:r>
          </a:p>
          <a:p>
            <a:pPr marL="0" algn="ctr" defTabSz="1300607" rtl="0" eaLnBrk="1" latinLnBrk="0" hangingPunct="1">
              <a:lnSpc>
                <a:spcPts val="2600"/>
              </a:lnSpc>
            </a:pPr>
            <a:r>
              <a:rPr lang="de-CH" sz="1900" b="0" kern="1200" baseline="0" dirty="0">
                <a:solidFill>
                  <a:schemeClr val="bg1"/>
                </a:solidFill>
                <a:latin typeface="+mn-lt"/>
                <a:ea typeface="+mn-ea"/>
                <a:cs typeface="+mn-cs"/>
              </a:rPr>
              <a:t>info@bgbern.ch</a:t>
            </a:r>
          </a:p>
          <a:p>
            <a:pPr algn="ctr"/>
            <a:endParaRPr lang="de-CH" sz="1900" b="0" kern="1200" baseline="0" dirty="0">
              <a:solidFill>
                <a:schemeClr val="bg1"/>
              </a:solidFill>
              <a:latin typeface="+mn-lt"/>
              <a:ea typeface="+mn-ea"/>
              <a:cs typeface="+mn-cs"/>
            </a:endParaRPr>
          </a:p>
          <a:p>
            <a:pPr algn="ctr">
              <a:lnSpc>
                <a:spcPts val="2600"/>
              </a:lnSpc>
            </a:pPr>
            <a:r>
              <a:rPr lang="de-CH" sz="1900" b="0" kern="1200" baseline="0" dirty="0">
                <a:solidFill>
                  <a:schemeClr val="bg1"/>
                </a:solidFill>
                <a:latin typeface="+mn-lt"/>
                <a:ea typeface="+mn-ea"/>
                <a:cs typeface="+mn-cs"/>
              </a:rPr>
              <a:t>www.bgbern.ch</a:t>
            </a:r>
          </a:p>
        </p:txBody>
      </p:sp>
    </p:spTree>
    <p:extLst>
      <p:ext uri="{BB962C8B-B14F-4D97-AF65-F5344CB8AC3E}">
        <p14:creationId xmlns:p14="http://schemas.microsoft.com/office/powerpoint/2010/main" val="322184966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Personalvorsorgestiftung Abschluss-Folie">
    <p:bg>
      <p:bgPr>
        <a:solidFill>
          <a:schemeClr val="bg2"/>
        </a:solidFill>
        <a:effectLst/>
      </p:bgPr>
    </p:bg>
    <p:spTree>
      <p:nvGrpSpPr>
        <p:cNvPr id="1" name=""/>
        <p:cNvGrpSpPr/>
        <p:nvPr/>
      </p:nvGrpSpPr>
      <p:grpSpPr>
        <a:xfrm>
          <a:off x="0" y="0"/>
          <a:ext cx="0" cy="0"/>
          <a:chOff x="0" y="0"/>
          <a:chExt cx="0" cy="0"/>
        </a:xfrm>
      </p:grpSpPr>
      <p:pic>
        <p:nvPicPr>
          <p:cNvPr id="1026" name="Picture 2" descr="S:\projects\Burgergemeinde_Bern\Geschaftsausstattung\3_Produktion\1_Finales_Design\Powerpoint\Assets\unentBärlich.em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52018" y="-90165"/>
            <a:ext cx="6192329" cy="934132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Gerade Verbindung 11"/>
          <p:cNvCxnSpPr/>
          <p:nvPr userDrawn="1"/>
        </p:nvCxnSpPr>
        <p:spPr>
          <a:xfrm>
            <a:off x="5135835" y="3942283"/>
            <a:ext cx="2736304" cy="0"/>
          </a:xfrm>
          <a:prstGeom prst="line">
            <a:avLst/>
          </a:prstGeom>
          <a:ln w="25400">
            <a:solidFill>
              <a:schemeClr val="accent1"/>
            </a:solidFill>
            <a:miter lim="800000"/>
          </a:ln>
          <a:effectLst/>
        </p:spPr>
        <p:style>
          <a:lnRef idx="1">
            <a:schemeClr val="accent1"/>
          </a:lnRef>
          <a:fillRef idx="0">
            <a:schemeClr val="accent1"/>
          </a:fillRef>
          <a:effectRef idx="0">
            <a:schemeClr val="accent1"/>
          </a:effectRef>
          <a:fontRef idx="minor">
            <a:schemeClr val="tx1"/>
          </a:fontRef>
        </p:style>
      </p:cxnSp>
      <p:cxnSp>
        <p:nvCxnSpPr>
          <p:cNvPr id="8" name="Gerade Verbindung 7"/>
          <p:cNvCxnSpPr/>
          <p:nvPr userDrawn="1"/>
        </p:nvCxnSpPr>
        <p:spPr>
          <a:xfrm>
            <a:off x="5135988" y="3942283"/>
            <a:ext cx="2736304" cy="0"/>
          </a:xfrm>
          <a:prstGeom prst="line">
            <a:avLst/>
          </a:prstGeom>
          <a:ln w="25400">
            <a:solidFill>
              <a:schemeClr val="bg1"/>
            </a:solidFill>
            <a:miter lim="800000"/>
          </a:ln>
          <a:effectLst/>
        </p:spPr>
        <p:style>
          <a:lnRef idx="1">
            <a:schemeClr val="accent1"/>
          </a:lnRef>
          <a:fillRef idx="0">
            <a:schemeClr val="accent1"/>
          </a:fillRef>
          <a:effectRef idx="0">
            <a:schemeClr val="accent1"/>
          </a:effectRef>
          <a:fontRef idx="minor">
            <a:schemeClr val="tx1"/>
          </a:fontRef>
        </p:style>
      </p:cxnSp>
      <p:sp>
        <p:nvSpPr>
          <p:cNvPr id="6" name="Textfeld 5"/>
          <p:cNvSpPr txBox="1"/>
          <p:nvPr userDrawn="1"/>
        </p:nvSpPr>
        <p:spPr>
          <a:xfrm>
            <a:off x="3263988" y="6078323"/>
            <a:ext cx="6480000" cy="2718693"/>
          </a:xfrm>
          <a:prstGeom prst="rect">
            <a:avLst/>
          </a:prstGeom>
          <a:noFill/>
        </p:spPr>
        <p:txBody>
          <a:bodyPr wrap="square" rtlCol="0">
            <a:spAutoFit/>
          </a:bodyPr>
          <a:lstStyle/>
          <a:p>
            <a:pPr marL="0" algn="ctr" defTabSz="1300607" rtl="0" eaLnBrk="1" latinLnBrk="0" hangingPunct="1">
              <a:lnSpc>
                <a:spcPts val="2600"/>
              </a:lnSpc>
            </a:pPr>
            <a:r>
              <a:rPr lang="de-CH" sz="1900" b="1" kern="1200" baseline="0" dirty="0">
                <a:solidFill>
                  <a:schemeClr val="bg1"/>
                </a:solidFill>
                <a:latin typeface="+mn-lt"/>
                <a:ea typeface="+mn-ea"/>
                <a:cs typeface="+mn-cs"/>
              </a:rPr>
              <a:t>Personalvorsorgestiftung</a:t>
            </a:r>
          </a:p>
          <a:p>
            <a:pPr marL="0" algn="ctr" defTabSz="1300607" rtl="0" eaLnBrk="1" latinLnBrk="0" hangingPunct="1">
              <a:lnSpc>
                <a:spcPts val="2600"/>
              </a:lnSpc>
            </a:pPr>
            <a:r>
              <a:rPr lang="de-CH" sz="1900" b="0" kern="1200" baseline="0" dirty="0">
                <a:solidFill>
                  <a:schemeClr val="bg1"/>
                </a:solidFill>
                <a:latin typeface="+mn-lt"/>
                <a:ea typeface="+mn-ea"/>
                <a:cs typeface="+mn-cs"/>
              </a:rPr>
              <a:t>Bahnhofplatz 2, Postfach</a:t>
            </a:r>
          </a:p>
          <a:p>
            <a:pPr marL="0" algn="ctr" defTabSz="1300607" rtl="0" eaLnBrk="1" latinLnBrk="0" hangingPunct="1">
              <a:lnSpc>
                <a:spcPts val="2600"/>
              </a:lnSpc>
            </a:pPr>
            <a:r>
              <a:rPr lang="de-CH" sz="1900" b="0" kern="1200" baseline="0" dirty="0">
                <a:solidFill>
                  <a:schemeClr val="bg1"/>
                </a:solidFill>
                <a:latin typeface="+mn-lt"/>
                <a:ea typeface="+mn-ea"/>
                <a:cs typeface="+mn-cs"/>
              </a:rPr>
              <a:t>3001 Bern</a:t>
            </a:r>
          </a:p>
          <a:p>
            <a:pPr marL="0" algn="ctr" defTabSz="1300607" rtl="0" eaLnBrk="1" latinLnBrk="0" hangingPunct="1">
              <a:lnSpc>
                <a:spcPts val="2600"/>
              </a:lnSpc>
            </a:pPr>
            <a:endParaRPr lang="de-CH" sz="1900" b="0" kern="1200" baseline="0" dirty="0">
              <a:solidFill>
                <a:schemeClr val="bg1"/>
              </a:solidFill>
              <a:latin typeface="+mn-lt"/>
              <a:ea typeface="+mn-ea"/>
              <a:cs typeface="+mn-cs"/>
            </a:endParaRPr>
          </a:p>
          <a:p>
            <a:pPr marL="0" algn="ctr" defTabSz="1300607" rtl="0" eaLnBrk="1" latinLnBrk="0" hangingPunct="1">
              <a:lnSpc>
                <a:spcPts val="2600"/>
              </a:lnSpc>
            </a:pPr>
            <a:r>
              <a:rPr lang="de-CH" sz="1900" b="0" kern="1200" baseline="0" dirty="0">
                <a:solidFill>
                  <a:schemeClr val="bg1"/>
                </a:solidFill>
                <a:latin typeface="+mn-lt"/>
                <a:ea typeface="+mn-ea"/>
                <a:cs typeface="+mn-cs"/>
              </a:rPr>
              <a:t>T 031 328 86 20</a:t>
            </a:r>
          </a:p>
          <a:p>
            <a:pPr marL="0" algn="ctr" defTabSz="1300607" rtl="0" eaLnBrk="1" latinLnBrk="0" hangingPunct="1">
              <a:lnSpc>
                <a:spcPts val="2600"/>
              </a:lnSpc>
            </a:pPr>
            <a:r>
              <a:rPr lang="de-CH" sz="1900" b="0" kern="1200" baseline="0" dirty="0">
                <a:solidFill>
                  <a:schemeClr val="bg1"/>
                </a:solidFill>
                <a:latin typeface="+mn-lt"/>
                <a:ea typeface="+mn-ea"/>
                <a:cs typeface="+mn-cs"/>
              </a:rPr>
              <a:t>info@bgbern.ch</a:t>
            </a:r>
          </a:p>
          <a:p>
            <a:pPr algn="ctr"/>
            <a:endParaRPr lang="de-CH" sz="1900" b="0" kern="1200" baseline="0" dirty="0">
              <a:solidFill>
                <a:schemeClr val="bg1"/>
              </a:solidFill>
              <a:latin typeface="+mn-lt"/>
              <a:ea typeface="+mn-ea"/>
              <a:cs typeface="+mn-cs"/>
            </a:endParaRPr>
          </a:p>
          <a:p>
            <a:pPr algn="ctr">
              <a:lnSpc>
                <a:spcPts val="2600"/>
              </a:lnSpc>
            </a:pPr>
            <a:r>
              <a:rPr lang="de-CH" sz="1900" b="0" kern="1200" baseline="0" dirty="0">
                <a:solidFill>
                  <a:schemeClr val="bg1"/>
                </a:solidFill>
                <a:latin typeface="+mn-lt"/>
                <a:ea typeface="+mn-ea"/>
                <a:cs typeface="+mn-cs"/>
              </a:rPr>
              <a:t>www.bgbern.ch</a:t>
            </a:r>
          </a:p>
        </p:txBody>
      </p:sp>
    </p:spTree>
    <p:extLst>
      <p:ext uri="{BB962C8B-B14F-4D97-AF65-F5344CB8AC3E}">
        <p14:creationId xmlns:p14="http://schemas.microsoft.com/office/powerpoint/2010/main" val="73325804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Folie mit Kapiteltitel">
    <p:bg>
      <p:bgPr>
        <a:solidFill>
          <a:schemeClr val="bg2"/>
        </a:solidFill>
        <a:effectLst/>
      </p:bgPr>
    </p:bg>
    <p:spTree>
      <p:nvGrpSpPr>
        <p:cNvPr id="1" name=""/>
        <p:cNvGrpSpPr/>
        <p:nvPr/>
      </p:nvGrpSpPr>
      <p:grpSpPr>
        <a:xfrm>
          <a:off x="0" y="0"/>
          <a:ext cx="0" cy="0"/>
          <a:chOff x="0" y="0"/>
          <a:chExt cx="0" cy="0"/>
        </a:xfrm>
      </p:grpSpPr>
      <p:cxnSp>
        <p:nvCxnSpPr>
          <p:cNvPr id="12" name="Gerade Verbindung 11"/>
          <p:cNvCxnSpPr/>
          <p:nvPr userDrawn="1"/>
        </p:nvCxnSpPr>
        <p:spPr>
          <a:xfrm>
            <a:off x="5135835" y="3942283"/>
            <a:ext cx="2736304" cy="0"/>
          </a:xfrm>
          <a:prstGeom prst="line">
            <a:avLst/>
          </a:prstGeom>
          <a:ln w="25400">
            <a:solidFill>
              <a:schemeClr val="accent1"/>
            </a:solidFill>
            <a:miter lim="800000"/>
          </a:ln>
          <a:effectLst/>
        </p:spPr>
        <p:style>
          <a:lnRef idx="1">
            <a:schemeClr val="accent1"/>
          </a:lnRef>
          <a:fillRef idx="0">
            <a:schemeClr val="accent1"/>
          </a:fillRef>
          <a:effectRef idx="0">
            <a:schemeClr val="accent1"/>
          </a:effectRef>
          <a:fontRef idx="minor">
            <a:schemeClr val="tx1"/>
          </a:fontRef>
        </p:style>
      </p:cxnSp>
      <p:cxnSp>
        <p:nvCxnSpPr>
          <p:cNvPr id="8" name="Gerade Verbindung 7"/>
          <p:cNvCxnSpPr/>
          <p:nvPr userDrawn="1"/>
        </p:nvCxnSpPr>
        <p:spPr>
          <a:xfrm>
            <a:off x="5135988" y="3942000"/>
            <a:ext cx="2736304" cy="0"/>
          </a:xfrm>
          <a:prstGeom prst="line">
            <a:avLst/>
          </a:prstGeom>
          <a:ln w="25400">
            <a:solidFill>
              <a:schemeClr val="bg1"/>
            </a:solidFill>
            <a:miter lim="800000"/>
          </a:ln>
          <a:effectLst/>
        </p:spPr>
        <p:style>
          <a:lnRef idx="1">
            <a:schemeClr val="accent1"/>
          </a:lnRef>
          <a:fillRef idx="0">
            <a:schemeClr val="accent1"/>
          </a:fillRef>
          <a:effectRef idx="0">
            <a:schemeClr val="accent1"/>
          </a:effectRef>
          <a:fontRef idx="minor">
            <a:schemeClr val="tx1"/>
          </a:fontRef>
        </p:style>
      </p:cxnSp>
      <p:sp>
        <p:nvSpPr>
          <p:cNvPr id="3" name="Textplatzhalter 2"/>
          <p:cNvSpPr>
            <a:spLocks noGrp="1"/>
          </p:cNvSpPr>
          <p:nvPr>
            <p:ph type="body" sz="quarter" idx="10" hasCustomPrompt="1"/>
          </p:nvPr>
        </p:nvSpPr>
        <p:spPr>
          <a:xfrm>
            <a:off x="1031379" y="4301480"/>
            <a:ext cx="10945216" cy="1873051"/>
          </a:xfrm>
          <a:prstGeom prst="rect">
            <a:avLst/>
          </a:prstGeom>
        </p:spPr>
        <p:txBody>
          <a:bodyPr/>
          <a:lstStyle>
            <a:lvl1pPr>
              <a:defRPr sz="5000" spc="90" baseline="0">
                <a:solidFill>
                  <a:schemeClr val="bg1"/>
                </a:solidFill>
                <a:latin typeface="+mj-lt"/>
              </a:defRPr>
            </a:lvl1pPr>
          </a:lstStyle>
          <a:p>
            <a:pPr lvl="0"/>
            <a:r>
              <a:rPr lang="de-DE" dirty="0"/>
              <a:t>Hier ein Zitat eingeben</a:t>
            </a:r>
            <a:endParaRPr lang="de-CH" dirty="0"/>
          </a:p>
        </p:txBody>
      </p:sp>
    </p:spTree>
    <p:extLst>
      <p:ext uri="{BB962C8B-B14F-4D97-AF65-F5344CB8AC3E}">
        <p14:creationId xmlns:p14="http://schemas.microsoft.com/office/powerpoint/2010/main" val="218304566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lie mit Kaptieltitel">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DE" dirty="0"/>
              <a:t>Folientitel hier eingeben</a:t>
            </a:r>
            <a:endParaRPr lang="de-CH" dirty="0"/>
          </a:p>
        </p:txBody>
      </p:sp>
      <p:sp>
        <p:nvSpPr>
          <p:cNvPr id="5" name="Fußzeilenplatzhalter 4"/>
          <p:cNvSpPr>
            <a:spLocks noGrp="1"/>
          </p:cNvSpPr>
          <p:nvPr>
            <p:ph type="ftr" sz="quarter" idx="11"/>
          </p:nvPr>
        </p:nvSpPr>
        <p:spPr>
          <a:xfrm>
            <a:off x="1031612" y="9043087"/>
            <a:ext cx="10944750" cy="519459"/>
          </a:xfrm>
          <a:prstGeom prst="rect">
            <a:avLst/>
          </a:prstGeom>
        </p:spPr>
        <p:txBody>
          <a:bodyPr/>
          <a:lstStyle>
            <a:lvl1pPr>
              <a:defRPr>
                <a:solidFill>
                  <a:schemeClr val="accent2"/>
                </a:solidFill>
              </a:defRPr>
            </a:lvl1pPr>
          </a:lstStyle>
          <a:p>
            <a:r>
              <a:rPr lang="da-DK"/>
              <a:t>Vortrag Regionalversammlung VBBG Tavannes / 08.11.2021</a:t>
            </a:r>
            <a:endParaRPr lang="de-CH" dirty="0"/>
          </a:p>
        </p:txBody>
      </p:sp>
      <p:sp>
        <p:nvSpPr>
          <p:cNvPr id="3" name="Rechteck 2"/>
          <p:cNvSpPr/>
          <p:nvPr userDrawn="1"/>
        </p:nvSpPr>
        <p:spPr>
          <a:xfrm>
            <a:off x="383307" y="2502123"/>
            <a:ext cx="12241360" cy="61926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Tree>
    <p:extLst>
      <p:ext uri="{BB962C8B-B14F-4D97-AF65-F5344CB8AC3E}">
        <p14:creationId xmlns:p14="http://schemas.microsoft.com/office/powerpoint/2010/main" val="166045122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lie mit Unterkaptieltitel">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031988" y="629915"/>
            <a:ext cx="10945216" cy="669939"/>
          </a:xfrm>
        </p:spPr>
        <p:txBody>
          <a:bodyPr/>
          <a:lstStyle>
            <a:lvl1pPr>
              <a:defRPr/>
            </a:lvl1pPr>
          </a:lstStyle>
          <a:p>
            <a:r>
              <a:rPr lang="de-DE" dirty="0"/>
              <a:t>Folientitel hier eingeben</a:t>
            </a:r>
            <a:endParaRPr lang="de-CH" dirty="0"/>
          </a:p>
        </p:txBody>
      </p:sp>
      <p:sp>
        <p:nvSpPr>
          <p:cNvPr id="5" name="Fußzeilenplatzhalter 4"/>
          <p:cNvSpPr>
            <a:spLocks noGrp="1"/>
          </p:cNvSpPr>
          <p:nvPr>
            <p:ph type="ftr" sz="quarter" idx="11"/>
          </p:nvPr>
        </p:nvSpPr>
        <p:spPr>
          <a:xfrm>
            <a:off x="1031612" y="9043087"/>
            <a:ext cx="10944750" cy="519459"/>
          </a:xfrm>
          <a:prstGeom prst="rect">
            <a:avLst/>
          </a:prstGeom>
        </p:spPr>
        <p:txBody>
          <a:bodyPr/>
          <a:lstStyle>
            <a:lvl1pPr>
              <a:defRPr>
                <a:solidFill>
                  <a:schemeClr val="accent2"/>
                </a:solidFill>
              </a:defRPr>
            </a:lvl1pPr>
          </a:lstStyle>
          <a:p>
            <a:r>
              <a:rPr lang="da-DK"/>
              <a:t>Vortrag Regionalversammlung VBBG Tavannes / 08.11.2021</a:t>
            </a:r>
            <a:endParaRPr lang="de-CH" dirty="0"/>
          </a:p>
        </p:txBody>
      </p:sp>
      <p:sp>
        <p:nvSpPr>
          <p:cNvPr id="3" name="Rechteck 2"/>
          <p:cNvSpPr/>
          <p:nvPr userDrawn="1"/>
        </p:nvSpPr>
        <p:spPr>
          <a:xfrm>
            <a:off x="383307" y="2502123"/>
            <a:ext cx="12241360" cy="6192688"/>
          </a:xfrm>
          <a:prstGeom prst="rect">
            <a:avLst/>
          </a:prstGeom>
          <a:solidFill>
            <a:srgbClr val="D5D2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Tree>
    <p:extLst>
      <p:ext uri="{BB962C8B-B14F-4D97-AF65-F5344CB8AC3E}">
        <p14:creationId xmlns:p14="http://schemas.microsoft.com/office/powerpoint/2010/main" val="118430630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altsfolie mit Text">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DE" dirty="0"/>
              <a:t>Folientitel hier eingeben</a:t>
            </a:r>
            <a:endParaRPr lang="de-CH" dirty="0"/>
          </a:p>
        </p:txBody>
      </p:sp>
      <p:sp>
        <p:nvSpPr>
          <p:cNvPr id="11" name="Textplatzhalter 10"/>
          <p:cNvSpPr>
            <a:spLocks noGrp="1"/>
          </p:cNvSpPr>
          <p:nvPr>
            <p:ph type="body" sz="quarter" idx="12" hasCustomPrompt="1"/>
          </p:nvPr>
        </p:nvSpPr>
        <p:spPr>
          <a:xfrm>
            <a:off x="1031875" y="2357884"/>
            <a:ext cx="10944225" cy="504279"/>
          </a:xfrm>
          <a:prstGeom prst="rect">
            <a:avLst/>
          </a:prstGeom>
        </p:spPr>
        <p:txBody>
          <a:bodyPr/>
          <a:lstStyle>
            <a:lvl1pPr algn="l">
              <a:lnSpc>
                <a:spcPts val="3600"/>
              </a:lnSpc>
              <a:spcAft>
                <a:spcPts val="200"/>
              </a:spcAft>
              <a:defRPr sz="2500" b="1">
                <a:solidFill>
                  <a:schemeClr val="tx1"/>
                </a:solidFill>
              </a:defRPr>
            </a:lvl1pPr>
          </a:lstStyle>
          <a:p>
            <a:pPr lvl="0"/>
            <a:r>
              <a:rPr lang="de-CH" dirty="0"/>
              <a:t>Texttitel verfassen</a:t>
            </a:r>
          </a:p>
        </p:txBody>
      </p:sp>
      <p:sp>
        <p:nvSpPr>
          <p:cNvPr id="13" name="Textplatzhalter 12"/>
          <p:cNvSpPr>
            <a:spLocks noGrp="1"/>
          </p:cNvSpPr>
          <p:nvPr>
            <p:ph type="body" sz="quarter" idx="13" hasCustomPrompt="1"/>
          </p:nvPr>
        </p:nvSpPr>
        <p:spPr>
          <a:xfrm>
            <a:off x="1031875" y="2862263"/>
            <a:ext cx="11017250" cy="579646"/>
          </a:xfrm>
          <a:prstGeom prst="rect">
            <a:avLst/>
          </a:prstGeom>
        </p:spPr>
        <p:txBody>
          <a:bodyPr>
            <a:spAutoFit/>
          </a:bodyPr>
          <a:lstStyle>
            <a:lvl1pPr algn="l">
              <a:lnSpc>
                <a:spcPts val="3800"/>
              </a:lnSpc>
              <a:spcAft>
                <a:spcPts val="3800"/>
              </a:spcAft>
              <a:defRPr sz="2800">
                <a:solidFill>
                  <a:schemeClr val="tx1"/>
                </a:solidFill>
                <a:latin typeface="+mj-lt"/>
              </a:defRPr>
            </a:lvl1pPr>
          </a:lstStyle>
          <a:p>
            <a:pPr lvl="0"/>
            <a:r>
              <a:rPr lang="de-CH" dirty="0"/>
              <a:t>Geben Sie hier den Folientext ein.</a:t>
            </a:r>
          </a:p>
        </p:txBody>
      </p:sp>
      <p:sp>
        <p:nvSpPr>
          <p:cNvPr id="14" name="Textplatzhalter 12"/>
          <p:cNvSpPr>
            <a:spLocks noGrp="1"/>
          </p:cNvSpPr>
          <p:nvPr>
            <p:ph type="body" sz="quarter" idx="14" hasCustomPrompt="1"/>
          </p:nvPr>
        </p:nvSpPr>
        <p:spPr>
          <a:xfrm>
            <a:off x="1016302" y="6246539"/>
            <a:ext cx="11017250" cy="425758"/>
          </a:xfrm>
          <a:prstGeom prst="rect">
            <a:avLst/>
          </a:prstGeom>
        </p:spPr>
        <p:txBody>
          <a:bodyPr>
            <a:spAutoFit/>
          </a:bodyPr>
          <a:lstStyle>
            <a:lvl1pPr algn="l">
              <a:lnSpc>
                <a:spcPts val="2600"/>
              </a:lnSpc>
              <a:spcAft>
                <a:spcPts val="2600"/>
              </a:spcAft>
              <a:defRPr sz="1800">
                <a:solidFill>
                  <a:schemeClr val="tx1"/>
                </a:solidFill>
                <a:latin typeface="+mn-lt"/>
              </a:defRPr>
            </a:lvl1pPr>
          </a:lstStyle>
          <a:p>
            <a:pPr lvl="0"/>
            <a:r>
              <a:rPr lang="de-CH" dirty="0"/>
              <a:t>Kleiner Folientext</a:t>
            </a:r>
          </a:p>
        </p:txBody>
      </p:sp>
      <p:sp>
        <p:nvSpPr>
          <p:cNvPr id="16" name="Textplatzhalter 10"/>
          <p:cNvSpPr>
            <a:spLocks noGrp="1"/>
          </p:cNvSpPr>
          <p:nvPr>
            <p:ph type="body" sz="quarter" idx="15" hasCustomPrompt="1"/>
          </p:nvPr>
        </p:nvSpPr>
        <p:spPr>
          <a:xfrm>
            <a:off x="1031379" y="5958507"/>
            <a:ext cx="10944225" cy="288032"/>
          </a:xfrm>
          <a:prstGeom prst="rect">
            <a:avLst/>
          </a:prstGeom>
        </p:spPr>
        <p:txBody>
          <a:bodyPr/>
          <a:lstStyle>
            <a:lvl1pPr algn="l">
              <a:lnSpc>
                <a:spcPts val="1900"/>
              </a:lnSpc>
              <a:spcAft>
                <a:spcPts val="0"/>
              </a:spcAft>
              <a:defRPr sz="1900" b="1">
                <a:solidFill>
                  <a:schemeClr val="tx1"/>
                </a:solidFill>
              </a:defRPr>
            </a:lvl1pPr>
          </a:lstStyle>
          <a:p>
            <a:pPr lvl="0"/>
            <a:r>
              <a:rPr lang="de-CH" dirty="0"/>
              <a:t>Untertitel verfassen</a:t>
            </a:r>
          </a:p>
        </p:txBody>
      </p:sp>
      <p:sp>
        <p:nvSpPr>
          <p:cNvPr id="7" name="Fußzeilenplatzhalter 4"/>
          <p:cNvSpPr>
            <a:spLocks noGrp="1"/>
          </p:cNvSpPr>
          <p:nvPr>
            <p:ph type="ftr" sz="quarter" idx="11"/>
          </p:nvPr>
        </p:nvSpPr>
        <p:spPr>
          <a:xfrm>
            <a:off x="1031612" y="9043087"/>
            <a:ext cx="10944750" cy="519459"/>
          </a:xfrm>
          <a:prstGeom prst="rect">
            <a:avLst/>
          </a:prstGeom>
        </p:spPr>
        <p:txBody>
          <a:bodyPr/>
          <a:lstStyle>
            <a:lvl1pPr>
              <a:defRPr>
                <a:solidFill>
                  <a:schemeClr val="accent2"/>
                </a:solidFill>
              </a:defRPr>
            </a:lvl1pPr>
          </a:lstStyle>
          <a:p>
            <a:r>
              <a:rPr lang="da-DK"/>
              <a:t>Vortrag Regionalversammlung VBBG Tavannes / 08.11.2021</a:t>
            </a:r>
            <a:endParaRPr lang="de-CH" dirty="0"/>
          </a:p>
        </p:txBody>
      </p:sp>
    </p:spTree>
    <p:extLst>
      <p:ext uri="{BB962C8B-B14F-4D97-AF65-F5344CB8AC3E}">
        <p14:creationId xmlns:p14="http://schemas.microsoft.com/office/powerpoint/2010/main" val="109140002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altsfolie mit Liste">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DE" dirty="0"/>
              <a:t>Folientitel hier eingeben</a:t>
            </a:r>
            <a:endParaRPr lang="de-CH" dirty="0"/>
          </a:p>
        </p:txBody>
      </p:sp>
      <p:sp>
        <p:nvSpPr>
          <p:cNvPr id="5" name="Fußzeilenplatzhalter 4"/>
          <p:cNvSpPr>
            <a:spLocks noGrp="1"/>
          </p:cNvSpPr>
          <p:nvPr>
            <p:ph type="ftr" sz="quarter" idx="11"/>
          </p:nvPr>
        </p:nvSpPr>
        <p:spPr>
          <a:xfrm>
            <a:off x="1031612" y="9043087"/>
            <a:ext cx="10944750" cy="519459"/>
          </a:xfrm>
          <a:prstGeom prst="rect">
            <a:avLst/>
          </a:prstGeom>
        </p:spPr>
        <p:txBody>
          <a:bodyPr/>
          <a:lstStyle>
            <a:lvl1pPr>
              <a:defRPr>
                <a:solidFill>
                  <a:schemeClr val="accent2"/>
                </a:solidFill>
              </a:defRPr>
            </a:lvl1pPr>
          </a:lstStyle>
          <a:p>
            <a:r>
              <a:rPr lang="da-DK"/>
              <a:t>Vortrag Regionalversammlung VBBG Tavannes / 08.11.2021</a:t>
            </a:r>
            <a:endParaRPr lang="de-CH" dirty="0"/>
          </a:p>
        </p:txBody>
      </p:sp>
      <p:sp>
        <p:nvSpPr>
          <p:cNvPr id="11" name="Textplatzhalter 10"/>
          <p:cNvSpPr>
            <a:spLocks noGrp="1"/>
          </p:cNvSpPr>
          <p:nvPr>
            <p:ph type="body" sz="quarter" idx="12" hasCustomPrompt="1"/>
          </p:nvPr>
        </p:nvSpPr>
        <p:spPr>
          <a:xfrm>
            <a:off x="1031875" y="2357884"/>
            <a:ext cx="10944225" cy="504279"/>
          </a:xfrm>
          <a:prstGeom prst="rect">
            <a:avLst/>
          </a:prstGeom>
        </p:spPr>
        <p:txBody>
          <a:bodyPr/>
          <a:lstStyle>
            <a:lvl1pPr algn="l">
              <a:lnSpc>
                <a:spcPts val="3600"/>
              </a:lnSpc>
              <a:spcAft>
                <a:spcPts val="200"/>
              </a:spcAft>
              <a:defRPr sz="2500" b="1">
                <a:solidFill>
                  <a:schemeClr val="tx1"/>
                </a:solidFill>
              </a:defRPr>
            </a:lvl1pPr>
          </a:lstStyle>
          <a:p>
            <a:pPr lvl="0"/>
            <a:r>
              <a:rPr lang="de-CH" dirty="0"/>
              <a:t>Texttitel verfassen</a:t>
            </a:r>
          </a:p>
        </p:txBody>
      </p:sp>
      <p:sp>
        <p:nvSpPr>
          <p:cNvPr id="13" name="Textplatzhalter 12"/>
          <p:cNvSpPr>
            <a:spLocks noGrp="1"/>
          </p:cNvSpPr>
          <p:nvPr>
            <p:ph type="body" sz="quarter" idx="13" hasCustomPrompt="1"/>
          </p:nvPr>
        </p:nvSpPr>
        <p:spPr>
          <a:xfrm>
            <a:off x="1031875" y="2862263"/>
            <a:ext cx="11017250" cy="5832548"/>
          </a:xfrm>
          <a:prstGeom prst="rect">
            <a:avLst/>
          </a:prstGeom>
        </p:spPr>
        <p:txBody>
          <a:bodyPr/>
          <a:lstStyle>
            <a:lvl1pPr marL="241300" indent="-241300" algn="l">
              <a:lnSpc>
                <a:spcPts val="3800"/>
              </a:lnSpc>
              <a:spcAft>
                <a:spcPts val="2000"/>
              </a:spcAft>
              <a:buFont typeface="Arial" pitchFamily="34" charset="0"/>
              <a:buChar char="•"/>
              <a:defRPr sz="2800" baseline="0">
                <a:solidFill>
                  <a:schemeClr val="tx1"/>
                </a:solidFill>
                <a:latin typeface="+mj-lt"/>
              </a:defRPr>
            </a:lvl1pPr>
          </a:lstStyle>
          <a:p>
            <a:pPr lvl="0"/>
            <a:r>
              <a:rPr lang="de-CH" dirty="0"/>
              <a:t>Listen Sie hier die Punkte dieser Folie auf.</a:t>
            </a:r>
            <a:br>
              <a:rPr lang="de-CH" dirty="0"/>
            </a:br>
            <a:r>
              <a:rPr lang="de-CH" dirty="0"/>
              <a:t>Ein Listeneintrag kann sich über mehrere Zeilen erstrecken.</a:t>
            </a:r>
          </a:p>
          <a:p>
            <a:pPr lvl="0"/>
            <a:r>
              <a:rPr lang="de-CH" dirty="0"/>
              <a:t>Fügen Sie weitere Listenpunkte ein.</a:t>
            </a:r>
          </a:p>
          <a:p>
            <a:pPr lvl="0"/>
            <a:endParaRPr lang="de-CH" dirty="0"/>
          </a:p>
          <a:p>
            <a:pPr lvl="0"/>
            <a:endParaRPr lang="de-CH" dirty="0"/>
          </a:p>
        </p:txBody>
      </p:sp>
    </p:spTree>
    <p:extLst>
      <p:ext uri="{BB962C8B-B14F-4D97-AF65-F5344CB8AC3E}">
        <p14:creationId xmlns:p14="http://schemas.microsoft.com/office/powerpoint/2010/main" val="321825404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altsfolie 2-spaltig Liste links &amp; Bild rechts">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DE" dirty="0"/>
              <a:t>Folientitel hier eingeben</a:t>
            </a:r>
            <a:endParaRPr lang="de-CH" dirty="0"/>
          </a:p>
        </p:txBody>
      </p:sp>
      <p:sp>
        <p:nvSpPr>
          <p:cNvPr id="5" name="Fußzeilenplatzhalter 4"/>
          <p:cNvSpPr>
            <a:spLocks noGrp="1"/>
          </p:cNvSpPr>
          <p:nvPr>
            <p:ph type="ftr" sz="quarter" idx="11"/>
          </p:nvPr>
        </p:nvSpPr>
        <p:spPr>
          <a:xfrm>
            <a:off x="1031988" y="9043087"/>
            <a:ext cx="10944750" cy="464755"/>
          </a:xfrm>
          <a:prstGeom prst="rect">
            <a:avLst/>
          </a:prstGeom>
        </p:spPr>
        <p:txBody>
          <a:bodyPr anchor="t" anchorCtr="0">
            <a:spAutoFit/>
          </a:bodyPr>
          <a:lstStyle>
            <a:lvl1pPr>
              <a:defRPr sz="1800">
                <a:solidFill>
                  <a:schemeClr val="accent2"/>
                </a:solidFill>
              </a:defRPr>
            </a:lvl1pPr>
          </a:lstStyle>
          <a:p>
            <a:pPr>
              <a:lnSpc>
                <a:spcPts val="2600"/>
              </a:lnSpc>
            </a:pPr>
            <a:r>
              <a:rPr lang="da-DK"/>
              <a:t>Vortrag Regionalversammlung VBBG Tavannes / 08.11.2021</a:t>
            </a:r>
            <a:endParaRPr lang="de-CH" dirty="0"/>
          </a:p>
        </p:txBody>
      </p:sp>
      <p:sp>
        <p:nvSpPr>
          <p:cNvPr id="13" name="Textplatzhalter 12"/>
          <p:cNvSpPr>
            <a:spLocks noGrp="1"/>
          </p:cNvSpPr>
          <p:nvPr>
            <p:ph type="body" sz="quarter" idx="13" hasCustomPrompt="1"/>
          </p:nvPr>
        </p:nvSpPr>
        <p:spPr>
          <a:xfrm>
            <a:off x="959371" y="2358107"/>
            <a:ext cx="5328592" cy="6336704"/>
          </a:xfrm>
          <a:prstGeom prst="rect">
            <a:avLst/>
          </a:prstGeom>
        </p:spPr>
        <p:txBody>
          <a:bodyPr/>
          <a:lstStyle>
            <a:lvl1pPr marL="241300" indent="-241300" algn="l">
              <a:lnSpc>
                <a:spcPts val="3800"/>
              </a:lnSpc>
              <a:spcAft>
                <a:spcPts val="2000"/>
              </a:spcAft>
              <a:buFont typeface="Arial" pitchFamily="34" charset="0"/>
              <a:buChar char="•"/>
              <a:defRPr sz="2800" baseline="0">
                <a:solidFill>
                  <a:schemeClr val="tx1"/>
                </a:solidFill>
                <a:latin typeface="+mj-lt"/>
              </a:defRPr>
            </a:lvl1pPr>
          </a:lstStyle>
          <a:p>
            <a:pPr lvl="0"/>
            <a:r>
              <a:rPr lang="de-CH" dirty="0"/>
              <a:t>Listen Sie hier die Punkte dieser Folie auf.</a:t>
            </a:r>
            <a:br>
              <a:rPr lang="de-CH" dirty="0"/>
            </a:br>
            <a:r>
              <a:rPr lang="de-CH" dirty="0"/>
              <a:t>Ein Listeneintrag kann sich über mehrere Zeilen erstrecken.</a:t>
            </a:r>
          </a:p>
          <a:p>
            <a:pPr lvl="0"/>
            <a:r>
              <a:rPr lang="de-CH" dirty="0"/>
              <a:t>Fügen Sie weitere Listenpunkte ein.</a:t>
            </a:r>
          </a:p>
          <a:p>
            <a:pPr lvl="0"/>
            <a:endParaRPr lang="de-CH" dirty="0"/>
          </a:p>
          <a:p>
            <a:pPr lvl="0"/>
            <a:endParaRPr lang="de-CH" dirty="0"/>
          </a:p>
        </p:txBody>
      </p:sp>
      <p:sp>
        <p:nvSpPr>
          <p:cNvPr id="4" name="Bildplatzhalter 3"/>
          <p:cNvSpPr>
            <a:spLocks noGrp="1"/>
          </p:cNvSpPr>
          <p:nvPr>
            <p:ph type="pic" sz="quarter" idx="14"/>
          </p:nvPr>
        </p:nvSpPr>
        <p:spPr>
          <a:xfrm>
            <a:off x="6719888" y="2501900"/>
            <a:ext cx="5256212" cy="6192838"/>
          </a:xfrm>
          <a:prstGeom prst="rect">
            <a:avLst/>
          </a:prstGeom>
        </p:spPr>
        <p:txBody>
          <a:bodyPr/>
          <a:lstStyle/>
          <a:p>
            <a:r>
              <a:rPr lang="de-DE" dirty="0"/>
              <a:t>Bild durch Klicken auf Symbol hinzufügen</a:t>
            </a:r>
            <a:endParaRPr lang="de-CH" dirty="0"/>
          </a:p>
        </p:txBody>
      </p:sp>
    </p:spTree>
    <p:extLst>
      <p:ext uri="{BB962C8B-B14F-4D97-AF65-F5344CB8AC3E}">
        <p14:creationId xmlns:p14="http://schemas.microsoft.com/office/powerpoint/2010/main" val="108089780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haltsfolie 2-spaltig Bild links &amp; Liste rechts">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DE" dirty="0"/>
              <a:t>Folientitel hier eingeben</a:t>
            </a:r>
            <a:endParaRPr lang="de-CH" dirty="0"/>
          </a:p>
        </p:txBody>
      </p:sp>
      <p:sp>
        <p:nvSpPr>
          <p:cNvPr id="5" name="Fußzeilenplatzhalter 4"/>
          <p:cNvSpPr>
            <a:spLocks noGrp="1"/>
          </p:cNvSpPr>
          <p:nvPr>
            <p:ph type="ftr" sz="quarter" idx="11"/>
          </p:nvPr>
        </p:nvSpPr>
        <p:spPr>
          <a:xfrm>
            <a:off x="1031612" y="9043087"/>
            <a:ext cx="10944750" cy="519459"/>
          </a:xfrm>
          <a:prstGeom prst="rect">
            <a:avLst/>
          </a:prstGeom>
        </p:spPr>
        <p:txBody>
          <a:bodyPr/>
          <a:lstStyle>
            <a:lvl1pPr>
              <a:defRPr>
                <a:solidFill>
                  <a:schemeClr val="accent2"/>
                </a:solidFill>
              </a:defRPr>
            </a:lvl1pPr>
          </a:lstStyle>
          <a:p>
            <a:r>
              <a:rPr lang="da-DK"/>
              <a:t>Vortrag Regionalversammlung VBBG Tavannes / 08.11.2021</a:t>
            </a:r>
            <a:endParaRPr lang="de-CH" dirty="0"/>
          </a:p>
        </p:txBody>
      </p:sp>
      <p:sp>
        <p:nvSpPr>
          <p:cNvPr id="13" name="Textplatzhalter 12"/>
          <p:cNvSpPr>
            <a:spLocks noGrp="1"/>
          </p:cNvSpPr>
          <p:nvPr>
            <p:ph type="body" sz="quarter" idx="13" hasCustomPrompt="1"/>
          </p:nvPr>
        </p:nvSpPr>
        <p:spPr>
          <a:xfrm>
            <a:off x="6720011" y="2358107"/>
            <a:ext cx="5328592" cy="6336704"/>
          </a:xfrm>
          <a:prstGeom prst="rect">
            <a:avLst/>
          </a:prstGeom>
        </p:spPr>
        <p:txBody>
          <a:bodyPr/>
          <a:lstStyle>
            <a:lvl1pPr marL="241300" indent="-241300" algn="l">
              <a:lnSpc>
                <a:spcPts val="3800"/>
              </a:lnSpc>
              <a:spcAft>
                <a:spcPts val="2000"/>
              </a:spcAft>
              <a:buFont typeface="Arial" pitchFamily="34" charset="0"/>
              <a:buChar char="•"/>
              <a:defRPr sz="2800" baseline="0">
                <a:solidFill>
                  <a:schemeClr val="tx1"/>
                </a:solidFill>
                <a:latin typeface="+mj-lt"/>
              </a:defRPr>
            </a:lvl1pPr>
          </a:lstStyle>
          <a:p>
            <a:pPr lvl="0"/>
            <a:r>
              <a:rPr lang="de-CH" dirty="0"/>
              <a:t>Listen Sie hier die Punkte dieser Folie auf.</a:t>
            </a:r>
          </a:p>
          <a:p>
            <a:pPr lvl="0"/>
            <a:r>
              <a:rPr lang="de-CH" dirty="0"/>
              <a:t>Fügen Sie weitere Listenpunkte ein.</a:t>
            </a:r>
          </a:p>
          <a:p>
            <a:pPr lvl="0"/>
            <a:endParaRPr lang="de-CH" dirty="0"/>
          </a:p>
          <a:p>
            <a:pPr lvl="0"/>
            <a:endParaRPr lang="de-CH" dirty="0"/>
          </a:p>
        </p:txBody>
      </p:sp>
      <p:sp>
        <p:nvSpPr>
          <p:cNvPr id="4" name="Bildplatzhalter 3"/>
          <p:cNvSpPr>
            <a:spLocks noGrp="1"/>
          </p:cNvSpPr>
          <p:nvPr>
            <p:ph type="pic" sz="quarter" idx="14"/>
          </p:nvPr>
        </p:nvSpPr>
        <p:spPr>
          <a:xfrm>
            <a:off x="1031379" y="2501900"/>
            <a:ext cx="5256212" cy="6192838"/>
          </a:xfrm>
          <a:prstGeom prst="rect">
            <a:avLst/>
          </a:prstGeom>
        </p:spPr>
        <p:txBody>
          <a:bodyPr/>
          <a:lstStyle/>
          <a:p>
            <a:r>
              <a:rPr lang="de-DE" dirty="0"/>
              <a:t>Bild durch Klicken auf Symbol hinzufügen</a:t>
            </a:r>
            <a:endParaRPr lang="de-CH" dirty="0"/>
          </a:p>
        </p:txBody>
      </p:sp>
    </p:spTree>
    <p:extLst>
      <p:ext uri="{BB962C8B-B14F-4D97-AF65-F5344CB8AC3E}">
        <p14:creationId xmlns:p14="http://schemas.microsoft.com/office/powerpoint/2010/main" val="142445025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GBern Abschluss-Folie">
    <p:bg>
      <p:bgPr>
        <a:solidFill>
          <a:schemeClr val="bg2"/>
        </a:solidFill>
        <a:effectLst/>
      </p:bgPr>
    </p:bg>
    <p:spTree>
      <p:nvGrpSpPr>
        <p:cNvPr id="1" name=""/>
        <p:cNvGrpSpPr/>
        <p:nvPr/>
      </p:nvGrpSpPr>
      <p:grpSpPr>
        <a:xfrm>
          <a:off x="0" y="0"/>
          <a:ext cx="0" cy="0"/>
          <a:chOff x="0" y="0"/>
          <a:chExt cx="0" cy="0"/>
        </a:xfrm>
      </p:grpSpPr>
      <p:pic>
        <p:nvPicPr>
          <p:cNvPr id="1026" name="Picture 2" descr="S:\projects\Burgergemeinde_Bern\Geschaftsausstattung\3_Produktion\1_Finales_Design\Powerpoint\Assets\unentBärlich.em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52018" y="-90165"/>
            <a:ext cx="6192329" cy="934132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Gerade Verbindung 11"/>
          <p:cNvCxnSpPr/>
          <p:nvPr userDrawn="1"/>
        </p:nvCxnSpPr>
        <p:spPr>
          <a:xfrm>
            <a:off x="5135835" y="3942283"/>
            <a:ext cx="2736304" cy="0"/>
          </a:xfrm>
          <a:prstGeom prst="line">
            <a:avLst/>
          </a:prstGeom>
          <a:ln w="25400">
            <a:solidFill>
              <a:schemeClr val="accent1"/>
            </a:solidFill>
            <a:miter lim="800000"/>
          </a:ln>
          <a:effectLst/>
        </p:spPr>
        <p:style>
          <a:lnRef idx="1">
            <a:schemeClr val="accent1"/>
          </a:lnRef>
          <a:fillRef idx="0">
            <a:schemeClr val="accent1"/>
          </a:fillRef>
          <a:effectRef idx="0">
            <a:schemeClr val="accent1"/>
          </a:effectRef>
          <a:fontRef idx="minor">
            <a:schemeClr val="tx1"/>
          </a:fontRef>
        </p:style>
      </p:cxnSp>
      <p:cxnSp>
        <p:nvCxnSpPr>
          <p:cNvPr id="8" name="Gerade Verbindung 7"/>
          <p:cNvCxnSpPr/>
          <p:nvPr userDrawn="1"/>
        </p:nvCxnSpPr>
        <p:spPr>
          <a:xfrm>
            <a:off x="5135988" y="3942283"/>
            <a:ext cx="2736304" cy="0"/>
          </a:xfrm>
          <a:prstGeom prst="line">
            <a:avLst/>
          </a:prstGeom>
          <a:ln w="25400">
            <a:solidFill>
              <a:schemeClr val="bg1"/>
            </a:solidFill>
            <a:miter lim="800000"/>
          </a:ln>
          <a:effectLst/>
        </p:spPr>
        <p:style>
          <a:lnRef idx="1">
            <a:schemeClr val="accent1"/>
          </a:lnRef>
          <a:fillRef idx="0">
            <a:schemeClr val="accent1"/>
          </a:fillRef>
          <a:effectRef idx="0">
            <a:schemeClr val="accent1"/>
          </a:effectRef>
          <a:fontRef idx="minor">
            <a:schemeClr val="tx1"/>
          </a:fontRef>
        </p:style>
      </p:cxnSp>
      <p:sp>
        <p:nvSpPr>
          <p:cNvPr id="6" name="Textfeld 5"/>
          <p:cNvSpPr txBox="1"/>
          <p:nvPr userDrawn="1"/>
        </p:nvSpPr>
        <p:spPr>
          <a:xfrm>
            <a:off x="3263988" y="6078323"/>
            <a:ext cx="6480000" cy="2718693"/>
          </a:xfrm>
          <a:prstGeom prst="rect">
            <a:avLst/>
          </a:prstGeom>
          <a:noFill/>
        </p:spPr>
        <p:txBody>
          <a:bodyPr wrap="square" rtlCol="0">
            <a:spAutoFit/>
          </a:bodyPr>
          <a:lstStyle/>
          <a:p>
            <a:pPr marL="0" algn="ctr" defTabSz="1300607" rtl="0" eaLnBrk="1" latinLnBrk="0" hangingPunct="1">
              <a:lnSpc>
                <a:spcPts val="2600"/>
              </a:lnSpc>
            </a:pPr>
            <a:r>
              <a:rPr lang="de-CH" sz="1900" b="1" kern="1200" baseline="0" dirty="0">
                <a:solidFill>
                  <a:schemeClr val="bg1"/>
                </a:solidFill>
                <a:latin typeface="+mn-lt"/>
                <a:ea typeface="+mn-ea"/>
                <a:cs typeface="+mn-cs"/>
              </a:rPr>
              <a:t>Burgergemeinde Bern</a:t>
            </a:r>
          </a:p>
          <a:p>
            <a:pPr marL="0" algn="ctr" defTabSz="1300607" rtl="0" eaLnBrk="1" latinLnBrk="0" hangingPunct="1">
              <a:lnSpc>
                <a:spcPts val="2600"/>
              </a:lnSpc>
            </a:pPr>
            <a:r>
              <a:rPr lang="de-CH" sz="1900" b="0" kern="1200" baseline="0" dirty="0">
                <a:solidFill>
                  <a:schemeClr val="bg1"/>
                </a:solidFill>
                <a:latin typeface="+mn-lt"/>
                <a:ea typeface="+mn-ea"/>
                <a:cs typeface="+mn-cs"/>
              </a:rPr>
              <a:t>Bahnhofplatz 2, Postfach</a:t>
            </a:r>
          </a:p>
          <a:p>
            <a:pPr marL="0" algn="ctr" defTabSz="1300607" rtl="0" eaLnBrk="1" latinLnBrk="0" hangingPunct="1">
              <a:lnSpc>
                <a:spcPts val="2600"/>
              </a:lnSpc>
            </a:pPr>
            <a:r>
              <a:rPr lang="de-CH" sz="1900" b="0" kern="1200" baseline="0" dirty="0">
                <a:solidFill>
                  <a:schemeClr val="bg1"/>
                </a:solidFill>
                <a:latin typeface="+mn-lt"/>
                <a:ea typeface="+mn-ea"/>
                <a:cs typeface="+mn-cs"/>
              </a:rPr>
              <a:t>3001 Bern</a:t>
            </a:r>
          </a:p>
          <a:p>
            <a:pPr marL="0" algn="ctr" defTabSz="1300607" rtl="0" eaLnBrk="1" latinLnBrk="0" hangingPunct="1">
              <a:lnSpc>
                <a:spcPts val="2600"/>
              </a:lnSpc>
            </a:pPr>
            <a:endParaRPr lang="de-CH" sz="1900" b="0" kern="1200" baseline="0" dirty="0">
              <a:solidFill>
                <a:schemeClr val="bg1"/>
              </a:solidFill>
              <a:latin typeface="+mn-lt"/>
              <a:ea typeface="+mn-ea"/>
              <a:cs typeface="+mn-cs"/>
            </a:endParaRPr>
          </a:p>
          <a:p>
            <a:pPr marL="0" algn="ctr" defTabSz="1300607" rtl="0" eaLnBrk="1" latinLnBrk="0" hangingPunct="1">
              <a:lnSpc>
                <a:spcPts val="2600"/>
              </a:lnSpc>
            </a:pPr>
            <a:r>
              <a:rPr lang="de-CH" sz="1900" b="0" kern="1200" baseline="0" dirty="0">
                <a:solidFill>
                  <a:schemeClr val="bg1"/>
                </a:solidFill>
                <a:latin typeface="+mn-lt"/>
                <a:ea typeface="+mn-ea"/>
                <a:cs typeface="+mn-cs"/>
              </a:rPr>
              <a:t>T 031 328 86 00</a:t>
            </a:r>
          </a:p>
          <a:p>
            <a:pPr marL="0" algn="ctr" defTabSz="1300607" rtl="0" eaLnBrk="1" latinLnBrk="0" hangingPunct="1">
              <a:lnSpc>
                <a:spcPts val="2600"/>
              </a:lnSpc>
            </a:pPr>
            <a:r>
              <a:rPr lang="de-CH" sz="1900" b="0" kern="1200" baseline="0" dirty="0">
                <a:solidFill>
                  <a:schemeClr val="bg1"/>
                </a:solidFill>
                <a:latin typeface="+mn-lt"/>
                <a:ea typeface="+mn-ea"/>
                <a:cs typeface="+mn-cs"/>
              </a:rPr>
              <a:t>info@bgbern.ch</a:t>
            </a:r>
          </a:p>
          <a:p>
            <a:pPr algn="ctr"/>
            <a:endParaRPr lang="de-CH" sz="1900" b="0" kern="1200" baseline="0" dirty="0">
              <a:solidFill>
                <a:schemeClr val="bg1"/>
              </a:solidFill>
              <a:latin typeface="+mn-lt"/>
              <a:ea typeface="+mn-ea"/>
              <a:cs typeface="+mn-cs"/>
            </a:endParaRPr>
          </a:p>
          <a:p>
            <a:pPr algn="ctr">
              <a:lnSpc>
                <a:spcPts val="2600"/>
              </a:lnSpc>
            </a:pPr>
            <a:r>
              <a:rPr lang="de-CH" sz="1900" b="0" kern="1200" baseline="0" dirty="0">
                <a:solidFill>
                  <a:schemeClr val="bg1"/>
                </a:solidFill>
                <a:latin typeface="+mn-lt"/>
                <a:ea typeface="+mn-ea"/>
                <a:cs typeface="+mn-cs"/>
              </a:rPr>
              <a:t>www.bgbern.ch</a:t>
            </a:r>
          </a:p>
        </p:txBody>
      </p:sp>
    </p:spTree>
    <p:extLst>
      <p:ext uri="{BB962C8B-B14F-4D97-AF65-F5344CB8AC3E}">
        <p14:creationId xmlns:p14="http://schemas.microsoft.com/office/powerpoint/2010/main" val="41888515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34" name="Gruppieren 33"/>
          <p:cNvGrpSpPr/>
          <p:nvPr/>
        </p:nvGrpSpPr>
        <p:grpSpPr>
          <a:xfrm>
            <a:off x="1031612" y="0"/>
            <a:ext cx="10945216" cy="9756775"/>
            <a:chOff x="1031612" y="0"/>
            <a:chExt cx="10945216" cy="9756775"/>
          </a:xfrm>
        </p:grpSpPr>
        <p:grpSp>
          <p:nvGrpSpPr>
            <p:cNvPr id="23" name="Gruppieren 22"/>
            <p:cNvGrpSpPr/>
            <p:nvPr userDrawn="1"/>
          </p:nvGrpSpPr>
          <p:grpSpPr>
            <a:xfrm>
              <a:off x="1031612" y="2502123"/>
              <a:ext cx="10944750" cy="6213437"/>
              <a:chOff x="1031612" y="2502123"/>
              <a:chExt cx="10944750" cy="6213437"/>
            </a:xfrm>
          </p:grpSpPr>
          <p:sp>
            <p:nvSpPr>
              <p:cNvPr id="21" name="Rechteck 20"/>
              <p:cNvSpPr/>
              <p:nvPr userDrawn="1"/>
            </p:nvSpPr>
            <p:spPr>
              <a:xfrm>
                <a:off x="1031612" y="2502123"/>
                <a:ext cx="5256351" cy="6192688"/>
              </a:xfrm>
              <a:prstGeom prst="rect">
                <a:avLst/>
              </a:prstGeom>
              <a:noFill/>
              <a:ln>
                <a:solidFill>
                  <a:srgbClr val="00B05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22" name="Rechteck 21"/>
              <p:cNvSpPr/>
              <p:nvPr userDrawn="1"/>
            </p:nvSpPr>
            <p:spPr>
              <a:xfrm>
                <a:off x="6720011" y="2522872"/>
                <a:ext cx="5256351" cy="6192688"/>
              </a:xfrm>
              <a:prstGeom prst="rect">
                <a:avLst/>
              </a:prstGeom>
              <a:noFill/>
              <a:ln>
                <a:solidFill>
                  <a:srgbClr val="00B05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grpSp>
        <p:cxnSp>
          <p:nvCxnSpPr>
            <p:cNvPr id="18" name="Gerade Verbindung 17"/>
            <p:cNvCxnSpPr/>
            <p:nvPr userDrawn="1"/>
          </p:nvCxnSpPr>
          <p:spPr>
            <a:xfrm>
              <a:off x="6504220" y="0"/>
              <a:ext cx="0" cy="9756775"/>
            </a:xfrm>
            <a:prstGeom prst="line">
              <a:avLst/>
            </a:prstGeom>
            <a:ln>
              <a:solidFill>
                <a:srgbClr val="00B050">
                  <a:alpha val="0"/>
                </a:srgbClr>
              </a:solidFill>
            </a:ln>
          </p:spPr>
          <p:style>
            <a:lnRef idx="1">
              <a:schemeClr val="accent1"/>
            </a:lnRef>
            <a:fillRef idx="0">
              <a:schemeClr val="accent1"/>
            </a:fillRef>
            <a:effectRef idx="0">
              <a:schemeClr val="accent1"/>
            </a:effectRef>
            <a:fontRef idx="minor">
              <a:schemeClr val="tx1"/>
            </a:fontRef>
          </p:style>
        </p:cxnSp>
        <p:cxnSp>
          <p:nvCxnSpPr>
            <p:cNvPr id="20" name="Gerade Verbindung 19"/>
            <p:cNvCxnSpPr/>
            <p:nvPr userDrawn="1"/>
          </p:nvCxnSpPr>
          <p:spPr>
            <a:xfrm>
              <a:off x="1031612" y="1105023"/>
              <a:ext cx="10945216" cy="0"/>
            </a:xfrm>
            <a:prstGeom prst="line">
              <a:avLst/>
            </a:prstGeom>
            <a:ln>
              <a:solidFill>
                <a:srgbClr val="00B050">
                  <a:alpha val="0"/>
                </a:srgbClr>
              </a:solidFill>
            </a:ln>
          </p:spPr>
          <p:style>
            <a:lnRef idx="1">
              <a:schemeClr val="accent1"/>
            </a:lnRef>
            <a:fillRef idx="0">
              <a:schemeClr val="accent1"/>
            </a:fillRef>
            <a:effectRef idx="0">
              <a:schemeClr val="accent1"/>
            </a:effectRef>
            <a:fontRef idx="minor">
              <a:schemeClr val="tx1"/>
            </a:fontRef>
          </p:style>
        </p:cxnSp>
      </p:grpSp>
      <p:sp>
        <p:nvSpPr>
          <p:cNvPr id="2" name="Titelplatzhalter 1"/>
          <p:cNvSpPr>
            <a:spLocks noGrp="1"/>
          </p:cNvSpPr>
          <p:nvPr>
            <p:ph type="title"/>
          </p:nvPr>
        </p:nvSpPr>
        <p:spPr>
          <a:xfrm>
            <a:off x="1031988" y="629915"/>
            <a:ext cx="10945216" cy="708411"/>
          </a:xfrm>
          <a:prstGeom prst="rect">
            <a:avLst/>
          </a:prstGeom>
        </p:spPr>
        <p:txBody>
          <a:bodyPr vert="horz" lIns="130061" tIns="65030" rIns="130061" bIns="65030" rtlCol="0" anchor="t" anchorCtr="0">
            <a:spAutoFit/>
          </a:bodyPr>
          <a:lstStyle/>
          <a:p>
            <a:pPr marL="0" lvl="0" indent="0" algn="ctr" defTabSz="1300607" rtl="0" eaLnBrk="1" latinLnBrk="0" hangingPunct="1">
              <a:lnSpc>
                <a:spcPts val="4500"/>
              </a:lnSpc>
              <a:spcBef>
                <a:spcPts val="0"/>
              </a:spcBef>
              <a:spcAft>
                <a:spcPts val="4500"/>
              </a:spcAft>
              <a:buFont typeface="Arial" pitchFamily="34" charset="0"/>
              <a:buNone/>
            </a:pPr>
            <a:r>
              <a:rPr lang="de-DE" dirty="0"/>
              <a:t>Folientitel hier eingeben</a:t>
            </a:r>
            <a:endParaRPr lang="de-CH" dirty="0"/>
          </a:p>
        </p:txBody>
      </p:sp>
      <p:cxnSp>
        <p:nvCxnSpPr>
          <p:cNvPr id="14" name="Gerade Verbindung 13"/>
          <p:cNvCxnSpPr/>
          <p:nvPr/>
        </p:nvCxnSpPr>
        <p:spPr>
          <a:xfrm>
            <a:off x="5135835" y="485899"/>
            <a:ext cx="2736304" cy="0"/>
          </a:xfrm>
          <a:prstGeom prst="line">
            <a:avLst/>
          </a:prstGeom>
          <a:ln w="25400">
            <a:solidFill>
              <a:schemeClr val="accent1"/>
            </a:solidFill>
            <a:miter lim="800000"/>
          </a:ln>
          <a:effectLst/>
        </p:spPr>
        <p:style>
          <a:lnRef idx="1">
            <a:schemeClr val="accent1"/>
          </a:lnRef>
          <a:fillRef idx="0">
            <a:schemeClr val="accent1"/>
          </a:fillRef>
          <a:effectRef idx="0">
            <a:schemeClr val="accent1"/>
          </a:effectRef>
          <a:fontRef idx="minor">
            <a:schemeClr val="tx1"/>
          </a:fontRef>
        </p:style>
      </p:cxnSp>
      <p:cxnSp>
        <p:nvCxnSpPr>
          <p:cNvPr id="32" name="Gerade Verbindung 31"/>
          <p:cNvCxnSpPr/>
          <p:nvPr/>
        </p:nvCxnSpPr>
        <p:spPr>
          <a:xfrm>
            <a:off x="5135835" y="8982843"/>
            <a:ext cx="2736304" cy="0"/>
          </a:xfrm>
          <a:prstGeom prst="line">
            <a:avLst/>
          </a:prstGeom>
          <a:ln w="12700">
            <a:solidFill>
              <a:schemeClr val="tx1"/>
            </a:solidFill>
            <a:miter lim="800000"/>
          </a:ln>
          <a:effectLst/>
        </p:spPr>
        <p:style>
          <a:lnRef idx="1">
            <a:schemeClr val="accent1"/>
          </a:lnRef>
          <a:fillRef idx="0">
            <a:schemeClr val="accent1"/>
          </a:fillRef>
          <a:effectRef idx="0">
            <a:schemeClr val="accent1"/>
          </a:effectRef>
          <a:fontRef idx="minor">
            <a:schemeClr val="tx1"/>
          </a:fontRef>
        </p:style>
      </p:cxnSp>
      <p:sp>
        <p:nvSpPr>
          <p:cNvPr id="37" name="Fußzeilenplatzhalter 36"/>
          <p:cNvSpPr>
            <a:spLocks noGrp="1"/>
          </p:cNvSpPr>
          <p:nvPr>
            <p:ph type="ftr" sz="quarter" idx="3"/>
          </p:nvPr>
        </p:nvSpPr>
        <p:spPr>
          <a:xfrm>
            <a:off x="1031988" y="9042400"/>
            <a:ext cx="10944000" cy="398507"/>
          </a:xfrm>
          <a:prstGeom prst="rect">
            <a:avLst/>
          </a:prstGeom>
        </p:spPr>
        <p:txBody>
          <a:bodyPr vert="horz" lIns="91440" tIns="45720" rIns="91440" bIns="45720" rtlCol="0" anchor="t" anchorCtr="0">
            <a:spAutoFit/>
          </a:bodyPr>
          <a:lstStyle>
            <a:lvl1pPr marL="0" algn="ctr" defTabSz="1300607" rtl="0" eaLnBrk="1" latinLnBrk="0" hangingPunct="1">
              <a:lnSpc>
                <a:spcPts val="2600"/>
              </a:lnSpc>
              <a:defRPr lang="de-CH" sz="1800" kern="1200" dirty="0">
                <a:solidFill>
                  <a:schemeClr val="accent2"/>
                </a:solidFill>
                <a:latin typeface="+mn-lt"/>
                <a:ea typeface="+mn-ea"/>
                <a:cs typeface="+mn-cs"/>
              </a:defRPr>
            </a:lvl1pPr>
          </a:lstStyle>
          <a:p>
            <a:r>
              <a:rPr lang="da-DK"/>
              <a:t>Vortrag Regionalversammlung VBBG Tavannes / 08.11.2021</a:t>
            </a:r>
            <a:endParaRPr lang="de-CH" dirty="0"/>
          </a:p>
        </p:txBody>
      </p:sp>
    </p:spTree>
    <p:extLst>
      <p:ext uri="{BB962C8B-B14F-4D97-AF65-F5344CB8AC3E}">
        <p14:creationId xmlns:p14="http://schemas.microsoft.com/office/powerpoint/2010/main" val="3203913269"/>
      </p:ext>
    </p:extLst>
  </p:cSld>
  <p:clrMap bg1="lt1" tx1="dk1" bg2="lt2" tx2="dk2" accent1="accent1" accent2="accent2" accent3="accent3" accent4="accent4" accent5="accent5" accent6="accent6" hlink="hlink" folHlink="folHlink"/>
  <p:sldLayoutIdLst>
    <p:sldLayoutId id="2147483697" r:id="rId1"/>
    <p:sldLayoutId id="2147483711" r:id="rId2"/>
    <p:sldLayoutId id="2147483712" r:id="rId3"/>
    <p:sldLayoutId id="2147483713" r:id="rId4"/>
    <p:sldLayoutId id="2147483698" r:id="rId5"/>
    <p:sldLayoutId id="2147483708" r:id="rId6"/>
    <p:sldLayoutId id="2147483709" r:id="rId7"/>
    <p:sldLayoutId id="2147483710" r:id="rId8"/>
    <p:sldLayoutId id="2147483714" r:id="rId9"/>
    <p:sldLayoutId id="2147483719" r:id="rId10"/>
    <p:sldLayoutId id="2147483715" r:id="rId11"/>
    <p:sldLayoutId id="2147483716" r:id="rId12"/>
    <p:sldLayoutId id="2147483717" r:id="rId13"/>
    <p:sldLayoutId id="2147483718" r:id="rId14"/>
    <p:sldLayoutId id="2147483720" r:id="rId15"/>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sldNum="0" hdr="0" dt="0"/>
  <p:txStyles>
    <p:titleStyle>
      <a:lvl1pPr algn="ctr" defTabSz="1300607" rtl="0" eaLnBrk="1" latinLnBrk="0" hangingPunct="1">
        <a:spcBef>
          <a:spcPct val="0"/>
        </a:spcBef>
        <a:buNone/>
        <a:defRPr lang="de-CH" sz="3500" kern="1200" dirty="0">
          <a:solidFill>
            <a:schemeClr val="tx2"/>
          </a:solidFill>
          <a:latin typeface="+mn-lt"/>
          <a:ea typeface="+mn-ea"/>
          <a:cs typeface="+mn-cs"/>
        </a:defRPr>
      </a:lvl1pPr>
    </p:titleStyle>
    <p:bodyStyle>
      <a:lvl1pPr marL="0" indent="0" algn="ctr" defTabSz="1300607" rtl="0" eaLnBrk="1" latinLnBrk="0" hangingPunct="1">
        <a:lnSpc>
          <a:spcPts val="4500"/>
        </a:lnSpc>
        <a:spcBef>
          <a:spcPts val="0"/>
        </a:spcBef>
        <a:spcAft>
          <a:spcPts val="4500"/>
        </a:spcAft>
        <a:buFont typeface="Arial" pitchFamily="34" charset="0"/>
        <a:buNone/>
        <a:defRPr lang="de-DE" sz="3500" kern="1200" dirty="0" smtClean="0">
          <a:solidFill>
            <a:schemeClr val="tx2"/>
          </a:solidFill>
          <a:latin typeface="+mn-lt"/>
          <a:ea typeface="+mn-ea"/>
          <a:cs typeface="+mn-cs"/>
        </a:defRPr>
      </a:lvl1pPr>
      <a:lvl2pPr marL="1056742" indent="-406440" algn="l" defTabSz="1300607" rtl="0" eaLnBrk="1" latinLnBrk="0" hangingPunct="1">
        <a:spcBef>
          <a:spcPct val="20000"/>
        </a:spcBef>
        <a:buFont typeface="Arial" pitchFamily="34" charset="0"/>
        <a:buChar char="–"/>
        <a:defRPr sz="4000" kern="1200">
          <a:solidFill>
            <a:schemeClr val="tx1"/>
          </a:solidFill>
          <a:latin typeface="+mn-lt"/>
          <a:ea typeface="+mn-ea"/>
          <a:cs typeface="+mn-cs"/>
        </a:defRPr>
      </a:lvl2pPr>
      <a:lvl3pPr marL="1625759" indent="-325152" algn="l" defTabSz="1300607" rtl="0" eaLnBrk="1" latinLnBrk="0" hangingPunct="1">
        <a:spcBef>
          <a:spcPct val="20000"/>
        </a:spcBef>
        <a:buFont typeface="Arial" pitchFamily="34" charset="0"/>
        <a:buChar char="•"/>
        <a:defRPr sz="3500" kern="1200">
          <a:solidFill>
            <a:schemeClr val="tx1"/>
          </a:solidFill>
          <a:latin typeface="+mn-lt"/>
          <a:ea typeface="+mn-ea"/>
          <a:cs typeface="+mn-cs"/>
        </a:defRPr>
      </a:lvl3pPr>
      <a:lvl4pPr marL="2276062" indent="-325152" algn="l" defTabSz="1300607" rtl="0" eaLnBrk="1" latinLnBrk="0" hangingPunct="1">
        <a:spcBef>
          <a:spcPct val="20000"/>
        </a:spcBef>
        <a:buFont typeface="Arial" pitchFamily="34" charset="0"/>
        <a:buChar char="–"/>
        <a:defRPr sz="2800" kern="1200">
          <a:solidFill>
            <a:schemeClr val="tx1"/>
          </a:solidFill>
          <a:latin typeface="+mn-lt"/>
          <a:ea typeface="+mn-ea"/>
          <a:cs typeface="+mn-cs"/>
        </a:defRPr>
      </a:lvl4pPr>
      <a:lvl5pPr marL="2926364" indent="-325152" algn="l" defTabSz="1300607" rtl="0" eaLnBrk="1" latinLnBrk="0" hangingPunct="1">
        <a:spcBef>
          <a:spcPct val="20000"/>
        </a:spcBef>
        <a:buFont typeface="Arial" pitchFamily="34" charset="0"/>
        <a:buChar char="»"/>
        <a:defRPr sz="2800" kern="1200">
          <a:solidFill>
            <a:schemeClr val="tx1"/>
          </a:solidFill>
          <a:latin typeface="+mn-lt"/>
          <a:ea typeface="+mn-ea"/>
          <a:cs typeface="+mn-cs"/>
        </a:defRPr>
      </a:lvl5pPr>
      <a:lvl6pPr marL="3576668" indent="-325152" algn="l" defTabSz="1300607"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226972" indent="-325152" algn="l" defTabSz="1300607"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77275" indent="-325152" algn="l" defTabSz="1300607"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527578" indent="-325152" algn="l" defTabSz="1300607"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de-DE"/>
      </a:defPPr>
      <a:lvl1pPr marL="0" algn="l" defTabSz="1300607" rtl="0" eaLnBrk="1" latinLnBrk="0" hangingPunct="1">
        <a:defRPr sz="2500" kern="1200">
          <a:solidFill>
            <a:schemeClr val="tx1"/>
          </a:solidFill>
          <a:latin typeface="+mn-lt"/>
          <a:ea typeface="+mn-ea"/>
          <a:cs typeface="+mn-cs"/>
        </a:defRPr>
      </a:lvl1pPr>
      <a:lvl2pPr marL="650303" algn="l" defTabSz="1300607" rtl="0" eaLnBrk="1" latinLnBrk="0" hangingPunct="1">
        <a:defRPr sz="2500" kern="1200">
          <a:solidFill>
            <a:schemeClr val="tx1"/>
          </a:solidFill>
          <a:latin typeface="+mn-lt"/>
          <a:ea typeface="+mn-ea"/>
          <a:cs typeface="+mn-cs"/>
        </a:defRPr>
      </a:lvl2pPr>
      <a:lvl3pPr marL="1300607" algn="l" defTabSz="1300607" rtl="0" eaLnBrk="1" latinLnBrk="0" hangingPunct="1">
        <a:defRPr sz="2500" kern="1200">
          <a:solidFill>
            <a:schemeClr val="tx1"/>
          </a:solidFill>
          <a:latin typeface="+mn-lt"/>
          <a:ea typeface="+mn-ea"/>
          <a:cs typeface="+mn-cs"/>
        </a:defRPr>
      </a:lvl3pPr>
      <a:lvl4pPr marL="1950911" algn="l" defTabSz="1300607" rtl="0" eaLnBrk="1" latinLnBrk="0" hangingPunct="1">
        <a:defRPr sz="2500" kern="1200">
          <a:solidFill>
            <a:schemeClr val="tx1"/>
          </a:solidFill>
          <a:latin typeface="+mn-lt"/>
          <a:ea typeface="+mn-ea"/>
          <a:cs typeface="+mn-cs"/>
        </a:defRPr>
      </a:lvl4pPr>
      <a:lvl5pPr marL="2601214" algn="l" defTabSz="1300607" rtl="0" eaLnBrk="1" latinLnBrk="0" hangingPunct="1">
        <a:defRPr sz="2500" kern="1200">
          <a:solidFill>
            <a:schemeClr val="tx1"/>
          </a:solidFill>
          <a:latin typeface="+mn-lt"/>
          <a:ea typeface="+mn-ea"/>
          <a:cs typeface="+mn-cs"/>
        </a:defRPr>
      </a:lvl5pPr>
      <a:lvl6pPr marL="3251516" algn="l" defTabSz="1300607" rtl="0" eaLnBrk="1" latinLnBrk="0" hangingPunct="1">
        <a:defRPr sz="2500" kern="1200">
          <a:solidFill>
            <a:schemeClr val="tx1"/>
          </a:solidFill>
          <a:latin typeface="+mn-lt"/>
          <a:ea typeface="+mn-ea"/>
          <a:cs typeface="+mn-cs"/>
        </a:defRPr>
      </a:lvl6pPr>
      <a:lvl7pPr marL="3901820" algn="l" defTabSz="1300607" rtl="0" eaLnBrk="1" latinLnBrk="0" hangingPunct="1">
        <a:defRPr sz="2500" kern="1200">
          <a:solidFill>
            <a:schemeClr val="tx1"/>
          </a:solidFill>
          <a:latin typeface="+mn-lt"/>
          <a:ea typeface="+mn-ea"/>
          <a:cs typeface="+mn-cs"/>
        </a:defRPr>
      </a:lvl7pPr>
      <a:lvl8pPr marL="4552123" algn="l" defTabSz="1300607" rtl="0" eaLnBrk="1" latinLnBrk="0" hangingPunct="1">
        <a:defRPr sz="2500" kern="1200">
          <a:solidFill>
            <a:schemeClr val="tx1"/>
          </a:solidFill>
          <a:latin typeface="+mn-lt"/>
          <a:ea typeface="+mn-ea"/>
          <a:cs typeface="+mn-cs"/>
        </a:defRPr>
      </a:lvl8pPr>
      <a:lvl9pPr marL="5202427" algn="l" defTabSz="1300607" rtl="0" eaLnBrk="1" latinLnBrk="0" hangingPunct="1">
        <a:defRPr sz="2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27.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hyperlink" Target="http://www.google.ch/url?sa=i&amp;rct=j&amp;q=&amp;esrc=s&amp;source=images&amp;cd=&amp;cad=rja&amp;uact=8&amp;ved=0ahUKEwiHrvuZvLzQAhWF2hoKHfJkBv0QjRwIBw&amp;url=http://www.schwaar-ag.ch/portfolio/ausgewaehlte-projekte/naha2&amp;bvm=bv.139250283,d.d24&amp;psig=AFQjCNH9DYvxLecjuehSWsPR3E0U-WT_LA&amp;ust=1479907751191928" TargetMode="External"/><Relationship Id="rId3" Type="http://schemas.openxmlformats.org/officeDocument/2006/relationships/image" Target="../media/image4.jpeg"/><Relationship Id="rId7"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hyperlink" Target="http://www.google.ch/url?sa=i&amp;rct=j&amp;q=&amp;esrc=s&amp;source=images&amp;cd=&amp;cad=rja&amp;uact=8&amp;ved=0ahUKEwjYqpvuu7zQAhWD1hoKHZ66CtIQjRwIBw&amp;url=http://www.bern-incoming.ch/de/locations/locations-bern-city/nur-raume/feusi_bildungszentrum&amp;bvm=bv.139250283,d.d24&amp;psig=AFQjCNEl7vDfeZL_aCV9QjL5LtSTPokUfw&amp;ust=1479907589047686" TargetMode="External"/><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8.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3.pn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hyperlink" Target="http://www.google.ch/url?sa=i&amp;rct=j&amp;q=&amp;esrc=s&amp;source=images&amp;cd=&amp;ved=0ahUKEwiM9J3lt7zQAhXCUBQKHUuqAmkQjRwIBw&amp;url=http://www.derbund.ch/17072478&amp;psig=AFQjCNGn1r4Odstp_3BfBqnIPZNiGa44Aw&amp;ust=1479906566674476" TargetMode="Externa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hyperlink" Target="http://www.google.ch/url?sa=i&amp;rct=j&amp;q=&amp;esrc=s&amp;source=images&amp;cd=&amp;cad=rja&amp;uact=8&amp;ved=0ahUKEwjnjZuwwbzQAhWEVxQKHZ9aBmgQjRwIBw&amp;url=http://www.thunertagblatt.ch/region/bern/In-Stadt-und-Agglomeration-kommt-man-sich-naeher/story/14100966&amp;bvm=bv.139250283,d.d24&amp;psig=AFQjCNEkEgisjphG4Jgas1XVEzGp89TLEw&amp;ust=1479909144292794" TargetMode="Externa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 Id="rId9"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platzhalter 2"/>
          <p:cNvSpPr>
            <a:spLocks noGrp="1"/>
          </p:cNvSpPr>
          <p:nvPr>
            <p:ph type="body" sz="quarter" idx="12"/>
          </p:nvPr>
        </p:nvSpPr>
        <p:spPr>
          <a:xfrm>
            <a:off x="1409421" y="5094411"/>
            <a:ext cx="10189132" cy="1944216"/>
          </a:xfrm>
        </p:spPr>
        <p:txBody>
          <a:bodyPr/>
          <a:lstStyle/>
          <a:p>
            <a:pPr>
              <a:spcAft>
                <a:spcPts val="1800"/>
              </a:spcAft>
            </a:pPr>
            <a:r>
              <a:rPr lang="fr-FR">
                <a:solidFill>
                  <a:schemeClr val="accent1"/>
                </a:solidFill>
              </a:rPr>
              <a:t>Contrats de droit de superficie</a:t>
            </a:r>
          </a:p>
          <a:p>
            <a:pPr>
              <a:spcAft>
                <a:spcPts val="1200"/>
              </a:spcAft>
            </a:pPr>
            <a:r>
              <a:rPr lang="fr-FR" sz="5400"/>
              <a:t>Expériences et approches de la Bourgeoisie de Berne </a:t>
            </a:r>
          </a:p>
        </p:txBody>
      </p:sp>
      <p:sp>
        <p:nvSpPr>
          <p:cNvPr id="4" name="Textplatzhalter 3"/>
          <p:cNvSpPr>
            <a:spLocks noGrp="1"/>
          </p:cNvSpPr>
          <p:nvPr>
            <p:ph type="body" sz="quarter" idx="13"/>
          </p:nvPr>
        </p:nvSpPr>
        <p:spPr/>
        <p:txBody>
          <a:bodyPr/>
          <a:lstStyle/>
          <a:p>
            <a:r>
              <a:rPr lang="fr-FR"/>
              <a:t>Exposé Assemblée régionale VBBG Tavannes / 8 novembre 2021</a:t>
            </a:r>
          </a:p>
        </p:txBody>
      </p:sp>
      <p:sp>
        <p:nvSpPr>
          <p:cNvPr id="5" name="Textplatzhalter 4"/>
          <p:cNvSpPr>
            <a:spLocks noGrp="1"/>
          </p:cNvSpPr>
          <p:nvPr>
            <p:ph type="body" sz="quarter" idx="14"/>
          </p:nvPr>
        </p:nvSpPr>
        <p:spPr/>
        <p:txBody>
          <a:bodyPr/>
          <a:lstStyle/>
          <a:p>
            <a:pPr lvl="0"/>
            <a:r>
              <a:rPr lang="fr-FR">
                <a:latin typeface="+mj-lt"/>
              </a:rPr>
              <a:t>L’administration des domaines</a:t>
            </a:r>
          </a:p>
        </p:txBody>
      </p:sp>
    </p:spTree>
    <p:extLst>
      <p:ext uri="{BB962C8B-B14F-4D97-AF65-F5344CB8AC3E}">
        <p14:creationId xmlns:p14="http://schemas.microsoft.com/office/powerpoint/2010/main" val="367316597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E6C7F0EF-234F-4DBF-81C3-136A54AA515D}"/>
              </a:ext>
            </a:extLst>
          </p:cNvPr>
          <p:cNvSpPr>
            <a:spLocks noGrp="1"/>
          </p:cNvSpPr>
          <p:nvPr>
            <p:ph type="title"/>
          </p:nvPr>
        </p:nvSpPr>
        <p:spPr>
          <a:xfrm>
            <a:off x="1031988" y="629915"/>
            <a:ext cx="10945216" cy="669939"/>
          </a:xfrm>
        </p:spPr>
        <p:txBody>
          <a:bodyPr/>
          <a:lstStyle/>
          <a:p>
            <a:r>
              <a:rPr lang="fr-FR"/>
              <a:t>Le droit de superficie (selon art. 779 ss CC) </a:t>
            </a:r>
          </a:p>
        </p:txBody>
      </p:sp>
      <p:sp>
        <p:nvSpPr>
          <p:cNvPr id="3" name="Fußzeilenplatzhalter 2">
            <a:extLst>
              <a:ext uri="{FF2B5EF4-FFF2-40B4-BE49-F238E27FC236}">
                <a16:creationId xmlns:a16="http://schemas.microsoft.com/office/drawing/2014/main" id="{D12F4F63-E080-4351-9C14-748F57F1CDA8}"/>
              </a:ext>
            </a:extLst>
          </p:cNvPr>
          <p:cNvSpPr>
            <a:spLocks noGrp="1"/>
          </p:cNvSpPr>
          <p:nvPr>
            <p:ph type="ftr" sz="quarter" idx="11"/>
          </p:nvPr>
        </p:nvSpPr>
        <p:spPr/>
        <p:txBody>
          <a:bodyPr/>
          <a:lstStyle/>
          <a:p>
            <a:r>
              <a:rPr lang="fr-FR"/>
              <a:t>Exposé Assemblée régionale VBBG Tavannes / 8 novembre 2021</a:t>
            </a:r>
          </a:p>
        </p:txBody>
      </p:sp>
    </p:spTree>
    <p:extLst>
      <p:ext uri="{BB962C8B-B14F-4D97-AF65-F5344CB8AC3E}">
        <p14:creationId xmlns:p14="http://schemas.microsoft.com/office/powerpoint/2010/main" val="410858057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6FADC1-8A76-454A-A256-B994579D07BF}"/>
              </a:ext>
            </a:extLst>
          </p:cNvPr>
          <p:cNvSpPr>
            <a:spLocks noGrp="1"/>
          </p:cNvSpPr>
          <p:nvPr>
            <p:ph type="title"/>
          </p:nvPr>
        </p:nvSpPr>
        <p:spPr>
          <a:xfrm>
            <a:off x="1031988" y="629915"/>
            <a:ext cx="10945216" cy="669939"/>
          </a:xfrm>
        </p:spPr>
        <p:txBody>
          <a:bodyPr/>
          <a:lstStyle/>
          <a:p>
            <a:r>
              <a:rPr lang="fr-FR"/>
              <a:t>Le droit de superficie (selon art. 779 ss CC)</a:t>
            </a:r>
          </a:p>
        </p:txBody>
      </p:sp>
      <p:sp>
        <p:nvSpPr>
          <p:cNvPr id="3" name="Fußzeilenplatzhalter 2">
            <a:extLst>
              <a:ext uri="{FF2B5EF4-FFF2-40B4-BE49-F238E27FC236}">
                <a16:creationId xmlns:a16="http://schemas.microsoft.com/office/drawing/2014/main" id="{489E5FA4-3E9F-4B41-B1EE-5DFCD4F65CF0}"/>
              </a:ext>
            </a:extLst>
          </p:cNvPr>
          <p:cNvSpPr>
            <a:spLocks noGrp="1"/>
          </p:cNvSpPr>
          <p:nvPr>
            <p:ph type="ftr" sz="quarter" idx="11"/>
          </p:nvPr>
        </p:nvSpPr>
        <p:spPr/>
        <p:txBody>
          <a:bodyPr/>
          <a:lstStyle/>
          <a:p>
            <a:r>
              <a:rPr lang="fr-FR"/>
              <a:t>Exposé Assemblée régionale VBBG Tavannes / 8 novembre 2021</a:t>
            </a:r>
          </a:p>
        </p:txBody>
      </p:sp>
      <p:sp>
        <p:nvSpPr>
          <p:cNvPr id="4" name="Textplatzhalter 3">
            <a:extLst>
              <a:ext uri="{FF2B5EF4-FFF2-40B4-BE49-F238E27FC236}">
                <a16:creationId xmlns:a16="http://schemas.microsoft.com/office/drawing/2014/main" id="{4DB0FCD2-1AC5-4516-B15B-933C3B5AC3AE}"/>
              </a:ext>
            </a:extLst>
          </p:cNvPr>
          <p:cNvSpPr>
            <a:spLocks noGrp="1"/>
          </p:cNvSpPr>
          <p:nvPr>
            <p:ph type="body" sz="quarter" idx="12"/>
          </p:nvPr>
        </p:nvSpPr>
        <p:spPr/>
        <p:txBody>
          <a:bodyPr/>
          <a:lstStyle/>
          <a:p>
            <a:r>
              <a:rPr lang="fr-FR"/>
              <a:t>Le droit de superficie distinct et permanent</a:t>
            </a:r>
          </a:p>
        </p:txBody>
      </p:sp>
      <p:sp>
        <p:nvSpPr>
          <p:cNvPr id="5" name="Textplatzhalter 4">
            <a:extLst>
              <a:ext uri="{FF2B5EF4-FFF2-40B4-BE49-F238E27FC236}">
                <a16:creationId xmlns:a16="http://schemas.microsoft.com/office/drawing/2014/main" id="{DA4682CD-5126-439D-800D-F30E85B835C8}"/>
              </a:ext>
            </a:extLst>
          </p:cNvPr>
          <p:cNvSpPr>
            <a:spLocks noGrp="1"/>
          </p:cNvSpPr>
          <p:nvPr>
            <p:ph type="body" sz="quarter" idx="13"/>
          </p:nvPr>
        </p:nvSpPr>
        <p:spPr>
          <a:xfrm>
            <a:off x="1031875" y="2862263"/>
            <a:ext cx="10944225" cy="5832548"/>
          </a:xfrm>
        </p:spPr>
        <p:txBody>
          <a:bodyPr/>
          <a:lstStyle/>
          <a:p>
            <a:r>
              <a:rPr lang="fr-FR"/>
              <a:t>Servitude qui permet à une personne de construire un ouvrage sur un terrain tiers (enfreint le principe de l’accession) </a:t>
            </a:r>
          </a:p>
          <a:p>
            <a:r>
              <a:rPr lang="fr-FR"/>
              <a:t>Peut être inscrit au registre foncier en tant que bien-fonds. Est transmissible, héréditaire et peut être grevé de droits/obligations</a:t>
            </a:r>
          </a:p>
          <a:p>
            <a:r>
              <a:rPr lang="fr-FR"/>
              <a:t>Dure entre 30 et 100 ans</a:t>
            </a:r>
          </a:p>
          <a:p>
            <a:r>
              <a:rPr lang="fr-FR"/>
              <a:t>La constitution nécessite un acte authentique</a:t>
            </a:r>
          </a:p>
          <a:p>
            <a:r>
              <a:rPr lang="fr-FR"/>
              <a:t>Lorsque le droit de superficie échoit, les ouvrages existants reviennent au propriétaire foncier </a:t>
            </a:r>
          </a:p>
        </p:txBody>
      </p:sp>
    </p:spTree>
    <p:extLst>
      <p:ext uri="{BB962C8B-B14F-4D97-AF65-F5344CB8AC3E}">
        <p14:creationId xmlns:p14="http://schemas.microsoft.com/office/powerpoint/2010/main" val="293480200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6FADC1-8A76-454A-A256-B994579D07BF}"/>
              </a:ext>
            </a:extLst>
          </p:cNvPr>
          <p:cNvSpPr>
            <a:spLocks noGrp="1"/>
          </p:cNvSpPr>
          <p:nvPr>
            <p:ph type="title"/>
          </p:nvPr>
        </p:nvSpPr>
        <p:spPr>
          <a:xfrm>
            <a:off x="1031988" y="629915"/>
            <a:ext cx="10945216" cy="669939"/>
          </a:xfrm>
        </p:spPr>
        <p:txBody>
          <a:bodyPr/>
          <a:lstStyle/>
          <a:p>
            <a:r>
              <a:rPr lang="fr-FR"/>
              <a:t>Le droit de superficie (selon art. 779 ss CC)</a:t>
            </a:r>
          </a:p>
        </p:txBody>
      </p:sp>
      <p:sp>
        <p:nvSpPr>
          <p:cNvPr id="3" name="Fußzeilenplatzhalter 2">
            <a:extLst>
              <a:ext uri="{FF2B5EF4-FFF2-40B4-BE49-F238E27FC236}">
                <a16:creationId xmlns:a16="http://schemas.microsoft.com/office/drawing/2014/main" id="{489E5FA4-3E9F-4B41-B1EE-5DFCD4F65CF0}"/>
              </a:ext>
            </a:extLst>
          </p:cNvPr>
          <p:cNvSpPr>
            <a:spLocks noGrp="1"/>
          </p:cNvSpPr>
          <p:nvPr>
            <p:ph type="ftr" sz="quarter" idx="11"/>
          </p:nvPr>
        </p:nvSpPr>
        <p:spPr/>
        <p:txBody>
          <a:bodyPr/>
          <a:lstStyle/>
          <a:p>
            <a:r>
              <a:rPr lang="fr-FR"/>
              <a:t>Exposé Assemblée régionale VBBG Tavannes / 8 novembre 2021</a:t>
            </a:r>
          </a:p>
        </p:txBody>
      </p:sp>
      <p:sp>
        <p:nvSpPr>
          <p:cNvPr id="4" name="Textplatzhalter 3">
            <a:extLst>
              <a:ext uri="{FF2B5EF4-FFF2-40B4-BE49-F238E27FC236}">
                <a16:creationId xmlns:a16="http://schemas.microsoft.com/office/drawing/2014/main" id="{4DB0FCD2-1AC5-4516-B15B-933C3B5AC3AE}"/>
              </a:ext>
            </a:extLst>
          </p:cNvPr>
          <p:cNvSpPr>
            <a:spLocks noGrp="1"/>
          </p:cNvSpPr>
          <p:nvPr>
            <p:ph type="body" sz="quarter" idx="12"/>
          </p:nvPr>
        </p:nvSpPr>
        <p:spPr/>
        <p:txBody>
          <a:bodyPr/>
          <a:lstStyle/>
          <a:p>
            <a:r>
              <a:rPr lang="fr-FR"/>
              <a:t>Délimitations et spécialités</a:t>
            </a:r>
          </a:p>
        </p:txBody>
      </p:sp>
      <p:sp>
        <p:nvSpPr>
          <p:cNvPr id="5" name="Textplatzhalter 4">
            <a:extLst>
              <a:ext uri="{FF2B5EF4-FFF2-40B4-BE49-F238E27FC236}">
                <a16:creationId xmlns:a16="http://schemas.microsoft.com/office/drawing/2014/main" id="{DA4682CD-5126-439D-800D-F30E85B835C8}"/>
              </a:ext>
            </a:extLst>
          </p:cNvPr>
          <p:cNvSpPr>
            <a:spLocks noGrp="1"/>
          </p:cNvSpPr>
          <p:nvPr>
            <p:ph type="body" sz="quarter" idx="13"/>
          </p:nvPr>
        </p:nvSpPr>
        <p:spPr/>
        <p:txBody>
          <a:bodyPr/>
          <a:lstStyle/>
          <a:p>
            <a:r>
              <a:rPr lang="fr-FR" dirty="0"/>
              <a:t>Les </a:t>
            </a:r>
            <a:r>
              <a:rPr lang="fr-FR" b="1" dirty="0">
                <a:solidFill>
                  <a:schemeClr val="bg2"/>
                </a:solidFill>
              </a:rPr>
              <a:t>droits de superficie non distincts </a:t>
            </a:r>
            <a:r>
              <a:rPr lang="fr-FR" dirty="0"/>
              <a:t>ne sont pas inscrits au registre foncier en tant que bien-fonds et ne sont donc pas négociables ou partagent le sort de la parcelle foncière et du bénéficiaire</a:t>
            </a:r>
          </a:p>
          <a:p>
            <a:r>
              <a:rPr lang="fr-FR" dirty="0"/>
              <a:t>Un </a:t>
            </a:r>
            <a:r>
              <a:rPr lang="fr-FR" b="1" dirty="0">
                <a:solidFill>
                  <a:schemeClr val="bg2"/>
                </a:solidFill>
              </a:rPr>
              <a:t>sous-droit de superficie</a:t>
            </a:r>
            <a:r>
              <a:rPr lang="fr-FR" b="1" dirty="0"/>
              <a:t> </a:t>
            </a:r>
            <a:r>
              <a:rPr lang="fr-FR" dirty="0"/>
              <a:t>est un droit de superficie sur un droit de superficie. L’étendue, le contenu et la durée ne doivent pas dépasser ceux du droit de superficie grevé</a:t>
            </a:r>
          </a:p>
          <a:p>
            <a:r>
              <a:rPr lang="fr-FR" dirty="0"/>
              <a:t>Un </a:t>
            </a:r>
            <a:r>
              <a:rPr lang="fr-FR" b="1" dirty="0">
                <a:solidFill>
                  <a:schemeClr val="bg2"/>
                </a:solidFill>
              </a:rPr>
              <a:t>droit de construire sur le fonds d’autrui</a:t>
            </a:r>
            <a:r>
              <a:rPr lang="fr-FR" dirty="0"/>
              <a:t> est une servitude qui régit l’existence réelle de parties de bâtiment transfrontalières</a:t>
            </a:r>
          </a:p>
        </p:txBody>
      </p:sp>
    </p:spTree>
    <p:extLst>
      <p:ext uri="{BB962C8B-B14F-4D97-AF65-F5344CB8AC3E}">
        <p14:creationId xmlns:p14="http://schemas.microsoft.com/office/powerpoint/2010/main" val="298395567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40B757-72E4-46AD-80B6-FC9D2282F520}"/>
              </a:ext>
            </a:extLst>
          </p:cNvPr>
          <p:cNvSpPr>
            <a:spLocks noGrp="1"/>
          </p:cNvSpPr>
          <p:nvPr>
            <p:ph type="title"/>
          </p:nvPr>
        </p:nvSpPr>
        <p:spPr>
          <a:xfrm>
            <a:off x="1031988" y="629915"/>
            <a:ext cx="10945216" cy="669939"/>
          </a:xfrm>
        </p:spPr>
        <p:txBody>
          <a:bodyPr/>
          <a:lstStyle/>
          <a:p>
            <a:r>
              <a:rPr lang="fr-FR"/>
              <a:t>Le droit de superficie (selon art. 779 ss CC)</a:t>
            </a:r>
          </a:p>
        </p:txBody>
      </p:sp>
      <p:sp>
        <p:nvSpPr>
          <p:cNvPr id="3" name="Fußzeilenplatzhalter 2">
            <a:extLst>
              <a:ext uri="{FF2B5EF4-FFF2-40B4-BE49-F238E27FC236}">
                <a16:creationId xmlns:a16="http://schemas.microsoft.com/office/drawing/2014/main" id="{3D992523-7174-492F-BBC0-8DE2EEEBB1FD}"/>
              </a:ext>
            </a:extLst>
          </p:cNvPr>
          <p:cNvSpPr>
            <a:spLocks noGrp="1"/>
          </p:cNvSpPr>
          <p:nvPr>
            <p:ph type="ftr" sz="quarter" idx="11"/>
          </p:nvPr>
        </p:nvSpPr>
        <p:spPr/>
        <p:txBody>
          <a:bodyPr/>
          <a:lstStyle/>
          <a:p>
            <a:r>
              <a:rPr lang="fr-FR"/>
              <a:t>Exposé Assemblée régionale VBBG Tavannes / 8 novembre 2021</a:t>
            </a:r>
          </a:p>
        </p:txBody>
      </p:sp>
      <p:sp>
        <p:nvSpPr>
          <p:cNvPr id="4" name="Textplatzhalter 3">
            <a:extLst>
              <a:ext uri="{FF2B5EF4-FFF2-40B4-BE49-F238E27FC236}">
                <a16:creationId xmlns:a16="http://schemas.microsoft.com/office/drawing/2014/main" id="{2138AB10-2B62-4D05-9CB2-9C2571BD925A}"/>
              </a:ext>
            </a:extLst>
          </p:cNvPr>
          <p:cNvSpPr>
            <a:spLocks noGrp="1"/>
          </p:cNvSpPr>
          <p:nvPr>
            <p:ph type="body" sz="quarter" idx="12"/>
          </p:nvPr>
        </p:nvSpPr>
        <p:spPr>
          <a:xfrm>
            <a:off x="1031612" y="1673854"/>
            <a:ext cx="10944225" cy="504279"/>
          </a:xfrm>
        </p:spPr>
        <p:txBody>
          <a:bodyPr/>
          <a:lstStyle/>
          <a:p>
            <a:pPr>
              <a:tabLst>
                <a:tab pos="5830888" algn="l"/>
              </a:tabLst>
            </a:pPr>
            <a:r>
              <a:rPr lang="fr-FR"/>
              <a:t>Avantages Inconvénients</a:t>
            </a:r>
          </a:p>
          <a:p>
            <a:endParaRPr lang="de-CH" dirty="0"/>
          </a:p>
        </p:txBody>
      </p:sp>
      <p:sp>
        <p:nvSpPr>
          <p:cNvPr id="10" name="Textplatzhalter 6">
            <a:extLst>
              <a:ext uri="{FF2B5EF4-FFF2-40B4-BE49-F238E27FC236}">
                <a16:creationId xmlns:a16="http://schemas.microsoft.com/office/drawing/2014/main" id="{4CD1857B-C95A-4C28-8575-96C92AC00A11}"/>
              </a:ext>
            </a:extLst>
          </p:cNvPr>
          <p:cNvSpPr txBox="1">
            <a:spLocks/>
          </p:cNvSpPr>
          <p:nvPr/>
        </p:nvSpPr>
        <p:spPr>
          <a:xfrm>
            <a:off x="959371" y="2358107"/>
            <a:ext cx="6192688" cy="6336704"/>
          </a:xfrm>
          <a:prstGeom prst="rect">
            <a:avLst/>
          </a:prstGeom>
        </p:spPr>
        <p:txBody>
          <a:bodyPr/>
          <a:lstStyle>
            <a:lvl1pPr marL="241300" indent="-241300" algn="l" defTabSz="1300607" rtl="0" eaLnBrk="1" latinLnBrk="0" hangingPunct="1">
              <a:lnSpc>
                <a:spcPts val="3800"/>
              </a:lnSpc>
              <a:spcBef>
                <a:spcPts val="0"/>
              </a:spcBef>
              <a:spcAft>
                <a:spcPts val="2000"/>
              </a:spcAft>
              <a:buFont typeface="Arial" pitchFamily="34" charset="0"/>
              <a:buChar char="•"/>
              <a:defRPr lang="de-DE" sz="2800" kern="1200" baseline="0">
                <a:solidFill>
                  <a:schemeClr val="tx1"/>
                </a:solidFill>
                <a:latin typeface="+mj-lt"/>
                <a:ea typeface="+mn-ea"/>
                <a:cs typeface="+mn-cs"/>
              </a:defRPr>
            </a:lvl1pPr>
            <a:lvl2pPr marL="1056742" indent="-406440" algn="l" defTabSz="1300607" rtl="0" eaLnBrk="1" latinLnBrk="0" hangingPunct="1">
              <a:spcBef>
                <a:spcPct val="20000"/>
              </a:spcBef>
              <a:buFont typeface="Arial" pitchFamily="34" charset="0"/>
              <a:buChar char="–"/>
              <a:defRPr sz="4000" kern="1200">
                <a:solidFill>
                  <a:schemeClr val="tx1"/>
                </a:solidFill>
                <a:latin typeface="+mn-lt"/>
                <a:ea typeface="+mn-ea"/>
                <a:cs typeface="+mn-cs"/>
              </a:defRPr>
            </a:lvl2pPr>
            <a:lvl3pPr marL="1625759" indent="-325152" algn="l" defTabSz="1300607" rtl="0" eaLnBrk="1" latinLnBrk="0" hangingPunct="1">
              <a:spcBef>
                <a:spcPct val="20000"/>
              </a:spcBef>
              <a:buFont typeface="Arial" pitchFamily="34" charset="0"/>
              <a:buChar char="•"/>
              <a:defRPr sz="3500" kern="1200">
                <a:solidFill>
                  <a:schemeClr val="tx1"/>
                </a:solidFill>
                <a:latin typeface="+mn-lt"/>
                <a:ea typeface="+mn-ea"/>
                <a:cs typeface="+mn-cs"/>
              </a:defRPr>
            </a:lvl3pPr>
            <a:lvl4pPr marL="2276062" indent="-325152" algn="l" defTabSz="1300607" rtl="0" eaLnBrk="1" latinLnBrk="0" hangingPunct="1">
              <a:spcBef>
                <a:spcPct val="20000"/>
              </a:spcBef>
              <a:buFont typeface="Arial" pitchFamily="34" charset="0"/>
              <a:buChar char="–"/>
              <a:defRPr sz="2800" kern="1200">
                <a:solidFill>
                  <a:schemeClr val="tx1"/>
                </a:solidFill>
                <a:latin typeface="+mn-lt"/>
                <a:ea typeface="+mn-ea"/>
                <a:cs typeface="+mn-cs"/>
              </a:defRPr>
            </a:lvl4pPr>
            <a:lvl5pPr marL="2926364" indent="-325152" algn="l" defTabSz="1300607" rtl="0" eaLnBrk="1" latinLnBrk="0" hangingPunct="1">
              <a:spcBef>
                <a:spcPct val="20000"/>
              </a:spcBef>
              <a:buFont typeface="Arial" pitchFamily="34" charset="0"/>
              <a:buChar char="»"/>
              <a:defRPr sz="2800" kern="1200">
                <a:solidFill>
                  <a:schemeClr val="tx1"/>
                </a:solidFill>
                <a:latin typeface="+mn-lt"/>
                <a:ea typeface="+mn-ea"/>
                <a:cs typeface="+mn-cs"/>
              </a:defRPr>
            </a:lvl5pPr>
            <a:lvl6pPr marL="3576668" indent="-325152" algn="l" defTabSz="1300607"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226972" indent="-325152" algn="l" defTabSz="1300607"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77275" indent="-325152" algn="l" defTabSz="1300607"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527578" indent="-325152" algn="l" defTabSz="1300607"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a:lnSpc>
                <a:spcPct val="100000"/>
              </a:lnSpc>
              <a:spcAft>
                <a:spcPts val="1200"/>
              </a:spcAft>
            </a:pPr>
            <a:r>
              <a:rPr lang="fr-FR" dirty="0"/>
              <a:t>La propriété foncière peut être conservée</a:t>
            </a:r>
          </a:p>
          <a:p>
            <a:pPr>
              <a:lnSpc>
                <a:spcPct val="100000"/>
              </a:lnSpc>
              <a:spcAft>
                <a:spcPts val="1200"/>
              </a:spcAft>
            </a:pPr>
            <a:r>
              <a:rPr lang="fr-FR" dirty="0"/>
              <a:t>Terrain utilisable au maximum sans investissement propre</a:t>
            </a:r>
          </a:p>
          <a:p>
            <a:pPr>
              <a:lnSpc>
                <a:spcPct val="100000"/>
              </a:lnSpc>
              <a:spcAft>
                <a:spcPts val="1200"/>
              </a:spcAft>
            </a:pPr>
            <a:r>
              <a:rPr lang="fr-FR" dirty="0"/>
              <a:t>Garantie de la souveraineté en matière de planification (souveraineté de disposition dans x années) </a:t>
            </a:r>
          </a:p>
          <a:p>
            <a:pPr>
              <a:lnSpc>
                <a:spcPct val="100000"/>
              </a:lnSpc>
              <a:spcAft>
                <a:spcPts val="1200"/>
              </a:spcAft>
            </a:pPr>
            <a:r>
              <a:rPr lang="fr-FR" dirty="0"/>
              <a:t>Rendements à long terme et plus sûrs</a:t>
            </a:r>
          </a:p>
          <a:p>
            <a:pPr>
              <a:lnSpc>
                <a:spcPct val="100000"/>
              </a:lnSpc>
              <a:spcAft>
                <a:spcPts val="1200"/>
              </a:spcAft>
            </a:pPr>
            <a:r>
              <a:rPr lang="fr-FR" dirty="0"/>
              <a:t>La commune (bourgeoise) est bien acceptée sur le marché en tant que de la cédante de droits de superficie</a:t>
            </a:r>
          </a:p>
          <a:p>
            <a:pPr>
              <a:lnSpc>
                <a:spcPct val="100000"/>
              </a:lnSpc>
              <a:spcAft>
                <a:spcPts val="1200"/>
              </a:spcAft>
            </a:pPr>
            <a:r>
              <a:rPr lang="fr-FR" dirty="0"/>
              <a:t>Les bénéficiaires du droit de superficie n’ont pas besoin d’acheter (et de financer) des terrains</a:t>
            </a:r>
          </a:p>
          <a:p>
            <a:pPr>
              <a:spcAft>
                <a:spcPts val="600"/>
              </a:spcAft>
            </a:pPr>
            <a:endParaRPr lang="de-CH" dirty="0"/>
          </a:p>
        </p:txBody>
      </p:sp>
      <p:sp>
        <p:nvSpPr>
          <p:cNvPr id="11" name="Textplatzhalter 6">
            <a:extLst>
              <a:ext uri="{FF2B5EF4-FFF2-40B4-BE49-F238E27FC236}">
                <a16:creationId xmlns:a16="http://schemas.microsoft.com/office/drawing/2014/main" id="{F3E50E4C-4ED3-4608-A809-EC292E239066}"/>
              </a:ext>
            </a:extLst>
          </p:cNvPr>
          <p:cNvSpPr txBox="1">
            <a:spLocks/>
          </p:cNvSpPr>
          <p:nvPr/>
        </p:nvSpPr>
        <p:spPr>
          <a:xfrm>
            <a:off x="7008043" y="2178133"/>
            <a:ext cx="5328592" cy="6336704"/>
          </a:xfrm>
          <a:prstGeom prst="rect">
            <a:avLst/>
          </a:prstGeom>
        </p:spPr>
        <p:txBody>
          <a:bodyPr/>
          <a:lstStyle>
            <a:lvl1pPr marL="241300" indent="-241300" algn="l" defTabSz="1300607" rtl="0" eaLnBrk="1" latinLnBrk="0" hangingPunct="1">
              <a:lnSpc>
                <a:spcPts val="3800"/>
              </a:lnSpc>
              <a:spcBef>
                <a:spcPts val="0"/>
              </a:spcBef>
              <a:spcAft>
                <a:spcPts val="2000"/>
              </a:spcAft>
              <a:buFont typeface="Arial" pitchFamily="34" charset="0"/>
              <a:buChar char="•"/>
              <a:defRPr lang="de-DE" sz="2800" kern="1200" baseline="0">
                <a:solidFill>
                  <a:schemeClr val="tx1"/>
                </a:solidFill>
                <a:latin typeface="+mj-lt"/>
                <a:ea typeface="+mn-ea"/>
                <a:cs typeface="+mn-cs"/>
              </a:defRPr>
            </a:lvl1pPr>
            <a:lvl2pPr marL="1056742" indent="-406440" algn="l" defTabSz="1300607" rtl="0" eaLnBrk="1" latinLnBrk="0" hangingPunct="1">
              <a:spcBef>
                <a:spcPct val="20000"/>
              </a:spcBef>
              <a:buFont typeface="Arial" pitchFamily="34" charset="0"/>
              <a:buChar char="–"/>
              <a:defRPr sz="4000" kern="1200">
                <a:solidFill>
                  <a:schemeClr val="tx1"/>
                </a:solidFill>
                <a:latin typeface="+mn-lt"/>
                <a:ea typeface="+mn-ea"/>
                <a:cs typeface="+mn-cs"/>
              </a:defRPr>
            </a:lvl2pPr>
            <a:lvl3pPr marL="1625759" indent="-325152" algn="l" defTabSz="1300607" rtl="0" eaLnBrk="1" latinLnBrk="0" hangingPunct="1">
              <a:spcBef>
                <a:spcPct val="20000"/>
              </a:spcBef>
              <a:buFont typeface="Arial" pitchFamily="34" charset="0"/>
              <a:buChar char="•"/>
              <a:defRPr sz="3500" kern="1200">
                <a:solidFill>
                  <a:schemeClr val="tx1"/>
                </a:solidFill>
                <a:latin typeface="+mn-lt"/>
                <a:ea typeface="+mn-ea"/>
                <a:cs typeface="+mn-cs"/>
              </a:defRPr>
            </a:lvl3pPr>
            <a:lvl4pPr marL="2276062" indent="-325152" algn="l" defTabSz="1300607" rtl="0" eaLnBrk="1" latinLnBrk="0" hangingPunct="1">
              <a:spcBef>
                <a:spcPct val="20000"/>
              </a:spcBef>
              <a:buFont typeface="Arial" pitchFamily="34" charset="0"/>
              <a:buChar char="–"/>
              <a:defRPr sz="2800" kern="1200">
                <a:solidFill>
                  <a:schemeClr val="tx1"/>
                </a:solidFill>
                <a:latin typeface="+mn-lt"/>
                <a:ea typeface="+mn-ea"/>
                <a:cs typeface="+mn-cs"/>
              </a:defRPr>
            </a:lvl4pPr>
            <a:lvl5pPr marL="2926364" indent="-325152" algn="l" defTabSz="1300607" rtl="0" eaLnBrk="1" latinLnBrk="0" hangingPunct="1">
              <a:spcBef>
                <a:spcPct val="20000"/>
              </a:spcBef>
              <a:buFont typeface="Arial" pitchFamily="34" charset="0"/>
              <a:buChar char="»"/>
              <a:defRPr sz="2800" kern="1200">
                <a:solidFill>
                  <a:schemeClr val="tx1"/>
                </a:solidFill>
                <a:latin typeface="+mn-lt"/>
                <a:ea typeface="+mn-ea"/>
                <a:cs typeface="+mn-cs"/>
              </a:defRPr>
            </a:lvl5pPr>
            <a:lvl6pPr marL="3576668" indent="-325152" algn="l" defTabSz="1300607"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226972" indent="-325152" algn="l" defTabSz="1300607"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77275" indent="-325152" algn="l" defTabSz="1300607"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527578" indent="-325152" algn="l" defTabSz="1300607"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a:lnSpc>
                <a:spcPct val="100000"/>
              </a:lnSpc>
              <a:spcAft>
                <a:spcPts val="1200"/>
              </a:spcAft>
            </a:pPr>
            <a:r>
              <a:rPr lang="fr-FR" dirty="0"/>
              <a:t>Pas de souveraineté de disposition sur les terrains en droit de superficie pendant une période prolongée</a:t>
            </a:r>
          </a:p>
          <a:p>
            <a:pPr>
              <a:lnSpc>
                <a:spcPct val="100000"/>
              </a:lnSpc>
              <a:spcAft>
                <a:spcPts val="1200"/>
              </a:spcAft>
            </a:pPr>
            <a:r>
              <a:rPr lang="fr-FR" dirty="0"/>
              <a:t>Certains acteurs du marché immobilier évitent les droits de superficie</a:t>
            </a:r>
          </a:p>
          <a:p>
            <a:pPr>
              <a:lnSpc>
                <a:spcPct val="100000"/>
              </a:lnSpc>
              <a:spcAft>
                <a:spcPts val="1200"/>
              </a:spcAft>
            </a:pPr>
            <a:r>
              <a:rPr lang="fr-FR" dirty="0"/>
              <a:t>Risque de déshérence</a:t>
            </a:r>
          </a:p>
          <a:p>
            <a:pPr>
              <a:lnSpc>
                <a:spcPct val="100000"/>
              </a:lnSpc>
              <a:spcAft>
                <a:spcPts val="1200"/>
              </a:spcAft>
            </a:pPr>
            <a:endParaRPr lang="de-CH" dirty="0"/>
          </a:p>
          <a:p>
            <a:pPr>
              <a:lnSpc>
                <a:spcPct val="100000"/>
              </a:lnSpc>
              <a:spcAft>
                <a:spcPts val="1200"/>
              </a:spcAft>
            </a:pPr>
            <a:endParaRPr lang="de-CH" dirty="0"/>
          </a:p>
          <a:p>
            <a:pPr>
              <a:spcAft>
                <a:spcPts val="600"/>
              </a:spcAft>
            </a:pPr>
            <a:endParaRPr lang="de-CH" dirty="0"/>
          </a:p>
        </p:txBody>
      </p:sp>
    </p:spTree>
    <p:extLst>
      <p:ext uri="{BB962C8B-B14F-4D97-AF65-F5344CB8AC3E}">
        <p14:creationId xmlns:p14="http://schemas.microsoft.com/office/powerpoint/2010/main" val="306058601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E6C7F0EF-234F-4DBF-81C3-136A54AA515D}"/>
              </a:ext>
            </a:extLst>
          </p:cNvPr>
          <p:cNvSpPr>
            <a:spLocks noGrp="1"/>
          </p:cNvSpPr>
          <p:nvPr>
            <p:ph type="title"/>
          </p:nvPr>
        </p:nvSpPr>
        <p:spPr>
          <a:xfrm>
            <a:off x="1031988" y="629915"/>
            <a:ext cx="10945216" cy="669939"/>
          </a:xfrm>
        </p:spPr>
        <p:txBody>
          <a:bodyPr/>
          <a:lstStyle/>
          <a:p>
            <a:r>
              <a:rPr lang="fr-FR"/>
              <a:t>Modèles de rente du droit de superficie</a:t>
            </a:r>
          </a:p>
        </p:txBody>
      </p:sp>
      <p:sp>
        <p:nvSpPr>
          <p:cNvPr id="3" name="Fußzeilenplatzhalter 2">
            <a:extLst>
              <a:ext uri="{FF2B5EF4-FFF2-40B4-BE49-F238E27FC236}">
                <a16:creationId xmlns:a16="http://schemas.microsoft.com/office/drawing/2014/main" id="{D12F4F63-E080-4351-9C14-748F57F1CDA8}"/>
              </a:ext>
            </a:extLst>
          </p:cNvPr>
          <p:cNvSpPr>
            <a:spLocks noGrp="1"/>
          </p:cNvSpPr>
          <p:nvPr>
            <p:ph type="ftr" sz="quarter" idx="11"/>
          </p:nvPr>
        </p:nvSpPr>
        <p:spPr/>
        <p:txBody>
          <a:bodyPr/>
          <a:lstStyle/>
          <a:p>
            <a:r>
              <a:rPr lang="fr-FR"/>
              <a:t>Exposé Assemblée régionale VBBG Tavannes / 8 novembre 2021</a:t>
            </a:r>
          </a:p>
        </p:txBody>
      </p:sp>
    </p:spTree>
    <p:extLst>
      <p:ext uri="{BB962C8B-B14F-4D97-AF65-F5344CB8AC3E}">
        <p14:creationId xmlns:p14="http://schemas.microsoft.com/office/powerpoint/2010/main" val="343749324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BB454D-6300-4915-A3BE-96A6B0A217A6}"/>
              </a:ext>
            </a:extLst>
          </p:cNvPr>
          <p:cNvSpPr>
            <a:spLocks noGrp="1"/>
          </p:cNvSpPr>
          <p:nvPr>
            <p:ph type="title"/>
          </p:nvPr>
        </p:nvSpPr>
        <p:spPr>
          <a:xfrm>
            <a:off x="1031988" y="629915"/>
            <a:ext cx="10945216" cy="669939"/>
          </a:xfrm>
        </p:spPr>
        <p:txBody>
          <a:bodyPr/>
          <a:lstStyle/>
          <a:p>
            <a:r>
              <a:rPr lang="fr-FR"/>
              <a:t>Modèles de rente du droit de superficie en général</a:t>
            </a:r>
          </a:p>
        </p:txBody>
      </p:sp>
      <p:sp>
        <p:nvSpPr>
          <p:cNvPr id="3" name="Fußzeilenplatzhalter 2">
            <a:extLst>
              <a:ext uri="{FF2B5EF4-FFF2-40B4-BE49-F238E27FC236}">
                <a16:creationId xmlns:a16="http://schemas.microsoft.com/office/drawing/2014/main" id="{C29578A9-0BDE-4BD7-942D-BF7BD8E60C41}"/>
              </a:ext>
            </a:extLst>
          </p:cNvPr>
          <p:cNvSpPr>
            <a:spLocks noGrp="1"/>
          </p:cNvSpPr>
          <p:nvPr>
            <p:ph type="ftr" sz="quarter" idx="11"/>
          </p:nvPr>
        </p:nvSpPr>
        <p:spPr/>
        <p:txBody>
          <a:bodyPr/>
          <a:lstStyle/>
          <a:p>
            <a:r>
              <a:rPr lang="fr-FR"/>
              <a:t>Exposé Assemblée régionale VBBG Tavannes / 8 novembre 2021</a:t>
            </a:r>
          </a:p>
        </p:txBody>
      </p:sp>
      <p:sp>
        <p:nvSpPr>
          <p:cNvPr id="4" name="Textplatzhalter 3">
            <a:extLst>
              <a:ext uri="{FF2B5EF4-FFF2-40B4-BE49-F238E27FC236}">
                <a16:creationId xmlns:a16="http://schemas.microsoft.com/office/drawing/2014/main" id="{476EA77E-354E-4FBE-BC58-8404341FD1B9}"/>
              </a:ext>
            </a:extLst>
          </p:cNvPr>
          <p:cNvSpPr>
            <a:spLocks noGrp="1"/>
          </p:cNvSpPr>
          <p:nvPr>
            <p:ph type="body" sz="quarter" idx="12"/>
          </p:nvPr>
        </p:nvSpPr>
        <p:spPr/>
        <p:txBody>
          <a:bodyPr/>
          <a:lstStyle/>
          <a:p>
            <a:r>
              <a:rPr lang="fr-FR"/>
              <a:t>Modèles classiques</a:t>
            </a:r>
          </a:p>
        </p:txBody>
      </p:sp>
      <p:sp>
        <p:nvSpPr>
          <p:cNvPr id="5" name="Textplatzhalter 4">
            <a:extLst>
              <a:ext uri="{FF2B5EF4-FFF2-40B4-BE49-F238E27FC236}">
                <a16:creationId xmlns:a16="http://schemas.microsoft.com/office/drawing/2014/main" id="{BB863D71-7940-4801-A089-A1B038422114}"/>
              </a:ext>
            </a:extLst>
          </p:cNvPr>
          <p:cNvSpPr>
            <a:spLocks noGrp="1"/>
          </p:cNvSpPr>
          <p:nvPr>
            <p:ph type="body" sz="quarter" idx="13"/>
          </p:nvPr>
        </p:nvSpPr>
        <p:spPr>
          <a:xfrm>
            <a:off x="1031875" y="2862263"/>
            <a:ext cx="11017250" cy="2160140"/>
          </a:xfrm>
        </p:spPr>
        <p:txBody>
          <a:bodyPr/>
          <a:lstStyle/>
          <a:p>
            <a:r>
              <a:rPr lang="fr-FR" dirty="0"/>
              <a:t>Rémunération de la valeur du terrain avec taux d’intérêt du droit de superficie</a:t>
            </a:r>
          </a:p>
          <a:p>
            <a:r>
              <a:rPr lang="fr-FR" dirty="0"/>
              <a:t>Valeur absolue par m</a:t>
            </a:r>
            <a:r>
              <a:rPr lang="fr-FR" baseline="30000" dirty="0"/>
              <a:t>2</a:t>
            </a:r>
            <a:r>
              <a:rPr lang="fr-FR" dirty="0"/>
              <a:t> de surface de terrain ou surface brute par étage / coefficient d’utilisation du sol</a:t>
            </a:r>
          </a:p>
          <a:p>
            <a:endParaRPr lang="de-CH" dirty="0"/>
          </a:p>
        </p:txBody>
      </p:sp>
      <p:sp>
        <p:nvSpPr>
          <p:cNvPr id="6" name="Textplatzhalter 3">
            <a:extLst>
              <a:ext uri="{FF2B5EF4-FFF2-40B4-BE49-F238E27FC236}">
                <a16:creationId xmlns:a16="http://schemas.microsoft.com/office/drawing/2014/main" id="{FD293511-362D-4791-BAC6-E737E491F76E}"/>
              </a:ext>
            </a:extLst>
          </p:cNvPr>
          <p:cNvSpPr txBox="1">
            <a:spLocks/>
          </p:cNvSpPr>
          <p:nvPr/>
        </p:nvSpPr>
        <p:spPr>
          <a:xfrm>
            <a:off x="1031875" y="5486281"/>
            <a:ext cx="10944225" cy="504279"/>
          </a:xfrm>
          <a:prstGeom prst="rect">
            <a:avLst/>
          </a:prstGeom>
        </p:spPr>
        <p:txBody>
          <a:bodyPr/>
          <a:lstStyle>
            <a:lvl1pPr marL="0" indent="0" algn="l" defTabSz="1300607" rtl="0" eaLnBrk="1" latinLnBrk="0" hangingPunct="1">
              <a:lnSpc>
                <a:spcPts val="3600"/>
              </a:lnSpc>
              <a:spcBef>
                <a:spcPts val="0"/>
              </a:spcBef>
              <a:spcAft>
                <a:spcPts val="200"/>
              </a:spcAft>
              <a:buFont typeface="Arial" pitchFamily="34" charset="0"/>
              <a:buNone/>
              <a:defRPr lang="de-DE" sz="2500" b="1" kern="1200">
                <a:solidFill>
                  <a:schemeClr val="tx1"/>
                </a:solidFill>
                <a:latin typeface="+mn-lt"/>
                <a:ea typeface="+mn-ea"/>
                <a:cs typeface="+mn-cs"/>
              </a:defRPr>
            </a:lvl1pPr>
            <a:lvl2pPr marL="1056742" indent="-406440" algn="l" defTabSz="1300607" rtl="0" eaLnBrk="1" latinLnBrk="0" hangingPunct="1">
              <a:spcBef>
                <a:spcPct val="20000"/>
              </a:spcBef>
              <a:buFont typeface="Arial" pitchFamily="34" charset="0"/>
              <a:buChar char="–"/>
              <a:defRPr sz="4000" kern="1200">
                <a:solidFill>
                  <a:schemeClr val="tx1"/>
                </a:solidFill>
                <a:latin typeface="+mn-lt"/>
                <a:ea typeface="+mn-ea"/>
                <a:cs typeface="+mn-cs"/>
              </a:defRPr>
            </a:lvl2pPr>
            <a:lvl3pPr marL="1625759" indent="-325152" algn="l" defTabSz="1300607" rtl="0" eaLnBrk="1" latinLnBrk="0" hangingPunct="1">
              <a:spcBef>
                <a:spcPct val="20000"/>
              </a:spcBef>
              <a:buFont typeface="Arial" pitchFamily="34" charset="0"/>
              <a:buChar char="•"/>
              <a:defRPr sz="3500" kern="1200">
                <a:solidFill>
                  <a:schemeClr val="tx1"/>
                </a:solidFill>
                <a:latin typeface="+mn-lt"/>
                <a:ea typeface="+mn-ea"/>
                <a:cs typeface="+mn-cs"/>
              </a:defRPr>
            </a:lvl3pPr>
            <a:lvl4pPr marL="2276062" indent="-325152" algn="l" defTabSz="1300607" rtl="0" eaLnBrk="1" latinLnBrk="0" hangingPunct="1">
              <a:spcBef>
                <a:spcPct val="20000"/>
              </a:spcBef>
              <a:buFont typeface="Arial" pitchFamily="34" charset="0"/>
              <a:buChar char="–"/>
              <a:defRPr sz="2800" kern="1200">
                <a:solidFill>
                  <a:schemeClr val="tx1"/>
                </a:solidFill>
                <a:latin typeface="+mn-lt"/>
                <a:ea typeface="+mn-ea"/>
                <a:cs typeface="+mn-cs"/>
              </a:defRPr>
            </a:lvl4pPr>
            <a:lvl5pPr marL="2926364" indent="-325152" algn="l" defTabSz="1300607" rtl="0" eaLnBrk="1" latinLnBrk="0" hangingPunct="1">
              <a:spcBef>
                <a:spcPct val="20000"/>
              </a:spcBef>
              <a:buFont typeface="Arial" pitchFamily="34" charset="0"/>
              <a:buChar char="»"/>
              <a:defRPr sz="2800" kern="1200">
                <a:solidFill>
                  <a:schemeClr val="tx1"/>
                </a:solidFill>
                <a:latin typeface="+mn-lt"/>
                <a:ea typeface="+mn-ea"/>
                <a:cs typeface="+mn-cs"/>
              </a:defRPr>
            </a:lvl5pPr>
            <a:lvl6pPr marL="3576668" indent="-325152" algn="l" defTabSz="1300607"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226972" indent="-325152" algn="l" defTabSz="1300607"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77275" indent="-325152" algn="l" defTabSz="1300607"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527578" indent="-325152" algn="l" defTabSz="1300607"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r>
              <a:rPr lang="fr-FR" dirty="0"/>
              <a:t>Modèles alternatifs</a:t>
            </a:r>
          </a:p>
        </p:txBody>
      </p:sp>
      <p:sp>
        <p:nvSpPr>
          <p:cNvPr id="7" name="Textplatzhalter 4">
            <a:extLst>
              <a:ext uri="{FF2B5EF4-FFF2-40B4-BE49-F238E27FC236}">
                <a16:creationId xmlns:a16="http://schemas.microsoft.com/office/drawing/2014/main" id="{09720DB7-7782-459C-A668-6D4FDF3B1718}"/>
              </a:ext>
            </a:extLst>
          </p:cNvPr>
          <p:cNvSpPr txBox="1">
            <a:spLocks/>
          </p:cNvSpPr>
          <p:nvPr/>
        </p:nvSpPr>
        <p:spPr>
          <a:xfrm>
            <a:off x="1031875" y="6177446"/>
            <a:ext cx="11017250" cy="2160140"/>
          </a:xfrm>
          <a:prstGeom prst="rect">
            <a:avLst/>
          </a:prstGeom>
        </p:spPr>
        <p:txBody>
          <a:bodyPr/>
          <a:lstStyle>
            <a:lvl1pPr marL="241300" indent="-241300" algn="l" defTabSz="1300607" rtl="0" eaLnBrk="1" latinLnBrk="0" hangingPunct="1">
              <a:lnSpc>
                <a:spcPts val="3800"/>
              </a:lnSpc>
              <a:spcBef>
                <a:spcPts val="0"/>
              </a:spcBef>
              <a:spcAft>
                <a:spcPts val="2000"/>
              </a:spcAft>
              <a:buFont typeface="Arial" pitchFamily="34" charset="0"/>
              <a:buChar char="•"/>
              <a:defRPr lang="de-DE" sz="2800" kern="1200" baseline="0">
                <a:solidFill>
                  <a:schemeClr val="tx1"/>
                </a:solidFill>
                <a:latin typeface="+mj-lt"/>
                <a:ea typeface="+mn-ea"/>
                <a:cs typeface="+mn-cs"/>
              </a:defRPr>
            </a:lvl1pPr>
            <a:lvl2pPr marL="1056742" indent="-406440" algn="l" defTabSz="1300607" rtl="0" eaLnBrk="1" latinLnBrk="0" hangingPunct="1">
              <a:spcBef>
                <a:spcPct val="20000"/>
              </a:spcBef>
              <a:buFont typeface="Arial" pitchFamily="34" charset="0"/>
              <a:buChar char="–"/>
              <a:defRPr sz="4000" kern="1200">
                <a:solidFill>
                  <a:schemeClr val="tx1"/>
                </a:solidFill>
                <a:latin typeface="+mn-lt"/>
                <a:ea typeface="+mn-ea"/>
                <a:cs typeface="+mn-cs"/>
              </a:defRPr>
            </a:lvl2pPr>
            <a:lvl3pPr marL="1625759" indent="-325152" algn="l" defTabSz="1300607" rtl="0" eaLnBrk="1" latinLnBrk="0" hangingPunct="1">
              <a:spcBef>
                <a:spcPct val="20000"/>
              </a:spcBef>
              <a:buFont typeface="Arial" pitchFamily="34" charset="0"/>
              <a:buChar char="•"/>
              <a:defRPr sz="3500" kern="1200">
                <a:solidFill>
                  <a:schemeClr val="tx1"/>
                </a:solidFill>
                <a:latin typeface="+mn-lt"/>
                <a:ea typeface="+mn-ea"/>
                <a:cs typeface="+mn-cs"/>
              </a:defRPr>
            </a:lvl3pPr>
            <a:lvl4pPr marL="2276062" indent="-325152" algn="l" defTabSz="1300607" rtl="0" eaLnBrk="1" latinLnBrk="0" hangingPunct="1">
              <a:spcBef>
                <a:spcPct val="20000"/>
              </a:spcBef>
              <a:buFont typeface="Arial" pitchFamily="34" charset="0"/>
              <a:buChar char="–"/>
              <a:defRPr sz="2800" kern="1200">
                <a:solidFill>
                  <a:schemeClr val="tx1"/>
                </a:solidFill>
                <a:latin typeface="+mn-lt"/>
                <a:ea typeface="+mn-ea"/>
                <a:cs typeface="+mn-cs"/>
              </a:defRPr>
            </a:lvl4pPr>
            <a:lvl5pPr marL="2926364" indent="-325152" algn="l" defTabSz="1300607" rtl="0" eaLnBrk="1" latinLnBrk="0" hangingPunct="1">
              <a:spcBef>
                <a:spcPct val="20000"/>
              </a:spcBef>
              <a:buFont typeface="Arial" pitchFamily="34" charset="0"/>
              <a:buChar char="»"/>
              <a:defRPr sz="2800" kern="1200">
                <a:solidFill>
                  <a:schemeClr val="tx1"/>
                </a:solidFill>
                <a:latin typeface="+mn-lt"/>
                <a:ea typeface="+mn-ea"/>
                <a:cs typeface="+mn-cs"/>
              </a:defRPr>
            </a:lvl5pPr>
            <a:lvl6pPr marL="3576668" indent="-325152" algn="l" defTabSz="1300607"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226972" indent="-325152" algn="l" defTabSz="1300607"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77275" indent="-325152" algn="l" defTabSz="1300607"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527578" indent="-325152" algn="l" defTabSz="1300607"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r>
              <a:rPr lang="fr-FR" dirty="0"/>
              <a:t>Approche partenariale (« modèle bâlois ») </a:t>
            </a:r>
          </a:p>
          <a:p>
            <a:r>
              <a:rPr lang="fr-FR" dirty="0"/>
              <a:t>Paiement unique (« modèle zurichois ») </a:t>
            </a:r>
          </a:p>
          <a:p>
            <a:r>
              <a:rPr lang="fr-FR" dirty="0"/>
              <a:t>Solutions spéciales (p. ex. % du revenu locatif ou du chiffre d’affaires) </a:t>
            </a:r>
          </a:p>
          <a:p>
            <a:endParaRPr lang="de-CH" dirty="0"/>
          </a:p>
        </p:txBody>
      </p:sp>
    </p:spTree>
    <p:extLst>
      <p:ext uri="{BB962C8B-B14F-4D97-AF65-F5344CB8AC3E}">
        <p14:creationId xmlns:p14="http://schemas.microsoft.com/office/powerpoint/2010/main" val="146565444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BB454D-6300-4915-A3BE-96A6B0A217A6}"/>
              </a:ext>
            </a:extLst>
          </p:cNvPr>
          <p:cNvSpPr>
            <a:spLocks noGrp="1"/>
          </p:cNvSpPr>
          <p:nvPr>
            <p:ph type="title"/>
          </p:nvPr>
        </p:nvSpPr>
        <p:spPr>
          <a:xfrm>
            <a:off x="1031988" y="629915"/>
            <a:ext cx="10945216" cy="669939"/>
          </a:xfrm>
        </p:spPr>
        <p:txBody>
          <a:bodyPr/>
          <a:lstStyle/>
          <a:p>
            <a:r>
              <a:rPr lang="fr-FR"/>
              <a:t>Modèles de rente du droit de superficie en général</a:t>
            </a:r>
          </a:p>
        </p:txBody>
      </p:sp>
      <p:sp>
        <p:nvSpPr>
          <p:cNvPr id="3" name="Fußzeilenplatzhalter 2">
            <a:extLst>
              <a:ext uri="{FF2B5EF4-FFF2-40B4-BE49-F238E27FC236}">
                <a16:creationId xmlns:a16="http://schemas.microsoft.com/office/drawing/2014/main" id="{C29578A9-0BDE-4BD7-942D-BF7BD8E60C41}"/>
              </a:ext>
            </a:extLst>
          </p:cNvPr>
          <p:cNvSpPr>
            <a:spLocks noGrp="1"/>
          </p:cNvSpPr>
          <p:nvPr>
            <p:ph type="ftr" sz="quarter" idx="11"/>
          </p:nvPr>
        </p:nvSpPr>
        <p:spPr/>
        <p:txBody>
          <a:bodyPr/>
          <a:lstStyle/>
          <a:p>
            <a:r>
              <a:rPr lang="fr-FR"/>
              <a:t>Exposé Assemblée régionale VBBG Tavannes / 8 novembre 2021</a:t>
            </a:r>
          </a:p>
        </p:txBody>
      </p:sp>
      <p:sp>
        <p:nvSpPr>
          <p:cNvPr id="4" name="Textplatzhalter 3">
            <a:extLst>
              <a:ext uri="{FF2B5EF4-FFF2-40B4-BE49-F238E27FC236}">
                <a16:creationId xmlns:a16="http://schemas.microsoft.com/office/drawing/2014/main" id="{476EA77E-354E-4FBE-BC58-8404341FD1B9}"/>
              </a:ext>
            </a:extLst>
          </p:cNvPr>
          <p:cNvSpPr>
            <a:spLocks noGrp="1"/>
          </p:cNvSpPr>
          <p:nvPr>
            <p:ph type="body" sz="quarter" idx="12"/>
          </p:nvPr>
        </p:nvSpPr>
        <p:spPr/>
        <p:txBody>
          <a:bodyPr/>
          <a:lstStyle/>
          <a:p>
            <a:r>
              <a:rPr lang="fr-FR"/>
              <a:t>Définition du taux d’intérêt du droit de superficie (possibilités) </a:t>
            </a:r>
          </a:p>
        </p:txBody>
      </p:sp>
      <p:sp>
        <p:nvSpPr>
          <p:cNvPr id="5" name="Textplatzhalter 4">
            <a:extLst>
              <a:ext uri="{FF2B5EF4-FFF2-40B4-BE49-F238E27FC236}">
                <a16:creationId xmlns:a16="http://schemas.microsoft.com/office/drawing/2014/main" id="{BB863D71-7940-4801-A089-A1B038422114}"/>
              </a:ext>
            </a:extLst>
          </p:cNvPr>
          <p:cNvSpPr>
            <a:spLocks noGrp="1"/>
          </p:cNvSpPr>
          <p:nvPr>
            <p:ph type="body" sz="quarter" idx="13"/>
          </p:nvPr>
        </p:nvSpPr>
        <p:spPr>
          <a:xfrm>
            <a:off x="1031875" y="2862263"/>
            <a:ext cx="11017250" cy="2160140"/>
          </a:xfrm>
        </p:spPr>
        <p:txBody>
          <a:bodyPr/>
          <a:lstStyle/>
          <a:p>
            <a:r>
              <a:rPr lang="fr-FR"/>
              <a:t>Taux d’intérêt fixe sur toute la durée</a:t>
            </a:r>
          </a:p>
          <a:p>
            <a:r>
              <a:rPr lang="fr-FR"/>
              <a:t>Taux d’intérêt fixe avec possibilités d’adaptation tous les 15 à 25 ans</a:t>
            </a:r>
          </a:p>
          <a:p>
            <a:r>
              <a:rPr lang="fr-FR"/>
              <a:t>Évaluation de la valeur de marché</a:t>
            </a:r>
          </a:p>
          <a:p>
            <a:endParaRPr lang="de-CH" dirty="0"/>
          </a:p>
          <a:p>
            <a:r>
              <a:rPr lang="fr-FR"/>
              <a:t>Le couplage au taux d’intérêt hypothécaire / taux d’intérêt de référence / Libor, etc. est périlleux</a:t>
            </a:r>
          </a:p>
        </p:txBody>
      </p:sp>
    </p:spTree>
    <p:extLst>
      <p:ext uri="{BB962C8B-B14F-4D97-AF65-F5344CB8AC3E}">
        <p14:creationId xmlns:p14="http://schemas.microsoft.com/office/powerpoint/2010/main" val="16916656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6FADC1-8A76-454A-A256-B994579D07BF}"/>
              </a:ext>
            </a:extLst>
          </p:cNvPr>
          <p:cNvSpPr>
            <a:spLocks noGrp="1"/>
          </p:cNvSpPr>
          <p:nvPr>
            <p:ph type="title"/>
          </p:nvPr>
        </p:nvSpPr>
        <p:spPr>
          <a:xfrm>
            <a:off x="1031988" y="629915"/>
            <a:ext cx="10945216" cy="669939"/>
          </a:xfrm>
        </p:spPr>
        <p:txBody>
          <a:bodyPr/>
          <a:lstStyle/>
          <a:p>
            <a:r>
              <a:rPr lang="fr-FR"/>
              <a:t>Modèles de rente du droit de superficie en général</a:t>
            </a:r>
          </a:p>
        </p:txBody>
      </p:sp>
      <p:sp>
        <p:nvSpPr>
          <p:cNvPr id="3" name="Fußzeilenplatzhalter 2">
            <a:extLst>
              <a:ext uri="{FF2B5EF4-FFF2-40B4-BE49-F238E27FC236}">
                <a16:creationId xmlns:a16="http://schemas.microsoft.com/office/drawing/2014/main" id="{489E5FA4-3E9F-4B41-B1EE-5DFCD4F65CF0}"/>
              </a:ext>
            </a:extLst>
          </p:cNvPr>
          <p:cNvSpPr>
            <a:spLocks noGrp="1"/>
          </p:cNvSpPr>
          <p:nvPr>
            <p:ph type="ftr" sz="quarter" idx="11"/>
          </p:nvPr>
        </p:nvSpPr>
        <p:spPr/>
        <p:txBody>
          <a:bodyPr/>
          <a:lstStyle/>
          <a:p>
            <a:r>
              <a:rPr lang="fr-FR"/>
              <a:t>Exposé Assemblée régionale VBBG Tavannes / 8 novembre 2021</a:t>
            </a:r>
          </a:p>
        </p:txBody>
      </p:sp>
      <p:sp>
        <p:nvSpPr>
          <p:cNvPr id="4" name="Textplatzhalter 3">
            <a:extLst>
              <a:ext uri="{FF2B5EF4-FFF2-40B4-BE49-F238E27FC236}">
                <a16:creationId xmlns:a16="http://schemas.microsoft.com/office/drawing/2014/main" id="{4DB0FCD2-1AC5-4516-B15B-933C3B5AC3AE}"/>
              </a:ext>
            </a:extLst>
          </p:cNvPr>
          <p:cNvSpPr>
            <a:spLocks noGrp="1"/>
          </p:cNvSpPr>
          <p:nvPr>
            <p:ph type="body" sz="quarter" idx="12"/>
          </p:nvPr>
        </p:nvSpPr>
        <p:spPr>
          <a:xfrm>
            <a:off x="1031875" y="2214091"/>
            <a:ext cx="10944225" cy="504279"/>
          </a:xfrm>
        </p:spPr>
        <p:txBody>
          <a:bodyPr/>
          <a:lstStyle/>
          <a:p>
            <a:r>
              <a:rPr lang="fr-FR" sz="2800"/>
              <a:t>Comment obtenir des valeurs foncières / des rentes du droit de superficie conformes au marché ?</a:t>
            </a:r>
          </a:p>
        </p:txBody>
      </p:sp>
      <p:sp>
        <p:nvSpPr>
          <p:cNvPr id="5" name="Textplatzhalter 4">
            <a:extLst>
              <a:ext uri="{FF2B5EF4-FFF2-40B4-BE49-F238E27FC236}">
                <a16:creationId xmlns:a16="http://schemas.microsoft.com/office/drawing/2014/main" id="{DA4682CD-5126-439D-800D-F30E85B835C8}"/>
              </a:ext>
            </a:extLst>
          </p:cNvPr>
          <p:cNvSpPr>
            <a:spLocks noGrp="1"/>
          </p:cNvSpPr>
          <p:nvPr>
            <p:ph type="body" sz="quarter" idx="13"/>
          </p:nvPr>
        </p:nvSpPr>
        <p:spPr>
          <a:xfrm>
            <a:off x="1031875" y="3366319"/>
            <a:ext cx="10944225" cy="5184476"/>
          </a:xfrm>
        </p:spPr>
        <p:txBody>
          <a:bodyPr/>
          <a:lstStyle/>
          <a:p>
            <a:r>
              <a:rPr lang="fr-FR"/>
              <a:t>Estimation immobilière par des experts externes (indépendance) </a:t>
            </a:r>
          </a:p>
          <a:p>
            <a:pPr marL="0" indent="0">
              <a:buNone/>
            </a:pPr>
            <a:endParaRPr lang="de-CH" dirty="0"/>
          </a:p>
          <a:p>
            <a:pPr marL="0" indent="0">
              <a:buNone/>
            </a:pPr>
            <a:r>
              <a:rPr lang="fr-FR"/>
              <a:t>Pour les valeurs absolues du terrain, il est possible de s’appuyer sur des données de marché </a:t>
            </a:r>
            <a:r>
              <a:rPr lang="fr-FR">
                <a:solidFill>
                  <a:schemeClr val="bg2"/>
                </a:solidFill>
              </a:rPr>
              <a:t>actuelles</a:t>
            </a:r>
            <a:r>
              <a:rPr lang="fr-FR"/>
              <a:t>, basées sur des données de transactions, p. ex. :</a:t>
            </a:r>
          </a:p>
          <a:p>
            <a:r>
              <a:rPr lang="fr-FR"/>
              <a:t>Fahrländer Partner</a:t>
            </a:r>
          </a:p>
          <a:p>
            <a:r>
              <a:rPr lang="fr-FR"/>
              <a:t>Wüest Partner AG</a:t>
            </a:r>
          </a:p>
          <a:p>
            <a:r>
              <a:rPr lang="fr-FR"/>
              <a:t>CIFI SA</a:t>
            </a:r>
          </a:p>
        </p:txBody>
      </p:sp>
    </p:spTree>
    <p:extLst>
      <p:ext uri="{BB962C8B-B14F-4D97-AF65-F5344CB8AC3E}">
        <p14:creationId xmlns:p14="http://schemas.microsoft.com/office/powerpoint/2010/main" val="146688556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3901F49D-AF5A-49D8-8EBA-4B86AFFC159C}"/>
              </a:ext>
            </a:extLst>
          </p:cNvPr>
          <p:cNvSpPr>
            <a:spLocks noGrp="1"/>
          </p:cNvSpPr>
          <p:nvPr>
            <p:ph type="ftr" sz="quarter" idx="11"/>
          </p:nvPr>
        </p:nvSpPr>
        <p:spPr/>
        <p:txBody>
          <a:bodyPr/>
          <a:lstStyle/>
          <a:p>
            <a:r>
              <a:rPr lang="fr-FR"/>
              <a:t>Exposé Assemblée régionale VBBG Tavannes / 8 novembre 2021</a:t>
            </a:r>
          </a:p>
        </p:txBody>
      </p:sp>
      <p:sp>
        <p:nvSpPr>
          <p:cNvPr id="7" name="Titel 1">
            <a:extLst>
              <a:ext uri="{FF2B5EF4-FFF2-40B4-BE49-F238E27FC236}">
                <a16:creationId xmlns:a16="http://schemas.microsoft.com/office/drawing/2014/main" id="{59E00873-F36F-462E-B35E-F801F7C74F98}"/>
              </a:ext>
            </a:extLst>
          </p:cNvPr>
          <p:cNvSpPr>
            <a:spLocks noGrp="1"/>
          </p:cNvSpPr>
          <p:nvPr>
            <p:ph type="title"/>
          </p:nvPr>
        </p:nvSpPr>
        <p:spPr>
          <a:xfrm>
            <a:off x="1031988" y="629915"/>
            <a:ext cx="10945216" cy="669939"/>
          </a:xfrm>
        </p:spPr>
        <p:txBody>
          <a:bodyPr/>
          <a:lstStyle/>
          <a:p>
            <a:r>
              <a:rPr lang="fr-FR"/>
              <a:t>Modèles de rente du droit de superficie </a:t>
            </a:r>
            <a:br>
              <a:rPr lang="fr-FR"/>
            </a:br>
            <a:r>
              <a:rPr lang="fr-FR"/>
              <a:t>Bourgeoisie de Berne</a:t>
            </a:r>
          </a:p>
        </p:txBody>
      </p:sp>
    </p:spTree>
    <p:extLst>
      <p:ext uri="{BB962C8B-B14F-4D97-AF65-F5344CB8AC3E}">
        <p14:creationId xmlns:p14="http://schemas.microsoft.com/office/powerpoint/2010/main" val="304859688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6FADC1-8A76-454A-A256-B994579D07BF}"/>
              </a:ext>
            </a:extLst>
          </p:cNvPr>
          <p:cNvSpPr>
            <a:spLocks noGrp="1"/>
          </p:cNvSpPr>
          <p:nvPr>
            <p:ph type="title"/>
          </p:nvPr>
        </p:nvSpPr>
        <p:spPr>
          <a:xfrm>
            <a:off x="1031988" y="629915"/>
            <a:ext cx="10945216" cy="669939"/>
          </a:xfrm>
        </p:spPr>
        <p:txBody>
          <a:bodyPr/>
          <a:lstStyle/>
          <a:p>
            <a:r>
              <a:rPr lang="fr-FR"/>
              <a:t>Modèles de rente du droit de superficie </a:t>
            </a:r>
            <a:br>
              <a:rPr lang="fr-FR"/>
            </a:br>
            <a:r>
              <a:rPr lang="fr-FR"/>
              <a:t>Bourgeoisie de Berne</a:t>
            </a:r>
          </a:p>
        </p:txBody>
      </p:sp>
      <p:sp>
        <p:nvSpPr>
          <p:cNvPr id="3" name="Fußzeilenplatzhalter 2">
            <a:extLst>
              <a:ext uri="{FF2B5EF4-FFF2-40B4-BE49-F238E27FC236}">
                <a16:creationId xmlns:a16="http://schemas.microsoft.com/office/drawing/2014/main" id="{489E5FA4-3E9F-4B41-B1EE-5DFCD4F65CF0}"/>
              </a:ext>
            </a:extLst>
          </p:cNvPr>
          <p:cNvSpPr>
            <a:spLocks noGrp="1"/>
          </p:cNvSpPr>
          <p:nvPr>
            <p:ph type="ftr" sz="quarter" idx="11"/>
          </p:nvPr>
        </p:nvSpPr>
        <p:spPr/>
        <p:txBody>
          <a:bodyPr/>
          <a:lstStyle/>
          <a:p>
            <a:r>
              <a:rPr lang="fr-FR"/>
              <a:t>Exposé Assemblée régionale VBBG Tavannes / 8 novembre 2021</a:t>
            </a:r>
          </a:p>
        </p:txBody>
      </p:sp>
      <p:sp>
        <p:nvSpPr>
          <p:cNvPr id="4" name="Textplatzhalter 3">
            <a:extLst>
              <a:ext uri="{FF2B5EF4-FFF2-40B4-BE49-F238E27FC236}">
                <a16:creationId xmlns:a16="http://schemas.microsoft.com/office/drawing/2014/main" id="{4DB0FCD2-1AC5-4516-B15B-933C3B5AC3AE}"/>
              </a:ext>
            </a:extLst>
          </p:cNvPr>
          <p:cNvSpPr>
            <a:spLocks noGrp="1"/>
          </p:cNvSpPr>
          <p:nvPr>
            <p:ph type="body" sz="quarter" idx="12"/>
          </p:nvPr>
        </p:nvSpPr>
        <p:spPr>
          <a:xfrm>
            <a:off x="1031875" y="2214091"/>
            <a:ext cx="10944225" cy="504279"/>
          </a:xfrm>
        </p:spPr>
        <p:txBody>
          <a:bodyPr/>
          <a:lstStyle/>
          <a:p>
            <a:r>
              <a:rPr lang="fr-FR"/>
              <a:t>Les contrats de droit de superficie de la Bourgeoisie de Berne</a:t>
            </a:r>
          </a:p>
        </p:txBody>
      </p:sp>
      <p:sp>
        <p:nvSpPr>
          <p:cNvPr id="5" name="Textplatzhalter 4">
            <a:extLst>
              <a:ext uri="{FF2B5EF4-FFF2-40B4-BE49-F238E27FC236}">
                <a16:creationId xmlns:a16="http://schemas.microsoft.com/office/drawing/2014/main" id="{DA4682CD-5126-439D-800D-F30E85B835C8}"/>
              </a:ext>
            </a:extLst>
          </p:cNvPr>
          <p:cNvSpPr>
            <a:spLocks noGrp="1"/>
          </p:cNvSpPr>
          <p:nvPr>
            <p:ph type="body" sz="quarter" idx="13"/>
          </p:nvPr>
        </p:nvSpPr>
        <p:spPr>
          <a:xfrm>
            <a:off x="1031875" y="2862263"/>
            <a:ext cx="10944225" cy="5832548"/>
          </a:xfrm>
        </p:spPr>
        <p:txBody>
          <a:bodyPr/>
          <a:lstStyle/>
          <a:p>
            <a:r>
              <a:rPr lang="fr-FR"/>
              <a:t>Sont variés et conformes aux mœurs de leur époque respective</a:t>
            </a:r>
          </a:p>
          <a:p>
            <a:r>
              <a:rPr lang="fr-FR"/>
              <a:t>Sont convenus conformément au marché sur la base des valeurs vénales actuelles</a:t>
            </a:r>
          </a:p>
          <a:p>
            <a:r>
              <a:rPr lang="fr-FR"/>
              <a:t>La plupart des contrats de droit de superficie de la commune bourgeoise de Berne reposent sur la rémunération de la valeur du terrain au taux d’intérêt du droit de superficie </a:t>
            </a:r>
          </a:p>
          <a:p>
            <a:r>
              <a:rPr lang="fr-FR"/>
              <a:t>D’autres contrats ont été conclus avec des intérêts du droit de superficie par m</a:t>
            </a:r>
            <a:r>
              <a:rPr lang="fr-FR" baseline="30000"/>
              <a:t>2</a:t>
            </a:r>
            <a:r>
              <a:rPr lang="fr-FR"/>
              <a:t> de surface de terrain ou de surface brute par étage (utilisation)</a:t>
            </a:r>
          </a:p>
          <a:p>
            <a:r>
              <a:rPr lang="fr-FR"/>
              <a:t>Quelques solutions spéciales (chiffre d’affaires, réduction, utilité publique) </a:t>
            </a:r>
          </a:p>
        </p:txBody>
      </p:sp>
    </p:spTree>
    <p:extLst>
      <p:ext uri="{BB962C8B-B14F-4D97-AF65-F5344CB8AC3E}">
        <p14:creationId xmlns:p14="http://schemas.microsoft.com/office/powerpoint/2010/main" val="161583610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a:xfrm>
            <a:off x="1031988" y="629915"/>
            <a:ext cx="10945216" cy="669939"/>
          </a:xfrm>
        </p:spPr>
        <p:txBody>
          <a:bodyPr/>
          <a:lstStyle/>
          <a:p>
            <a:r>
              <a:rPr lang="fr-FR"/>
              <a:t>Contenu</a:t>
            </a:r>
          </a:p>
        </p:txBody>
      </p:sp>
      <p:sp>
        <p:nvSpPr>
          <p:cNvPr id="8" name="Textplatzhalter 7"/>
          <p:cNvSpPr>
            <a:spLocks noGrp="1"/>
          </p:cNvSpPr>
          <p:nvPr>
            <p:ph type="body" sz="quarter" idx="12"/>
          </p:nvPr>
        </p:nvSpPr>
        <p:spPr/>
        <p:txBody>
          <a:bodyPr/>
          <a:lstStyle/>
          <a:p>
            <a:r>
              <a:rPr lang="fr-FR"/>
              <a:t>Contenu</a:t>
            </a:r>
          </a:p>
        </p:txBody>
      </p:sp>
      <p:sp>
        <p:nvSpPr>
          <p:cNvPr id="9" name="Textplatzhalter 8"/>
          <p:cNvSpPr>
            <a:spLocks noGrp="1"/>
          </p:cNvSpPr>
          <p:nvPr>
            <p:ph type="body" sz="quarter" idx="13"/>
          </p:nvPr>
        </p:nvSpPr>
        <p:spPr>
          <a:xfrm>
            <a:off x="1031875" y="3078287"/>
            <a:ext cx="11017250" cy="5832548"/>
          </a:xfrm>
        </p:spPr>
        <p:txBody>
          <a:bodyPr/>
          <a:lstStyle/>
          <a:p>
            <a:r>
              <a:rPr lang="fr-FR"/>
              <a:t>Présentation</a:t>
            </a:r>
          </a:p>
          <a:p>
            <a:r>
              <a:rPr lang="fr-FR"/>
              <a:t>Droits de superficie au sein de la Bourgeoisie de Berne </a:t>
            </a:r>
          </a:p>
          <a:p>
            <a:r>
              <a:rPr lang="fr-FR"/>
              <a:t>Modèles de rente du droit de superficie</a:t>
            </a:r>
          </a:p>
          <a:p>
            <a:r>
              <a:rPr lang="fr-FR"/>
              <a:t>Le contrat de droit de superficie de la Bourgeoisie de Berne </a:t>
            </a:r>
          </a:p>
          <a:p>
            <a:r>
              <a:rPr lang="fr-FR"/>
              <a:t>Thèmes spéciaux</a:t>
            </a:r>
          </a:p>
          <a:p>
            <a:r>
              <a:rPr lang="fr-FR"/>
              <a:t>Place aux questions</a:t>
            </a:r>
          </a:p>
          <a:p>
            <a:pPr marL="0" indent="0">
              <a:buNone/>
            </a:pPr>
            <a:endParaRPr lang="de-CH" dirty="0">
              <a:latin typeface="+mn-lt"/>
            </a:endParaRPr>
          </a:p>
          <a:p>
            <a:endParaRPr lang="de-CH" dirty="0">
              <a:latin typeface="+mn-lt"/>
            </a:endParaRPr>
          </a:p>
          <a:p>
            <a:endParaRPr lang="de-CH" dirty="0">
              <a:latin typeface="+mn-lt"/>
            </a:endParaRPr>
          </a:p>
          <a:p>
            <a:endParaRPr lang="de-CH" dirty="0">
              <a:latin typeface="+mn-lt"/>
            </a:endParaRPr>
          </a:p>
        </p:txBody>
      </p:sp>
      <p:sp>
        <p:nvSpPr>
          <p:cNvPr id="10" name="Fußzeilenplatzhalter 9"/>
          <p:cNvSpPr>
            <a:spLocks noGrp="1"/>
          </p:cNvSpPr>
          <p:nvPr>
            <p:ph type="ftr" sz="quarter" idx="11"/>
          </p:nvPr>
        </p:nvSpPr>
        <p:spPr>
          <a:xfrm>
            <a:off x="1031612" y="9043087"/>
            <a:ext cx="10944750" cy="398507"/>
          </a:xfrm>
        </p:spPr>
        <p:txBody>
          <a:bodyPr/>
          <a:lstStyle/>
          <a:p>
            <a:r>
              <a:rPr lang="fr-FR"/>
              <a:t>Exposé Assemblée régionale VBBG Tavannes / 8 novembre 2021</a:t>
            </a:r>
          </a:p>
        </p:txBody>
      </p:sp>
    </p:spTree>
    <p:extLst>
      <p:ext uri="{BB962C8B-B14F-4D97-AF65-F5344CB8AC3E}">
        <p14:creationId xmlns:p14="http://schemas.microsoft.com/office/powerpoint/2010/main" val="231270041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F1092A-A0F9-4DC8-9303-5ACC0405ABC8}"/>
              </a:ext>
            </a:extLst>
          </p:cNvPr>
          <p:cNvSpPr>
            <a:spLocks noGrp="1"/>
          </p:cNvSpPr>
          <p:nvPr>
            <p:ph type="title"/>
          </p:nvPr>
        </p:nvSpPr>
        <p:spPr>
          <a:xfrm>
            <a:off x="1031988" y="629915"/>
            <a:ext cx="10945216" cy="669939"/>
          </a:xfrm>
        </p:spPr>
        <p:txBody>
          <a:bodyPr/>
          <a:lstStyle/>
          <a:p>
            <a:r>
              <a:rPr lang="fr-FR"/>
              <a:t>Modèle de rente du droit de superficie jusqu’en 2020</a:t>
            </a:r>
          </a:p>
        </p:txBody>
      </p:sp>
      <p:sp>
        <p:nvSpPr>
          <p:cNvPr id="3" name="Fußzeilenplatzhalter 2">
            <a:extLst>
              <a:ext uri="{FF2B5EF4-FFF2-40B4-BE49-F238E27FC236}">
                <a16:creationId xmlns:a16="http://schemas.microsoft.com/office/drawing/2014/main" id="{6EF802E8-2523-4C99-A770-6C66D8A5F0D1}"/>
              </a:ext>
            </a:extLst>
          </p:cNvPr>
          <p:cNvSpPr>
            <a:spLocks noGrp="1"/>
          </p:cNvSpPr>
          <p:nvPr>
            <p:ph type="ftr" sz="quarter" idx="11"/>
          </p:nvPr>
        </p:nvSpPr>
        <p:spPr/>
        <p:txBody>
          <a:bodyPr/>
          <a:lstStyle/>
          <a:p>
            <a:r>
              <a:rPr lang="fr-FR"/>
              <a:t>Exposé Assemblée régionale VBBG Tavannes / 8 novembre 2021</a:t>
            </a:r>
          </a:p>
        </p:txBody>
      </p:sp>
      <p:sp>
        <p:nvSpPr>
          <p:cNvPr id="5" name="Textplatzhalter 4">
            <a:extLst>
              <a:ext uri="{FF2B5EF4-FFF2-40B4-BE49-F238E27FC236}">
                <a16:creationId xmlns:a16="http://schemas.microsoft.com/office/drawing/2014/main" id="{ECAA85BF-D688-41A3-B8AD-AFA1242BC6F1}"/>
              </a:ext>
            </a:extLst>
          </p:cNvPr>
          <p:cNvSpPr>
            <a:spLocks noGrp="1"/>
          </p:cNvSpPr>
          <p:nvPr>
            <p:ph type="body" sz="quarter" idx="13"/>
          </p:nvPr>
        </p:nvSpPr>
        <p:spPr>
          <a:xfrm>
            <a:off x="1031875" y="6227666"/>
            <a:ext cx="11017250" cy="2467145"/>
          </a:xfrm>
        </p:spPr>
        <p:txBody>
          <a:bodyPr/>
          <a:lstStyle/>
          <a:p>
            <a:pPr marL="0" indent="0">
              <a:spcAft>
                <a:spcPts val="0"/>
              </a:spcAft>
              <a:buNone/>
              <a:tabLst>
                <a:tab pos="5208588" algn="ctr"/>
                <a:tab pos="10494963" algn="r"/>
              </a:tabLst>
            </a:pPr>
            <a:r>
              <a:rPr lang="fr-FR" b="1">
                <a:latin typeface="+mn-lt"/>
              </a:rPr>
              <a:t>Valeur vénale du terrain</a:t>
            </a:r>
            <a:r>
              <a:rPr lang="fr-FR">
                <a:latin typeface="+mn-lt"/>
              </a:rPr>
              <a:t> rémunérée au </a:t>
            </a:r>
            <a:r>
              <a:rPr lang="fr-FR" b="1">
                <a:latin typeface="+mn-lt"/>
              </a:rPr>
              <a:t>taux d’intérêt du droit de superficie</a:t>
            </a:r>
          </a:p>
          <a:p>
            <a:pPr marL="0" indent="0">
              <a:spcAft>
                <a:spcPts val="0"/>
              </a:spcAft>
              <a:buNone/>
              <a:tabLst>
                <a:tab pos="5208588" algn="ctr"/>
                <a:tab pos="10494963" algn="r"/>
              </a:tabLst>
            </a:pPr>
            <a:endParaRPr lang="de-CH" dirty="0">
              <a:latin typeface="+mn-lt"/>
            </a:endParaRPr>
          </a:p>
          <a:p>
            <a:pPr marL="0" indent="0">
              <a:buNone/>
              <a:tabLst>
                <a:tab pos="5208588" algn="l"/>
                <a:tab pos="10137775" algn="r"/>
              </a:tabLst>
            </a:pPr>
            <a:r>
              <a:rPr lang="fr-FR">
                <a:latin typeface="+mn-lt"/>
              </a:rPr>
              <a:t>				</a:t>
            </a:r>
          </a:p>
        </p:txBody>
      </p:sp>
      <p:pic>
        <p:nvPicPr>
          <p:cNvPr id="6" name="Grafik 5">
            <a:extLst>
              <a:ext uri="{FF2B5EF4-FFF2-40B4-BE49-F238E27FC236}">
                <a16:creationId xmlns:a16="http://schemas.microsoft.com/office/drawing/2014/main" id="{531639AB-949A-4D1D-BB23-ADD08B46DCA8}"/>
              </a:ext>
            </a:extLst>
          </p:cNvPr>
          <p:cNvPicPr>
            <a:picLocks noChangeAspect="1"/>
          </p:cNvPicPr>
          <p:nvPr/>
        </p:nvPicPr>
        <p:blipFill rotWithShape="1">
          <a:blip r:embed="rId3"/>
          <a:srcRect t="-3" b="25473"/>
          <a:stretch/>
        </p:blipFill>
        <p:spPr>
          <a:xfrm flipH="1">
            <a:off x="1038720" y="3091998"/>
            <a:ext cx="4255767" cy="2578477"/>
          </a:xfrm>
          <a:prstGeom prst="rect">
            <a:avLst/>
          </a:prstGeom>
        </p:spPr>
      </p:pic>
      <p:pic>
        <p:nvPicPr>
          <p:cNvPr id="8" name="Grafik 7">
            <a:extLst>
              <a:ext uri="{FF2B5EF4-FFF2-40B4-BE49-F238E27FC236}">
                <a16:creationId xmlns:a16="http://schemas.microsoft.com/office/drawing/2014/main" id="{227E1D51-6EB2-4F75-A681-D7BDA62F3A76}"/>
              </a:ext>
            </a:extLst>
          </p:cNvPr>
          <p:cNvPicPr>
            <a:picLocks noChangeAspect="1"/>
          </p:cNvPicPr>
          <p:nvPr/>
        </p:nvPicPr>
        <p:blipFill>
          <a:blip r:embed="rId4"/>
          <a:stretch>
            <a:fillRect/>
          </a:stretch>
        </p:blipFill>
        <p:spPr>
          <a:xfrm>
            <a:off x="6013449" y="3844354"/>
            <a:ext cx="981075" cy="962025"/>
          </a:xfrm>
          <a:prstGeom prst="rect">
            <a:avLst/>
          </a:prstGeom>
        </p:spPr>
      </p:pic>
      <p:pic>
        <p:nvPicPr>
          <p:cNvPr id="9" name="Grafik 8">
            <a:extLst>
              <a:ext uri="{FF2B5EF4-FFF2-40B4-BE49-F238E27FC236}">
                <a16:creationId xmlns:a16="http://schemas.microsoft.com/office/drawing/2014/main" id="{B616D317-80AE-46DF-84D4-5ADB23BA381A}"/>
              </a:ext>
            </a:extLst>
          </p:cNvPr>
          <p:cNvPicPr>
            <a:picLocks noChangeAspect="1"/>
          </p:cNvPicPr>
          <p:nvPr/>
        </p:nvPicPr>
        <p:blipFill>
          <a:blip r:embed="rId5"/>
          <a:stretch>
            <a:fillRect/>
          </a:stretch>
        </p:blipFill>
        <p:spPr>
          <a:xfrm>
            <a:off x="7676495" y="3438227"/>
            <a:ext cx="4804156" cy="1748077"/>
          </a:xfrm>
          <a:prstGeom prst="rect">
            <a:avLst/>
          </a:prstGeom>
        </p:spPr>
      </p:pic>
    </p:spTree>
    <p:extLst>
      <p:ext uri="{BB962C8B-B14F-4D97-AF65-F5344CB8AC3E}">
        <p14:creationId xmlns:p14="http://schemas.microsoft.com/office/powerpoint/2010/main" val="409577719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F1092A-A0F9-4DC8-9303-5ACC0405ABC8}"/>
              </a:ext>
            </a:extLst>
          </p:cNvPr>
          <p:cNvSpPr>
            <a:spLocks noGrp="1"/>
          </p:cNvSpPr>
          <p:nvPr>
            <p:ph type="title"/>
          </p:nvPr>
        </p:nvSpPr>
        <p:spPr>
          <a:xfrm>
            <a:off x="1031988" y="629915"/>
            <a:ext cx="10945216" cy="669939"/>
          </a:xfrm>
        </p:spPr>
        <p:txBody>
          <a:bodyPr/>
          <a:lstStyle/>
          <a:p>
            <a:r>
              <a:rPr lang="fr-FR"/>
              <a:t>Modèle de rente du droit de superficie à partir de 2021</a:t>
            </a:r>
          </a:p>
        </p:txBody>
      </p:sp>
      <p:sp>
        <p:nvSpPr>
          <p:cNvPr id="3" name="Fußzeilenplatzhalter 2">
            <a:extLst>
              <a:ext uri="{FF2B5EF4-FFF2-40B4-BE49-F238E27FC236}">
                <a16:creationId xmlns:a16="http://schemas.microsoft.com/office/drawing/2014/main" id="{6EF802E8-2523-4C99-A770-6C66D8A5F0D1}"/>
              </a:ext>
            </a:extLst>
          </p:cNvPr>
          <p:cNvSpPr>
            <a:spLocks noGrp="1"/>
          </p:cNvSpPr>
          <p:nvPr>
            <p:ph type="ftr" sz="quarter" idx="11"/>
          </p:nvPr>
        </p:nvSpPr>
        <p:spPr/>
        <p:txBody>
          <a:bodyPr/>
          <a:lstStyle/>
          <a:p>
            <a:r>
              <a:rPr lang="fr-FR"/>
              <a:t>Exposé Assemblée régionale VBBG Tavannes / 8 novembre 2021</a:t>
            </a:r>
          </a:p>
        </p:txBody>
      </p:sp>
      <p:sp>
        <p:nvSpPr>
          <p:cNvPr id="5" name="Textplatzhalter 4">
            <a:extLst>
              <a:ext uri="{FF2B5EF4-FFF2-40B4-BE49-F238E27FC236}">
                <a16:creationId xmlns:a16="http://schemas.microsoft.com/office/drawing/2014/main" id="{ECAA85BF-D688-41A3-B8AD-AFA1242BC6F1}"/>
              </a:ext>
            </a:extLst>
          </p:cNvPr>
          <p:cNvSpPr>
            <a:spLocks noGrp="1"/>
          </p:cNvSpPr>
          <p:nvPr>
            <p:ph type="body" sz="quarter" idx="13"/>
          </p:nvPr>
        </p:nvSpPr>
        <p:spPr>
          <a:xfrm>
            <a:off x="1031875" y="6227666"/>
            <a:ext cx="11017250" cy="2467145"/>
          </a:xfrm>
        </p:spPr>
        <p:txBody>
          <a:bodyPr/>
          <a:lstStyle/>
          <a:p>
            <a:pPr marL="0" indent="0">
              <a:spcAft>
                <a:spcPts val="0"/>
              </a:spcAft>
              <a:buNone/>
              <a:tabLst>
                <a:tab pos="5208588" algn="ctr"/>
                <a:tab pos="10494963" algn="r"/>
              </a:tabLst>
            </a:pPr>
            <a:r>
              <a:rPr lang="fr-FR" b="1" dirty="0">
                <a:latin typeface="+mn-lt"/>
              </a:rPr>
              <a:t>Valeur vénale du terrain</a:t>
            </a:r>
            <a:r>
              <a:rPr lang="fr-FR" dirty="0">
                <a:latin typeface="+mn-lt"/>
              </a:rPr>
              <a:t> rémunérée au </a:t>
            </a:r>
            <a:r>
              <a:rPr lang="fr-FR" b="1" dirty="0">
                <a:latin typeface="+mn-lt"/>
              </a:rPr>
              <a:t>taux d’intérêt du droit de superficie</a:t>
            </a:r>
          </a:p>
          <a:p>
            <a:pPr marL="0" indent="0">
              <a:buNone/>
              <a:tabLst>
                <a:tab pos="5208588" algn="l"/>
                <a:tab pos="10137775" algn="r"/>
              </a:tabLst>
            </a:pPr>
            <a:r>
              <a:rPr lang="fr-FR" dirty="0">
                <a:latin typeface="+mn-lt"/>
              </a:rPr>
              <a:t>				</a:t>
            </a:r>
          </a:p>
        </p:txBody>
      </p:sp>
      <p:pic>
        <p:nvPicPr>
          <p:cNvPr id="6" name="Grafik 5">
            <a:extLst>
              <a:ext uri="{FF2B5EF4-FFF2-40B4-BE49-F238E27FC236}">
                <a16:creationId xmlns:a16="http://schemas.microsoft.com/office/drawing/2014/main" id="{531639AB-949A-4D1D-BB23-ADD08B46DCA8}"/>
              </a:ext>
            </a:extLst>
          </p:cNvPr>
          <p:cNvPicPr>
            <a:picLocks noChangeAspect="1"/>
          </p:cNvPicPr>
          <p:nvPr/>
        </p:nvPicPr>
        <p:blipFill rotWithShape="1">
          <a:blip r:embed="rId3"/>
          <a:srcRect t="-3" b="25473"/>
          <a:stretch/>
        </p:blipFill>
        <p:spPr>
          <a:xfrm flipH="1">
            <a:off x="1038720" y="3091998"/>
            <a:ext cx="4255767" cy="2578477"/>
          </a:xfrm>
          <a:prstGeom prst="rect">
            <a:avLst/>
          </a:prstGeom>
        </p:spPr>
      </p:pic>
      <p:pic>
        <p:nvPicPr>
          <p:cNvPr id="8" name="Grafik 7">
            <a:extLst>
              <a:ext uri="{FF2B5EF4-FFF2-40B4-BE49-F238E27FC236}">
                <a16:creationId xmlns:a16="http://schemas.microsoft.com/office/drawing/2014/main" id="{227E1D51-6EB2-4F75-A681-D7BDA62F3A76}"/>
              </a:ext>
            </a:extLst>
          </p:cNvPr>
          <p:cNvPicPr>
            <a:picLocks noChangeAspect="1"/>
          </p:cNvPicPr>
          <p:nvPr/>
        </p:nvPicPr>
        <p:blipFill>
          <a:blip r:embed="rId4"/>
          <a:stretch>
            <a:fillRect/>
          </a:stretch>
        </p:blipFill>
        <p:spPr>
          <a:xfrm>
            <a:off x="6013449" y="3844354"/>
            <a:ext cx="981075" cy="962025"/>
          </a:xfrm>
          <a:prstGeom prst="rect">
            <a:avLst/>
          </a:prstGeom>
        </p:spPr>
      </p:pic>
      <p:sp>
        <p:nvSpPr>
          <p:cNvPr id="4" name="Textfeld 3">
            <a:extLst>
              <a:ext uri="{FF2B5EF4-FFF2-40B4-BE49-F238E27FC236}">
                <a16:creationId xmlns:a16="http://schemas.microsoft.com/office/drawing/2014/main" id="{BA083130-CD03-44FC-84C7-C0AD3929E109}"/>
              </a:ext>
            </a:extLst>
          </p:cNvPr>
          <p:cNvSpPr txBox="1"/>
          <p:nvPr/>
        </p:nvSpPr>
        <p:spPr>
          <a:xfrm>
            <a:off x="8304187" y="2862163"/>
            <a:ext cx="3960441" cy="3554819"/>
          </a:xfrm>
          <a:prstGeom prst="rect">
            <a:avLst/>
          </a:prstGeom>
          <a:noFill/>
        </p:spPr>
        <p:txBody>
          <a:bodyPr wrap="square" rtlCol="0">
            <a:spAutoFit/>
          </a:bodyPr>
          <a:lstStyle/>
          <a:p>
            <a:r>
              <a:rPr lang="fr-FR" sz="4000" b="1" dirty="0">
                <a:solidFill>
                  <a:srgbClr val="C00000"/>
                </a:solidFill>
                <a:effectLst/>
              </a:rPr>
              <a:t>%-</a:t>
            </a:r>
            <a:r>
              <a:rPr lang="fr-FR" sz="4000" b="1" dirty="0" err="1">
                <a:solidFill>
                  <a:srgbClr val="C00000"/>
                </a:solidFill>
                <a:effectLst/>
              </a:rPr>
              <a:t>tage</a:t>
            </a:r>
            <a:r>
              <a:rPr lang="fr-FR" sz="4000" b="1" dirty="0">
                <a:solidFill>
                  <a:srgbClr val="C00000"/>
                </a:solidFill>
                <a:effectLst/>
              </a:rPr>
              <a:t> spécifique à l'objet, la situation et l'affectation</a:t>
            </a:r>
          </a:p>
          <a:p>
            <a:endParaRPr lang="de-CH" dirty="0"/>
          </a:p>
        </p:txBody>
      </p:sp>
    </p:spTree>
    <p:extLst>
      <p:ext uri="{BB962C8B-B14F-4D97-AF65-F5344CB8AC3E}">
        <p14:creationId xmlns:p14="http://schemas.microsoft.com/office/powerpoint/2010/main" val="278351621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6FADC1-8A76-454A-A256-B994579D07BF}"/>
              </a:ext>
            </a:extLst>
          </p:cNvPr>
          <p:cNvSpPr>
            <a:spLocks noGrp="1"/>
          </p:cNvSpPr>
          <p:nvPr>
            <p:ph type="title"/>
          </p:nvPr>
        </p:nvSpPr>
        <p:spPr>
          <a:xfrm>
            <a:off x="1031988" y="629915"/>
            <a:ext cx="10945216" cy="1208548"/>
          </a:xfrm>
        </p:spPr>
        <p:txBody>
          <a:bodyPr/>
          <a:lstStyle/>
          <a:p>
            <a:r>
              <a:rPr lang="fr-FR" dirty="0"/>
              <a:t>Modèles de rente du droit de superficie de la Bourgeoisie de Berne</a:t>
            </a:r>
          </a:p>
        </p:txBody>
      </p:sp>
      <p:sp>
        <p:nvSpPr>
          <p:cNvPr id="3" name="Fußzeilenplatzhalter 2">
            <a:extLst>
              <a:ext uri="{FF2B5EF4-FFF2-40B4-BE49-F238E27FC236}">
                <a16:creationId xmlns:a16="http://schemas.microsoft.com/office/drawing/2014/main" id="{489E5FA4-3E9F-4B41-B1EE-5DFCD4F65CF0}"/>
              </a:ext>
            </a:extLst>
          </p:cNvPr>
          <p:cNvSpPr>
            <a:spLocks noGrp="1"/>
          </p:cNvSpPr>
          <p:nvPr>
            <p:ph type="ftr" sz="quarter" idx="11"/>
          </p:nvPr>
        </p:nvSpPr>
        <p:spPr>
          <a:xfrm>
            <a:off x="1031612" y="9043087"/>
            <a:ext cx="10944750" cy="403316"/>
          </a:xfrm>
        </p:spPr>
        <p:txBody>
          <a:bodyPr/>
          <a:lstStyle/>
          <a:p>
            <a:pPr marL="0" marR="0" lvl="0" indent="0" algn="ctr" defTabSz="1300607" rtl="0" eaLnBrk="1" fontAlgn="auto" latinLnBrk="0" hangingPunct="1">
              <a:lnSpc>
                <a:spcPts val="2600"/>
              </a:lnSpc>
              <a:spcBef>
                <a:spcPts val="0"/>
              </a:spcBef>
              <a:spcAft>
                <a:spcPts val="0"/>
              </a:spcAft>
              <a:buClrTx/>
              <a:buSzTx/>
              <a:buFontTx/>
              <a:buNone/>
              <a:tabLst/>
              <a:defRPr/>
            </a:pPr>
            <a:r>
              <a:rPr kumimoji="0" lang="fr-FR" sz="1800" b="0" i="0" u="none" strike="noStrike" kern="1200" cap="none" spc="0" normalizeH="0" baseline="0" noProof="0">
                <a:ln>
                  <a:noFill/>
                </a:ln>
                <a:solidFill>
                  <a:srgbClr val="3E3E3E"/>
                </a:solidFill>
                <a:effectLst/>
                <a:uLnTx/>
                <a:uFillTx/>
                <a:latin typeface="AvenirNext LT Com Regular"/>
                <a:ea typeface="+mn-ea"/>
                <a:cs typeface="+mn-cs"/>
              </a:rPr>
              <a:t>Vortrag Regionalversammlung VBBG Tavannes / 08.11.2021</a:t>
            </a:r>
          </a:p>
        </p:txBody>
      </p:sp>
      <p:sp>
        <p:nvSpPr>
          <p:cNvPr id="4" name="Textplatzhalter 3">
            <a:extLst>
              <a:ext uri="{FF2B5EF4-FFF2-40B4-BE49-F238E27FC236}">
                <a16:creationId xmlns:a16="http://schemas.microsoft.com/office/drawing/2014/main" id="{4DB0FCD2-1AC5-4516-B15B-933C3B5AC3AE}"/>
              </a:ext>
            </a:extLst>
          </p:cNvPr>
          <p:cNvSpPr>
            <a:spLocks noGrp="1"/>
          </p:cNvSpPr>
          <p:nvPr>
            <p:ph type="body" sz="quarter" idx="12"/>
          </p:nvPr>
        </p:nvSpPr>
        <p:spPr>
          <a:xfrm>
            <a:off x="1031875" y="2214091"/>
            <a:ext cx="10944225" cy="504279"/>
          </a:xfrm>
        </p:spPr>
        <p:txBody>
          <a:bodyPr/>
          <a:lstStyle/>
          <a:p>
            <a:r>
              <a:rPr lang="fr-FR" sz="2800" dirty="0"/>
              <a:t>Définition d’une rente du droit de superficie spécifique</a:t>
            </a:r>
          </a:p>
        </p:txBody>
      </p:sp>
      <p:sp>
        <p:nvSpPr>
          <p:cNvPr id="5" name="Textplatzhalter 4">
            <a:extLst>
              <a:ext uri="{FF2B5EF4-FFF2-40B4-BE49-F238E27FC236}">
                <a16:creationId xmlns:a16="http://schemas.microsoft.com/office/drawing/2014/main" id="{DA4682CD-5126-439D-800D-F30E85B835C8}"/>
              </a:ext>
            </a:extLst>
          </p:cNvPr>
          <p:cNvSpPr>
            <a:spLocks noGrp="1"/>
          </p:cNvSpPr>
          <p:nvPr>
            <p:ph type="body" sz="quarter" idx="13"/>
          </p:nvPr>
        </p:nvSpPr>
        <p:spPr>
          <a:xfrm>
            <a:off x="1031875" y="2862263"/>
            <a:ext cx="10944225" cy="1584076"/>
          </a:xfrm>
        </p:spPr>
        <p:txBody>
          <a:bodyPr/>
          <a:lstStyle/>
          <a:p>
            <a:r>
              <a:rPr lang="fr-FR" dirty="0"/>
              <a:t>Correspond en principe au </a:t>
            </a:r>
            <a:r>
              <a:rPr lang="fr-FR" b="1" dirty="0">
                <a:solidFill>
                  <a:schemeClr val="bg2"/>
                </a:solidFill>
              </a:rPr>
              <a:t>taux d’intérêt net</a:t>
            </a:r>
            <a:r>
              <a:rPr lang="fr-FR" dirty="0"/>
              <a:t> de l’évaluation immobilière</a:t>
            </a:r>
          </a:p>
          <a:p>
            <a:r>
              <a:rPr lang="fr-FR" dirty="0"/>
              <a:t>Est réalisée de façon indépendante par un expert en évaluation immobilière externe</a:t>
            </a:r>
          </a:p>
        </p:txBody>
      </p:sp>
      <p:sp>
        <p:nvSpPr>
          <p:cNvPr id="6" name="Textplatzhalter 3">
            <a:extLst>
              <a:ext uri="{FF2B5EF4-FFF2-40B4-BE49-F238E27FC236}">
                <a16:creationId xmlns:a16="http://schemas.microsoft.com/office/drawing/2014/main" id="{8CAD91C1-F53F-4991-B261-FD0DE12B203F}"/>
              </a:ext>
            </a:extLst>
          </p:cNvPr>
          <p:cNvSpPr txBox="1">
            <a:spLocks/>
          </p:cNvSpPr>
          <p:nvPr/>
        </p:nvSpPr>
        <p:spPr>
          <a:xfrm>
            <a:off x="1031379" y="4734371"/>
            <a:ext cx="10944225" cy="504279"/>
          </a:xfrm>
          <a:prstGeom prst="rect">
            <a:avLst/>
          </a:prstGeom>
        </p:spPr>
        <p:txBody>
          <a:bodyPr/>
          <a:lstStyle>
            <a:lvl1pPr marL="0" indent="0" algn="l" defTabSz="1300607" rtl="0" eaLnBrk="1" latinLnBrk="0" hangingPunct="1">
              <a:lnSpc>
                <a:spcPts val="3600"/>
              </a:lnSpc>
              <a:spcBef>
                <a:spcPts val="0"/>
              </a:spcBef>
              <a:spcAft>
                <a:spcPts val="200"/>
              </a:spcAft>
              <a:buFont typeface="Arial" pitchFamily="34" charset="0"/>
              <a:buNone/>
              <a:defRPr lang="de-DE" sz="2500" b="1" kern="1200">
                <a:solidFill>
                  <a:schemeClr val="tx1"/>
                </a:solidFill>
                <a:latin typeface="+mn-lt"/>
                <a:ea typeface="+mn-ea"/>
                <a:cs typeface="+mn-cs"/>
              </a:defRPr>
            </a:lvl1pPr>
            <a:lvl2pPr marL="1056742" indent="-406440" algn="l" defTabSz="1300607" rtl="0" eaLnBrk="1" latinLnBrk="0" hangingPunct="1">
              <a:spcBef>
                <a:spcPct val="20000"/>
              </a:spcBef>
              <a:buFont typeface="Arial" pitchFamily="34" charset="0"/>
              <a:buChar char="–"/>
              <a:defRPr sz="4000" kern="1200">
                <a:solidFill>
                  <a:schemeClr val="tx1"/>
                </a:solidFill>
                <a:latin typeface="+mn-lt"/>
                <a:ea typeface="+mn-ea"/>
                <a:cs typeface="+mn-cs"/>
              </a:defRPr>
            </a:lvl2pPr>
            <a:lvl3pPr marL="1625759" indent="-325152" algn="l" defTabSz="1300607" rtl="0" eaLnBrk="1" latinLnBrk="0" hangingPunct="1">
              <a:spcBef>
                <a:spcPct val="20000"/>
              </a:spcBef>
              <a:buFont typeface="Arial" pitchFamily="34" charset="0"/>
              <a:buChar char="•"/>
              <a:defRPr sz="3500" kern="1200">
                <a:solidFill>
                  <a:schemeClr val="tx1"/>
                </a:solidFill>
                <a:latin typeface="+mn-lt"/>
                <a:ea typeface="+mn-ea"/>
                <a:cs typeface="+mn-cs"/>
              </a:defRPr>
            </a:lvl3pPr>
            <a:lvl4pPr marL="2276062" indent="-325152" algn="l" defTabSz="1300607" rtl="0" eaLnBrk="1" latinLnBrk="0" hangingPunct="1">
              <a:spcBef>
                <a:spcPct val="20000"/>
              </a:spcBef>
              <a:buFont typeface="Arial" pitchFamily="34" charset="0"/>
              <a:buChar char="–"/>
              <a:defRPr sz="2800" kern="1200">
                <a:solidFill>
                  <a:schemeClr val="tx1"/>
                </a:solidFill>
                <a:latin typeface="+mn-lt"/>
                <a:ea typeface="+mn-ea"/>
                <a:cs typeface="+mn-cs"/>
              </a:defRPr>
            </a:lvl4pPr>
            <a:lvl5pPr marL="2926364" indent="-325152" algn="l" defTabSz="1300607" rtl="0" eaLnBrk="1" latinLnBrk="0" hangingPunct="1">
              <a:spcBef>
                <a:spcPct val="20000"/>
              </a:spcBef>
              <a:buFont typeface="Arial" pitchFamily="34" charset="0"/>
              <a:buChar char="»"/>
              <a:defRPr sz="2800" kern="1200">
                <a:solidFill>
                  <a:schemeClr val="tx1"/>
                </a:solidFill>
                <a:latin typeface="+mn-lt"/>
                <a:ea typeface="+mn-ea"/>
                <a:cs typeface="+mn-cs"/>
              </a:defRPr>
            </a:lvl5pPr>
            <a:lvl6pPr marL="3576668" indent="-325152" algn="l" defTabSz="1300607"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226972" indent="-325152" algn="l" defTabSz="1300607"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77275" indent="-325152" algn="l" defTabSz="1300607"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527578" indent="-325152" algn="l" defTabSz="1300607"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marR="0" lvl="0" indent="0" algn="l" defTabSz="1300607" rtl="0" eaLnBrk="1" fontAlgn="auto" latinLnBrk="0" hangingPunct="1">
              <a:lnSpc>
                <a:spcPts val="3600"/>
              </a:lnSpc>
              <a:spcBef>
                <a:spcPts val="0"/>
              </a:spcBef>
              <a:spcAft>
                <a:spcPts val="200"/>
              </a:spcAft>
              <a:buClrTx/>
              <a:buSzTx/>
              <a:buFont typeface="Arial" pitchFamily="34" charset="0"/>
              <a:buNone/>
              <a:tabLst/>
              <a:defRPr/>
            </a:pPr>
            <a:r>
              <a:rPr kumimoji="0" lang="fr-FR" sz="2800" b="1" i="0" u="none" strike="noStrike" kern="1200" cap="none" spc="0" normalizeH="0" baseline="0" noProof="0" dirty="0">
                <a:ln>
                  <a:noFill/>
                </a:ln>
                <a:solidFill>
                  <a:srgbClr val="282828"/>
                </a:solidFill>
                <a:effectLst/>
                <a:uLnTx/>
                <a:uFillTx/>
                <a:latin typeface="AvenirNext LT Com Regular"/>
                <a:ea typeface="+mn-ea"/>
                <a:cs typeface="+mn-cs"/>
              </a:rPr>
              <a:t>Se base sur l’</a:t>
            </a:r>
            <a:r>
              <a:rPr kumimoji="0" lang="fr-FR" sz="2800" b="1" i="0" u="none" strike="noStrike" kern="1200" cap="none" spc="0" normalizeH="0" baseline="0" noProof="0" dirty="0">
                <a:ln>
                  <a:noFill/>
                </a:ln>
                <a:solidFill>
                  <a:srgbClr val="D61942"/>
                </a:solidFill>
                <a:effectLst/>
                <a:uLnTx/>
                <a:uFillTx/>
                <a:latin typeface="AvenirNext LT Com Regular"/>
                <a:ea typeface="+mn-ea"/>
                <a:cs typeface="+mn-cs"/>
              </a:rPr>
              <a:t>intérêt réel sans risque </a:t>
            </a:r>
            <a:r>
              <a:rPr kumimoji="0" lang="fr-FR" sz="2800" b="1" i="0" u="none" strike="noStrike" kern="1200" cap="none" spc="0" normalizeH="0" baseline="0" noProof="0" dirty="0">
                <a:ln>
                  <a:noFill/>
                </a:ln>
                <a:solidFill>
                  <a:srgbClr val="282828"/>
                </a:solidFill>
                <a:effectLst/>
                <a:uLnTx/>
                <a:uFillTx/>
                <a:latin typeface="AvenirNext LT Com Regular"/>
                <a:ea typeface="+mn-ea"/>
                <a:cs typeface="+mn-cs"/>
              </a:rPr>
              <a:t>avec des suppléments pour</a:t>
            </a:r>
          </a:p>
        </p:txBody>
      </p:sp>
      <p:sp>
        <p:nvSpPr>
          <p:cNvPr id="7" name="Textplatzhalter 4">
            <a:extLst>
              <a:ext uri="{FF2B5EF4-FFF2-40B4-BE49-F238E27FC236}">
                <a16:creationId xmlns:a16="http://schemas.microsoft.com/office/drawing/2014/main" id="{7A03C37C-DDD5-47C1-B3C4-6CDE3421C15B}"/>
              </a:ext>
            </a:extLst>
          </p:cNvPr>
          <p:cNvSpPr txBox="1">
            <a:spLocks/>
          </p:cNvSpPr>
          <p:nvPr/>
        </p:nvSpPr>
        <p:spPr>
          <a:xfrm>
            <a:off x="1031379" y="5382543"/>
            <a:ext cx="10944225" cy="1584076"/>
          </a:xfrm>
          <a:prstGeom prst="rect">
            <a:avLst/>
          </a:prstGeom>
        </p:spPr>
        <p:txBody>
          <a:bodyPr/>
          <a:lstStyle>
            <a:lvl1pPr marL="241300" indent="-241300" algn="l" defTabSz="1300607" rtl="0" eaLnBrk="1" latinLnBrk="0" hangingPunct="1">
              <a:lnSpc>
                <a:spcPts val="3800"/>
              </a:lnSpc>
              <a:spcBef>
                <a:spcPts val="0"/>
              </a:spcBef>
              <a:spcAft>
                <a:spcPts val="2000"/>
              </a:spcAft>
              <a:buFont typeface="Arial" pitchFamily="34" charset="0"/>
              <a:buChar char="•"/>
              <a:defRPr lang="de-DE" sz="2800" kern="1200" baseline="0">
                <a:solidFill>
                  <a:schemeClr val="tx1"/>
                </a:solidFill>
                <a:latin typeface="+mj-lt"/>
                <a:ea typeface="+mn-ea"/>
                <a:cs typeface="+mn-cs"/>
              </a:defRPr>
            </a:lvl1pPr>
            <a:lvl2pPr marL="1056742" indent="-406440" algn="l" defTabSz="1300607" rtl="0" eaLnBrk="1" latinLnBrk="0" hangingPunct="1">
              <a:spcBef>
                <a:spcPct val="20000"/>
              </a:spcBef>
              <a:buFont typeface="Arial" pitchFamily="34" charset="0"/>
              <a:buChar char="–"/>
              <a:defRPr sz="4000" kern="1200">
                <a:solidFill>
                  <a:schemeClr val="tx1"/>
                </a:solidFill>
                <a:latin typeface="+mn-lt"/>
                <a:ea typeface="+mn-ea"/>
                <a:cs typeface="+mn-cs"/>
              </a:defRPr>
            </a:lvl2pPr>
            <a:lvl3pPr marL="1625759" indent="-325152" algn="l" defTabSz="1300607" rtl="0" eaLnBrk="1" latinLnBrk="0" hangingPunct="1">
              <a:spcBef>
                <a:spcPct val="20000"/>
              </a:spcBef>
              <a:buFont typeface="Arial" pitchFamily="34" charset="0"/>
              <a:buChar char="•"/>
              <a:defRPr sz="3500" kern="1200">
                <a:solidFill>
                  <a:schemeClr val="tx1"/>
                </a:solidFill>
                <a:latin typeface="+mn-lt"/>
                <a:ea typeface="+mn-ea"/>
                <a:cs typeface="+mn-cs"/>
              </a:defRPr>
            </a:lvl3pPr>
            <a:lvl4pPr marL="2276062" indent="-325152" algn="l" defTabSz="1300607" rtl="0" eaLnBrk="1" latinLnBrk="0" hangingPunct="1">
              <a:spcBef>
                <a:spcPct val="20000"/>
              </a:spcBef>
              <a:buFont typeface="Arial" pitchFamily="34" charset="0"/>
              <a:buChar char="–"/>
              <a:defRPr sz="2800" kern="1200">
                <a:solidFill>
                  <a:schemeClr val="tx1"/>
                </a:solidFill>
                <a:latin typeface="+mn-lt"/>
                <a:ea typeface="+mn-ea"/>
                <a:cs typeface="+mn-cs"/>
              </a:defRPr>
            </a:lvl4pPr>
            <a:lvl5pPr marL="2926364" indent="-325152" algn="l" defTabSz="1300607" rtl="0" eaLnBrk="1" latinLnBrk="0" hangingPunct="1">
              <a:spcBef>
                <a:spcPct val="20000"/>
              </a:spcBef>
              <a:buFont typeface="Arial" pitchFamily="34" charset="0"/>
              <a:buChar char="»"/>
              <a:defRPr sz="2800" kern="1200">
                <a:solidFill>
                  <a:schemeClr val="tx1"/>
                </a:solidFill>
                <a:latin typeface="+mn-lt"/>
                <a:ea typeface="+mn-ea"/>
                <a:cs typeface="+mn-cs"/>
              </a:defRPr>
            </a:lvl5pPr>
            <a:lvl6pPr marL="3576668" indent="-325152" algn="l" defTabSz="1300607"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226972" indent="-325152" algn="l" defTabSz="1300607"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77275" indent="-325152" algn="l" defTabSz="1300607"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527578" indent="-325152" algn="l" defTabSz="1300607"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241300" marR="0" lvl="0" indent="-241300" algn="l" defTabSz="1300607" rtl="0" eaLnBrk="1" fontAlgn="auto" latinLnBrk="0" hangingPunct="1">
              <a:lnSpc>
                <a:spcPts val="3800"/>
              </a:lnSpc>
              <a:spcBef>
                <a:spcPts val="0"/>
              </a:spcBef>
              <a:spcAft>
                <a:spcPts val="2000"/>
              </a:spcAft>
              <a:buClrTx/>
              <a:buSzTx/>
              <a:buFont typeface="Arial" pitchFamily="34" charset="0"/>
              <a:buChar char="•"/>
              <a:tabLst/>
              <a:defRPr/>
            </a:pPr>
            <a:r>
              <a:rPr kumimoji="0" lang="fr-FR" sz="2800" b="0" i="0" u="none" strike="noStrike" kern="1200" cap="none" spc="0" normalizeH="0" baseline="0" noProof="0" dirty="0">
                <a:ln>
                  <a:noFill/>
                </a:ln>
                <a:solidFill>
                  <a:srgbClr val="282828"/>
                </a:solidFill>
                <a:effectLst/>
                <a:uLnTx/>
                <a:uFillTx/>
                <a:latin typeface="Minion Pro"/>
                <a:ea typeface="+mn-ea"/>
                <a:cs typeface="+mn-cs"/>
              </a:rPr>
              <a:t>Le risque de marché (catégorie de placement Immobilier)</a:t>
            </a:r>
          </a:p>
          <a:p>
            <a:pPr marL="241300" marR="0" lvl="0" indent="-241300" algn="l" defTabSz="1300607" rtl="0" eaLnBrk="1" fontAlgn="auto" latinLnBrk="0" hangingPunct="1">
              <a:lnSpc>
                <a:spcPts val="3800"/>
              </a:lnSpc>
              <a:spcBef>
                <a:spcPts val="0"/>
              </a:spcBef>
              <a:spcAft>
                <a:spcPts val="2000"/>
              </a:spcAft>
              <a:buClrTx/>
              <a:buSzTx/>
              <a:buFont typeface="Arial" pitchFamily="34" charset="0"/>
              <a:buChar char="•"/>
              <a:tabLst/>
              <a:defRPr/>
            </a:pPr>
            <a:r>
              <a:rPr kumimoji="0" lang="fr-FR" sz="2800" b="0" i="0" u="none" strike="noStrike" kern="1200" cap="none" spc="0" normalizeH="0" baseline="0" noProof="0" dirty="0">
                <a:ln>
                  <a:noFill/>
                </a:ln>
                <a:solidFill>
                  <a:srgbClr val="282828"/>
                </a:solidFill>
                <a:effectLst/>
                <a:uLnTx/>
                <a:uFillTx/>
                <a:latin typeface="Minion Pro"/>
                <a:ea typeface="+mn-ea"/>
                <a:cs typeface="+mn-cs"/>
              </a:rPr>
              <a:t>Le risque lié à l’objet (situation, affectation)</a:t>
            </a:r>
          </a:p>
          <a:p>
            <a:pPr marL="241300" marR="0" lvl="0" indent="-241300" algn="l" defTabSz="1300607" rtl="0" eaLnBrk="1" fontAlgn="auto" latinLnBrk="0" hangingPunct="1">
              <a:lnSpc>
                <a:spcPts val="3800"/>
              </a:lnSpc>
              <a:spcBef>
                <a:spcPts val="0"/>
              </a:spcBef>
              <a:spcAft>
                <a:spcPts val="2000"/>
              </a:spcAft>
              <a:buClrTx/>
              <a:buSzTx/>
              <a:buFont typeface="Arial" pitchFamily="34" charset="0"/>
              <a:buChar char="•"/>
              <a:tabLst/>
              <a:defRPr/>
            </a:pPr>
            <a:r>
              <a:rPr kumimoji="0" lang="fr-FR" sz="2800" b="0" i="0" u="none" strike="noStrike" kern="1200" cap="none" spc="0" normalizeH="0" baseline="0" noProof="0" dirty="0">
                <a:ln>
                  <a:noFill/>
                </a:ln>
                <a:solidFill>
                  <a:srgbClr val="282828"/>
                </a:solidFill>
                <a:effectLst/>
                <a:uLnTx/>
                <a:uFillTx/>
                <a:latin typeface="Minion Pro"/>
                <a:ea typeface="+mn-ea"/>
                <a:cs typeface="+mn-cs"/>
              </a:rPr>
              <a:t>L’immobilité</a:t>
            </a:r>
          </a:p>
        </p:txBody>
      </p:sp>
    </p:spTree>
    <p:extLst>
      <p:ext uri="{BB962C8B-B14F-4D97-AF65-F5344CB8AC3E}">
        <p14:creationId xmlns:p14="http://schemas.microsoft.com/office/powerpoint/2010/main" val="65061865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6EF802E8-2523-4C99-A770-6C66D8A5F0D1}"/>
              </a:ext>
            </a:extLst>
          </p:cNvPr>
          <p:cNvSpPr>
            <a:spLocks noGrp="1"/>
          </p:cNvSpPr>
          <p:nvPr>
            <p:ph type="ftr" sz="quarter" idx="11"/>
          </p:nvPr>
        </p:nvSpPr>
        <p:spPr>
          <a:xfrm>
            <a:off x="1031612" y="9043087"/>
            <a:ext cx="10944750" cy="398507"/>
          </a:xfrm>
        </p:spPr>
        <p:txBody>
          <a:bodyPr/>
          <a:lstStyle/>
          <a:p>
            <a:r>
              <a:rPr lang="fr-FR"/>
              <a:t>Exposé Assemblée régionale VBBG Tavannes / 8 novembre 2021</a:t>
            </a:r>
          </a:p>
        </p:txBody>
      </p:sp>
      <p:sp>
        <p:nvSpPr>
          <p:cNvPr id="4" name="Textplatzhalter 3">
            <a:extLst>
              <a:ext uri="{FF2B5EF4-FFF2-40B4-BE49-F238E27FC236}">
                <a16:creationId xmlns:a16="http://schemas.microsoft.com/office/drawing/2014/main" id="{ED4138CB-AF3D-4AB6-970F-1039D291B981}"/>
              </a:ext>
            </a:extLst>
          </p:cNvPr>
          <p:cNvSpPr>
            <a:spLocks noGrp="1"/>
          </p:cNvSpPr>
          <p:nvPr>
            <p:ph type="body" sz="quarter" idx="12"/>
          </p:nvPr>
        </p:nvSpPr>
        <p:spPr>
          <a:xfrm>
            <a:off x="1031875" y="2070075"/>
            <a:ext cx="10944225" cy="504279"/>
          </a:xfrm>
        </p:spPr>
        <p:txBody>
          <a:bodyPr/>
          <a:lstStyle/>
          <a:p>
            <a:r>
              <a:rPr lang="fr-FR"/>
              <a:t>Extrait de la politique foncière 1/3</a:t>
            </a:r>
          </a:p>
          <a:p>
            <a:endParaRPr lang="de-CH" sz="4000" dirty="0"/>
          </a:p>
        </p:txBody>
      </p:sp>
      <p:sp>
        <p:nvSpPr>
          <p:cNvPr id="10" name="Textplatzhalter 9">
            <a:extLst>
              <a:ext uri="{FF2B5EF4-FFF2-40B4-BE49-F238E27FC236}">
                <a16:creationId xmlns:a16="http://schemas.microsoft.com/office/drawing/2014/main" id="{55180BDF-15E7-406D-B542-AA729EB72483}"/>
              </a:ext>
            </a:extLst>
          </p:cNvPr>
          <p:cNvSpPr>
            <a:spLocks noGrp="1"/>
          </p:cNvSpPr>
          <p:nvPr>
            <p:ph type="body" sz="quarter" idx="13"/>
          </p:nvPr>
        </p:nvSpPr>
        <p:spPr/>
        <p:txBody>
          <a:bodyPr/>
          <a:lstStyle/>
          <a:p>
            <a:r>
              <a:rPr lang="fr-FR"/>
              <a:t>La rente du droit de superficie </a:t>
            </a:r>
            <a:r>
              <a:rPr lang="fr-FR">
                <a:solidFill>
                  <a:schemeClr val="accent1"/>
                </a:solidFill>
              </a:rPr>
              <a:t>varie en fonction de la situation, de l’affectation et de l’objet</a:t>
            </a:r>
            <a:r>
              <a:rPr lang="fr-FR"/>
              <a:t>. Elle est </a:t>
            </a:r>
            <a:r>
              <a:rPr lang="fr-FR">
                <a:solidFill>
                  <a:schemeClr val="accent1"/>
                </a:solidFill>
              </a:rPr>
              <a:t>généralement </a:t>
            </a:r>
            <a:r>
              <a:rPr lang="fr-FR">
                <a:solidFill>
                  <a:schemeClr val="accent6"/>
                </a:solidFill>
              </a:rPr>
              <a:t>fixée en tant que rémunération de la </a:t>
            </a:r>
            <a:r>
              <a:rPr lang="fr-FR"/>
              <a:t>part de terrain d’un immeuble. Le taux d’intérêt du droit de superficie est basé sur un </a:t>
            </a:r>
            <a:r>
              <a:rPr lang="fr-FR">
                <a:solidFill>
                  <a:schemeClr val="accent1"/>
                </a:solidFill>
              </a:rPr>
              <a:t>intérêt réel sans risque avec des primes de risque et d’immobilité.</a:t>
            </a:r>
          </a:p>
          <a:p>
            <a:r>
              <a:rPr lang="fr-FR"/>
              <a:t>En règle générale, la rente du droit de superficie est déterminée sur la base d’une évaluation immobilière établie par un expert selon une </a:t>
            </a:r>
            <a:r>
              <a:rPr lang="fr-FR">
                <a:solidFill>
                  <a:schemeClr val="accent1"/>
                </a:solidFill>
              </a:rPr>
              <a:t>méthode reconnue et basée sur la valeur de rendement</a:t>
            </a:r>
            <a:r>
              <a:rPr lang="fr-FR"/>
              <a:t>. </a:t>
            </a:r>
            <a:r>
              <a:rPr lang="fr-FR">
                <a:solidFill>
                  <a:schemeClr val="accent1"/>
                </a:solidFill>
              </a:rPr>
              <a:t>Le taux d’intérêt du droit de superficie correspond en général au taux d’intérêt net</a:t>
            </a:r>
            <a:r>
              <a:rPr lang="fr-FR"/>
              <a:t> de l’évaluation immobilière sous-jacente, le taux d’intérêt net devant être assimilé au taux d’escompte et au taux de capitalisation net.</a:t>
            </a:r>
          </a:p>
          <a:p>
            <a:pPr marL="0" indent="0">
              <a:buNone/>
            </a:pPr>
            <a:endParaRPr lang="de-CH" dirty="0">
              <a:latin typeface="+mn-lt"/>
            </a:endParaRPr>
          </a:p>
        </p:txBody>
      </p:sp>
      <p:sp>
        <p:nvSpPr>
          <p:cNvPr id="6" name="Titel 5">
            <a:extLst>
              <a:ext uri="{FF2B5EF4-FFF2-40B4-BE49-F238E27FC236}">
                <a16:creationId xmlns:a16="http://schemas.microsoft.com/office/drawing/2014/main" id="{B1551040-EBCD-4B87-B64F-8CBA8E5186FA}"/>
              </a:ext>
            </a:extLst>
          </p:cNvPr>
          <p:cNvSpPr>
            <a:spLocks noGrp="1"/>
          </p:cNvSpPr>
          <p:nvPr>
            <p:ph type="title"/>
          </p:nvPr>
        </p:nvSpPr>
        <p:spPr>
          <a:xfrm>
            <a:off x="1031988" y="629915"/>
            <a:ext cx="10945216" cy="669939"/>
          </a:xfrm>
        </p:spPr>
        <p:txBody>
          <a:bodyPr/>
          <a:lstStyle/>
          <a:p>
            <a:r>
              <a:rPr lang="fr-FR"/>
              <a:t>Modèle de rente du droit de superficie à partir de 2021</a:t>
            </a:r>
          </a:p>
        </p:txBody>
      </p:sp>
    </p:spTree>
    <p:extLst>
      <p:ext uri="{BB962C8B-B14F-4D97-AF65-F5344CB8AC3E}">
        <p14:creationId xmlns:p14="http://schemas.microsoft.com/office/powerpoint/2010/main" val="101288548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F1092A-A0F9-4DC8-9303-5ACC0405ABC8}"/>
              </a:ext>
            </a:extLst>
          </p:cNvPr>
          <p:cNvSpPr>
            <a:spLocks noGrp="1"/>
          </p:cNvSpPr>
          <p:nvPr>
            <p:ph type="title"/>
          </p:nvPr>
        </p:nvSpPr>
        <p:spPr>
          <a:xfrm>
            <a:off x="1031988" y="629915"/>
            <a:ext cx="10945216" cy="669939"/>
          </a:xfrm>
        </p:spPr>
        <p:txBody>
          <a:bodyPr/>
          <a:lstStyle/>
          <a:p>
            <a:r>
              <a:rPr lang="fr-FR"/>
              <a:t>Modèle de rente du droit de superficie à partir de 2021</a:t>
            </a:r>
          </a:p>
        </p:txBody>
      </p:sp>
      <p:sp>
        <p:nvSpPr>
          <p:cNvPr id="3" name="Fußzeilenplatzhalter 2">
            <a:extLst>
              <a:ext uri="{FF2B5EF4-FFF2-40B4-BE49-F238E27FC236}">
                <a16:creationId xmlns:a16="http://schemas.microsoft.com/office/drawing/2014/main" id="{6EF802E8-2523-4C99-A770-6C66D8A5F0D1}"/>
              </a:ext>
            </a:extLst>
          </p:cNvPr>
          <p:cNvSpPr>
            <a:spLocks noGrp="1"/>
          </p:cNvSpPr>
          <p:nvPr>
            <p:ph type="ftr" sz="quarter" idx="11"/>
          </p:nvPr>
        </p:nvSpPr>
        <p:spPr>
          <a:xfrm>
            <a:off x="1031612" y="9043087"/>
            <a:ext cx="10944750" cy="398507"/>
          </a:xfrm>
        </p:spPr>
        <p:txBody>
          <a:bodyPr/>
          <a:lstStyle/>
          <a:p>
            <a:r>
              <a:rPr lang="fr-FR"/>
              <a:t>Exposé Assemblée régionale VBBG Tavannes / 8 novembre 2021</a:t>
            </a:r>
          </a:p>
        </p:txBody>
      </p:sp>
      <p:sp>
        <p:nvSpPr>
          <p:cNvPr id="4" name="Textplatzhalter 3">
            <a:extLst>
              <a:ext uri="{FF2B5EF4-FFF2-40B4-BE49-F238E27FC236}">
                <a16:creationId xmlns:a16="http://schemas.microsoft.com/office/drawing/2014/main" id="{ED4138CB-AF3D-4AB6-970F-1039D291B981}"/>
              </a:ext>
            </a:extLst>
          </p:cNvPr>
          <p:cNvSpPr>
            <a:spLocks noGrp="1"/>
          </p:cNvSpPr>
          <p:nvPr>
            <p:ph type="body" sz="quarter" idx="12"/>
          </p:nvPr>
        </p:nvSpPr>
        <p:spPr>
          <a:xfrm>
            <a:off x="1031875" y="2070075"/>
            <a:ext cx="10944225" cy="504279"/>
          </a:xfrm>
        </p:spPr>
        <p:txBody>
          <a:bodyPr/>
          <a:lstStyle/>
          <a:p>
            <a:r>
              <a:rPr lang="fr-FR"/>
              <a:t>Extrait de la politique foncière 2/3</a:t>
            </a:r>
          </a:p>
          <a:p>
            <a:endParaRPr lang="de-CH" sz="4000" dirty="0"/>
          </a:p>
        </p:txBody>
      </p:sp>
      <p:sp>
        <p:nvSpPr>
          <p:cNvPr id="10" name="Textplatzhalter 9">
            <a:extLst>
              <a:ext uri="{FF2B5EF4-FFF2-40B4-BE49-F238E27FC236}">
                <a16:creationId xmlns:a16="http://schemas.microsoft.com/office/drawing/2014/main" id="{55180BDF-15E7-406D-B542-AA729EB72483}"/>
              </a:ext>
            </a:extLst>
          </p:cNvPr>
          <p:cNvSpPr>
            <a:spLocks noGrp="1"/>
          </p:cNvSpPr>
          <p:nvPr>
            <p:ph type="body" sz="quarter" idx="13"/>
          </p:nvPr>
        </p:nvSpPr>
        <p:spPr/>
        <p:txBody>
          <a:bodyPr/>
          <a:lstStyle/>
          <a:p>
            <a:r>
              <a:rPr lang="fr-FR"/>
              <a:t>Les immeubles sont évalués </a:t>
            </a:r>
            <a:r>
              <a:rPr lang="fr-FR">
                <a:solidFill>
                  <a:schemeClr val="accent1"/>
                </a:solidFill>
              </a:rPr>
              <a:t>aux valeurs du marché</a:t>
            </a:r>
            <a:r>
              <a:rPr lang="fr-FR"/>
              <a:t>. L’évaluation se fait </a:t>
            </a:r>
            <a:r>
              <a:rPr lang="fr-FR">
                <a:solidFill>
                  <a:schemeClr val="accent1"/>
                </a:solidFill>
              </a:rPr>
              <a:t>en général</a:t>
            </a:r>
            <a:r>
              <a:rPr lang="fr-FR"/>
              <a:t> sur la base de l’</a:t>
            </a:r>
            <a:r>
              <a:rPr lang="fr-FR">
                <a:solidFill>
                  <a:schemeClr val="accent1"/>
                </a:solidFill>
              </a:rPr>
              <a:t>utilisation maximale et </a:t>
            </a:r>
            <a:r>
              <a:rPr lang="fr-FR"/>
              <a:t> </a:t>
            </a:r>
            <a:r>
              <a:rPr lang="fr-FR">
                <a:solidFill>
                  <a:schemeClr val="accent1"/>
                </a:solidFill>
              </a:rPr>
              <a:t>optimale</a:t>
            </a:r>
            <a:r>
              <a:rPr lang="fr-FR"/>
              <a:t> du terrain. La Bourgeoisie de Berne n’émet aucune consigne concernant les différentes composantes de l’évaluation. </a:t>
            </a:r>
          </a:p>
          <a:p>
            <a:r>
              <a:rPr lang="fr-FR"/>
              <a:t>La rente du droit de superficie ainsi déterminée est </a:t>
            </a:r>
            <a:r>
              <a:rPr lang="fr-FR">
                <a:solidFill>
                  <a:schemeClr val="accent1"/>
                </a:solidFill>
              </a:rPr>
              <a:t>comparée</a:t>
            </a:r>
            <a:r>
              <a:rPr lang="fr-FR"/>
              <a:t> avec des objets en droit de superficie similaires du portefeuille de la Bourgeoisie de Berne. La comparaison se fait en fonction des indicateurs disponibles, par rapport à la surface et/ou au rendement. </a:t>
            </a:r>
            <a:r>
              <a:rPr lang="fr-FR">
                <a:solidFill>
                  <a:schemeClr val="accent1"/>
                </a:solidFill>
              </a:rPr>
              <a:t>En cas de divergences significatives, un ajustement est effectué.</a:t>
            </a:r>
          </a:p>
          <a:p>
            <a:pPr marL="0" indent="0">
              <a:buNone/>
            </a:pPr>
            <a:endParaRPr lang="de-CH" dirty="0">
              <a:latin typeface="+mn-lt"/>
            </a:endParaRPr>
          </a:p>
        </p:txBody>
      </p:sp>
    </p:spTree>
    <p:extLst>
      <p:ext uri="{BB962C8B-B14F-4D97-AF65-F5344CB8AC3E}">
        <p14:creationId xmlns:p14="http://schemas.microsoft.com/office/powerpoint/2010/main" val="66230235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F1092A-A0F9-4DC8-9303-5ACC0405ABC8}"/>
              </a:ext>
            </a:extLst>
          </p:cNvPr>
          <p:cNvSpPr>
            <a:spLocks noGrp="1"/>
          </p:cNvSpPr>
          <p:nvPr>
            <p:ph type="title"/>
          </p:nvPr>
        </p:nvSpPr>
        <p:spPr>
          <a:xfrm>
            <a:off x="1031988" y="629915"/>
            <a:ext cx="10945216" cy="669939"/>
          </a:xfrm>
        </p:spPr>
        <p:txBody>
          <a:bodyPr/>
          <a:lstStyle/>
          <a:p>
            <a:r>
              <a:rPr lang="fr-FR"/>
              <a:t>Modèle de rente du droit de superficie à partir de 2021</a:t>
            </a:r>
          </a:p>
        </p:txBody>
      </p:sp>
      <p:sp>
        <p:nvSpPr>
          <p:cNvPr id="3" name="Fußzeilenplatzhalter 2">
            <a:extLst>
              <a:ext uri="{FF2B5EF4-FFF2-40B4-BE49-F238E27FC236}">
                <a16:creationId xmlns:a16="http://schemas.microsoft.com/office/drawing/2014/main" id="{6EF802E8-2523-4C99-A770-6C66D8A5F0D1}"/>
              </a:ext>
            </a:extLst>
          </p:cNvPr>
          <p:cNvSpPr>
            <a:spLocks noGrp="1"/>
          </p:cNvSpPr>
          <p:nvPr>
            <p:ph type="ftr" sz="quarter" idx="11"/>
          </p:nvPr>
        </p:nvSpPr>
        <p:spPr>
          <a:xfrm>
            <a:off x="1031612" y="9043087"/>
            <a:ext cx="10944750" cy="398507"/>
          </a:xfrm>
        </p:spPr>
        <p:txBody>
          <a:bodyPr/>
          <a:lstStyle/>
          <a:p>
            <a:r>
              <a:rPr lang="fr-FR"/>
              <a:t>Exposé Assemblée régionale VBBG Tavannes / 8 novembre 2021</a:t>
            </a:r>
          </a:p>
        </p:txBody>
      </p:sp>
      <p:sp>
        <p:nvSpPr>
          <p:cNvPr id="4" name="Textplatzhalter 3">
            <a:extLst>
              <a:ext uri="{FF2B5EF4-FFF2-40B4-BE49-F238E27FC236}">
                <a16:creationId xmlns:a16="http://schemas.microsoft.com/office/drawing/2014/main" id="{ED4138CB-AF3D-4AB6-970F-1039D291B981}"/>
              </a:ext>
            </a:extLst>
          </p:cNvPr>
          <p:cNvSpPr>
            <a:spLocks noGrp="1"/>
          </p:cNvSpPr>
          <p:nvPr>
            <p:ph type="body" sz="quarter" idx="12"/>
          </p:nvPr>
        </p:nvSpPr>
        <p:spPr>
          <a:xfrm>
            <a:off x="1031875" y="2070075"/>
            <a:ext cx="10944225" cy="504279"/>
          </a:xfrm>
        </p:spPr>
        <p:txBody>
          <a:bodyPr/>
          <a:lstStyle/>
          <a:p>
            <a:r>
              <a:rPr lang="fr-FR"/>
              <a:t>Extrait de la politique foncière 3/3</a:t>
            </a:r>
          </a:p>
          <a:p>
            <a:endParaRPr lang="de-CH" sz="4000" dirty="0"/>
          </a:p>
        </p:txBody>
      </p:sp>
      <p:sp>
        <p:nvSpPr>
          <p:cNvPr id="10" name="Textplatzhalter 9">
            <a:extLst>
              <a:ext uri="{FF2B5EF4-FFF2-40B4-BE49-F238E27FC236}">
                <a16:creationId xmlns:a16="http://schemas.microsoft.com/office/drawing/2014/main" id="{55180BDF-15E7-406D-B542-AA729EB72483}"/>
              </a:ext>
            </a:extLst>
          </p:cNvPr>
          <p:cNvSpPr>
            <a:spLocks noGrp="1"/>
          </p:cNvSpPr>
          <p:nvPr>
            <p:ph type="body" sz="quarter" idx="13"/>
          </p:nvPr>
        </p:nvSpPr>
        <p:spPr/>
        <p:txBody>
          <a:bodyPr/>
          <a:lstStyle/>
          <a:p>
            <a:endParaRPr lang="de-CH" dirty="0">
              <a:latin typeface="+mn-lt"/>
            </a:endParaRPr>
          </a:p>
          <a:p>
            <a:r>
              <a:rPr lang="fr-FR"/>
              <a:t>En cas de </a:t>
            </a:r>
            <a:r>
              <a:rPr lang="fr-FR">
                <a:solidFill>
                  <a:schemeClr val="accent1"/>
                </a:solidFill>
              </a:rPr>
              <a:t>situation particulière</a:t>
            </a:r>
            <a:r>
              <a:rPr lang="fr-FR"/>
              <a:t>, </a:t>
            </a:r>
            <a:r>
              <a:rPr lang="fr-FR">
                <a:solidFill>
                  <a:schemeClr val="accent1"/>
                </a:solidFill>
              </a:rPr>
              <a:t>d’autres modèles d’indemnisation</a:t>
            </a:r>
            <a:r>
              <a:rPr lang="fr-FR"/>
              <a:t> que la rémunération de la valeur du terrain sont également possibles, p. ex. une rente du droit de superficie en % des revenus locatifs théoriques nets ou avec des valeurs absolues par m</a:t>
            </a:r>
            <a:r>
              <a:rPr lang="fr-FR" baseline="30000"/>
              <a:t>2</a:t>
            </a:r>
            <a:r>
              <a:rPr lang="fr-FR"/>
              <a:t> de surface utile / de terrain.</a:t>
            </a:r>
          </a:p>
          <a:p>
            <a:pPr marL="0" indent="0">
              <a:buNone/>
            </a:pPr>
            <a:endParaRPr lang="de-CH" dirty="0">
              <a:latin typeface="+mn-lt"/>
            </a:endParaRPr>
          </a:p>
        </p:txBody>
      </p:sp>
    </p:spTree>
    <p:extLst>
      <p:ext uri="{BB962C8B-B14F-4D97-AF65-F5344CB8AC3E}">
        <p14:creationId xmlns:p14="http://schemas.microsoft.com/office/powerpoint/2010/main" val="155580907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D4AF2CD5-4912-49B4-BF94-162D78CEB128}"/>
              </a:ext>
            </a:extLst>
          </p:cNvPr>
          <p:cNvSpPr>
            <a:spLocks noGrp="1"/>
          </p:cNvSpPr>
          <p:nvPr>
            <p:ph type="title"/>
          </p:nvPr>
        </p:nvSpPr>
        <p:spPr>
          <a:xfrm>
            <a:off x="1031988" y="629915"/>
            <a:ext cx="10945216" cy="669939"/>
          </a:xfrm>
        </p:spPr>
        <p:txBody>
          <a:bodyPr/>
          <a:lstStyle/>
          <a:p>
            <a:r>
              <a:rPr lang="fr-FR"/>
              <a:t>Contrat de droit de superficie</a:t>
            </a:r>
          </a:p>
        </p:txBody>
      </p:sp>
      <p:sp>
        <p:nvSpPr>
          <p:cNvPr id="3" name="Fußzeilenplatzhalter 2">
            <a:extLst>
              <a:ext uri="{FF2B5EF4-FFF2-40B4-BE49-F238E27FC236}">
                <a16:creationId xmlns:a16="http://schemas.microsoft.com/office/drawing/2014/main" id="{C84D281A-8B09-4BD0-8A18-86CB502568FC}"/>
              </a:ext>
            </a:extLst>
          </p:cNvPr>
          <p:cNvSpPr>
            <a:spLocks noGrp="1"/>
          </p:cNvSpPr>
          <p:nvPr>
            <p:ph type="ftr" sz="quarter" idx="11"/>
          </p:nvPr>
        </p:nvSpPr>
        <p:spPr/>
        <p:txBody>
          <a:bodyPr/>
          <a:lstStyle/>
          <a:p>
            <a:r>
              <a:rPr lang="fr-FR"/>
              <a:t>Exposé Assemblée régionale VBBG Tavannes / 8 novembre 2021</a:t>
            </a:r>
          </a:p>
        </p:txBody>
      </p:sp>
    </p:spTree>
    <p:extLst>
      <p:ext uri="{BB962C8B-B14F-4D97-AF65-F5344CB8AC3E}">
        <p14:creationId xmlns:p14="http://schemas.microsoft.com/office/powerpoint/2010/main" val="33478970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6FADC1-8A76-454A-A256-B994579D07BF}"/>
              </a:ext>
            </a:extLst>
          </p:cNvPr>
          <p:cNvSpPr>
            <a:spLocks noGrp="1"/>
          </p:cNvSpPr>
          <p:nvPr>
            <p:ph type="title"/>
          </p:nvPr>
        </p:nvSpPr>
        <p:spPr>
          <a:xfrm>
            <a:off x="1031988" y="629915"/>
            <a:ext cx="10945216" cy="669939"/>
          </a:xfrm>
        </p:spPr>
        <p:txBody>
          <a:bodyPr/>
          <a:lstStyle/>
          <a:p>
            <a:r>
              <a:rPr lang="fr-FR"/>
              <a:t>Contrat de droit de superficie</a:t>
            </a:r>
          </a:p>
        </p:txBody>
      </p:sp>
      <p:sp>
        <p:nvSpPr>
          <p:cNvPr id="3" name="Fußzeilenplatzhalter 2">
            <a:extLst>
              <a:ext uri="{FF2B5EF4-FFF2-40B4-BE49-F238E27FC236}">
                <a16:creationId xmlns:a16="http://schemas.microsoft.com/office/drawing/2014/main" id="{489E5FA4-3E9F-4B41-B1EE-5DFCD4F65CF0}"/>
              </a:ext>
            </a:extLst>
          </p:cNvPr>
          <p:cNvSpPr>
            <a:spLocks noGrp="1"/>
          </p:cNvSpPr>
          <p:nvPr>
            <p:ph type="ftr" sz="quarter" idx="11"/>
          </p:nvPr>
        </p:nvSpPr>
        <p:spPr/>
        <p:txBody>
          <a:bodyPr/>
          <a:lstStyle/>
          <a:p>
            <a:r>
              <a:rPr lang="fr-FR"/>
              <a:t>Exposé Assemblée régionale VBBG Tavannes / 8 novembre 2021</a:t>
            </a:r>
          </a:p>
        </p:txBody>
      </p:sp>
      <p:sp>
        <p:nvSpPr>
          <p:cNvPr id="4" name="Textplatzhalter 3">
            <a:extLst>
              <a:ext uri="{FF2B5EF4-FFF2-40B4-BE49-F238E27FC236}">
                <a16:creationId xmlns:a16="http://schemas.microsoft.com/office/drawing/2014/main" id="{4DB0FCD2-1AC5-4516-B15B-933C3B5AC3AE}"/>
              </a:ext>
            </a:extLst>
          </p:cNvPr>
          <p:cNvSpPr>
            <a:spLocks noGrp="1"/>
          </p:cNvSpPr>
          <p:nvPr>
            <p:ph type="body" sz="quarter" idx="12"/>
          </p:nvPr>
        </p:nvSpPr>
        <p:spPr>
          <a:xfrm>
            <a:off x="1031875" y="2214091"/>
            <a:ext cx="10944225" cy="504279"/>
          </a:xfrm>
        </p:spPr>
        <p:txBody>
          <a:bodyPr/>
          <a:lstStyle/>
          <a:p>
            <a:r>
              <a:rPr lang="fr-FR"/>
              <a:t>Les contrats de droit de superficie de la Bourgeoisie de Berne</a:t>
            </a:r>
          </a:p>
        </p:txBody>
      </p:sp>
      <p:sp>
        <p:nvSpPr>
          <p:cNvPr id="5" name="Textplatzhalter 4">
            <a:extLst>
              <a:ext uri="{FF2B5EF4-FFF2-40B4-BE49-F238E27FC236}">
                <a16:creationId xmlns:a16="http://schemas.microsoft.com/office/drawing/2014/main" id="{DA4682CD-5126-439D-800D-F30E85B835C8}"/>
              </a:ext>
            </a:extLst>
          </p:cNvPr>
          <p:cNvSpPr>
            <a:spLocks noGrp="1"/>
          </p:cNvSpPr>
          <p:nvPr>
            <p:ph type="body" sz="quarter" idx="13"/>
          </p:nvPr>
        </p:nvSpPr>
        <p:spPr>
          <a:xfrm>
            <a:off x="1031875" y="2862263"/>
            <a:ext cx="10944225" cy="5832548"/>
          </a:xfrm>
        </p:spPr>
        <p:txBody>
          <a:bodyPr/>
          <a:lstStyle/>
          <a:p>
            <a:r>
              <a:rPr lang="fr-FR"/>
              <a:t>se basent sur le modèle de contrat de droit de superficie approuvé par les commissions compétentes</a:t>
            </a:r>
          </a:p>
          <a:p>
            <a:r>
              <a:rPr lang="fr-FR"/>
              <a:t>présentent une standardisation élevée</a:t>
            </a:r>
          </a:p>
          <a:p>
            <a:r>
              <a:rPr lang="fr-FR"/>
              <a:t>malgré tout, chaque contrat est une pièce unique</a:t>
            </a:r>
          </a:p>
          <a:p>
            <a:r>
              <a:rPr lang="fr-FR"/>
              <a:t>les écarts justifiés sont possibles, mais doivent être approuvés par la commission compétente</a:t>
            </a:r>
          </a:p>
        </p:txBody>
      </p:sp>
    </p:spTree>
    <p:extLst>
      <p:ext uri="{BB962C8B-B14F-4D97-AF65-F5344CB8AC3E}">
        <p14:creationId xmlns:p14="http://schemas.microsoft.com/office/powerpoint/2010/main" val="187828172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6FADC1-8A76-454A-A256-B994579D07BF}"/>
              </a:ext>
            </a:extLst>
          </p:cNvPr>
          <p:cNvSpPr>
            <a:spLocks noGrp="1"/>
          </p:cNvSpPr>
          <p:nvPr>
            <p:ph type="title"/>
          </p:nvPr>
        </p:nvSpPr>
        <p:spPr>
          <a:xfrm>
            <a:off x="1031988" y="629915"/>
            <a:ext cx="10945216" cy="669939"/>
          </a:xfrm>
        </p:spPr>
        <p:txBody>
          <a:bodyPr/>
          <a:lstStyle/>
          <a:p>
            <a:r>
              <a:rPr lang="fr-FR"/>
              <a:t>Contrat de droit de superficie</a:t>
            </a:r>
          </a:p>
        </p:txBody>
      </p:sp>
      <p:sp>
        <p:nvSpPr>
          <p:cNvPr id="3" name="Fußzeilenplatzhalter 2">
            <a:extLst>
              <a:ext uri="{FF2B5EF4-FFF2-40B4-BE49-F238E27FC236}">
                <a16:creationId xmlns:a16="http://schemas.microsoft.com/office/drawing/2014/main" id="{489E5FA4-3E9F-4B41-B1EE-5DFCD4F65CF0}"/>
              </a:ext>
            </a:extLst>
          </p:cNvPr>
          <p:cNvSpPr>
            <a:spLocks noGrp="1"/>
          </p:cNvSpPr>
          <p:nvPr>
            <p:ph type="ftr" sz="quarter" idx="11"/>
          </p:nvPr>
        </p:nvSpPr>
        <p:spPr/>
        <p:txBody>
          <a:bodyPr/>
          <a:lstStyle/>
          <a:p>
            <a:r>
              <a:rPr lang="fr-FR"/>
              <a:t>Exposé Assemblée régionale VBBG Tavannes / 8 novembre 2021</a:t>
            </a:r>
          </a:p>
        </p:txBody>
      </p:sp>
      <p:sp>
        <p:nvSpPr>
          <p:cNvPr id="4" name="Textplatzhalter 3">
            <a:extLst>
              <a:ext uri="{FF2B5EF4-FFF2-40B4-BE49-F238E27FC236}">
                <a16:creationId xmlns:a16="http://schemas.microsoft.com/office/drawing/2014/main" id="{4DB0FCD2-1AC5-4516-B15B-933C3B5AC3AE}"/>
              </a:ext>
            </a:extLst>
          </p:cNvPr>
          <p:cNvSpPr>
            <a:spLocks noGrp="1"/>
          </p:cNvSpPr>
          <p:nvPr>
            <p:ph type="body" sz="quarter" idx="12"/>
          </p:nvPr>
        </p:nvSpPr>
        <p:spPr>
          <a:xfrm>
            <a:off x="1031875" y="2214091"/>
            <a:ext cx="10944225" cy="504279"/>
          </a:xfrm>
        </p:spPr>
        <p:txBody>
          <a:bodyPr/>
          <a:lstStyle/>
          <a:p>
            <a:r>
              <a:rPr lang="fr-FR"/>
              <a:t>Les principaux contenus</a:t>
            </a:r>
          </a:p>
        </p:txBody>
      </p:sp>
      <p:sp>
        <p:nvSpPr>
          <p:cNvPr id="5" name="Textplatzhalter 4">
            <a:extLst>
              <a:ext uri="{FF2B5EF4-FFF2-40B4-BE49-F238E27FC236}">
                <a16:creationId xmlns:a16="http://schemas.microsoft.com/office/drawing/2014/main" id="{DA4682CD-5126-439D-800D-F30E85B835C8}"/>
              </a:ext>
            </a:extLst>
          </p:cNvPr>
          <p:cNvSpPr>
            <a:spLocks noGrp="1"/>
          </p:cNvSpPr>
          <p:nvPr>
            <p:ph type="body" sz="quarter" idx="13"/>
          </p:nvPr>
        </p:nvSpPr>
        <p:spPr>
          <a:xfrm>
            <a:off x="1031875" y="2862263"/>
            <a:ext cx="10944225" cy="5832548"/>
          </a:xfrm>
        </p:spPr>
        <p:txBody>
          <a:bodyPr/>
          <a:lstStyle/>
          <a:p>
            <a:r>
              <a:rPr lang="fr-FR"/>
              <a:t>Octroi du droit de superficie</a:t>
            </a:r>
          </a:p>
          <a:p>
            <a:r>
              <a:rPr lang="fr-FR"/>
              <a:t>Durée</a:t>
            </a:r>
          </a:p>
          <a:p>
            <a:r>
              <a:rPr lang="fr-FR"/>
              <a:t>Transfert / droit de préemption</a:t>
            </a:r>
          </a:p>
          <a:p>
            <a:r>
              <a:rPr lang="fr-FR"/>
              <a:t>Rente du droit de superficie</a:t>
            </a:r>
          </a:p>
          <a:p>
            <a:r>
              <a:rPr lang="fr-FR"/>
              <a:t>Déshérence</a:t>
            </a:r>
          </a:p>
          <a:p>
            <a:r>
              <a:rPr lang="fr-FR"/>
              <a:t>Relation envers des tiers</a:t>
            </a:r>
          </a:p>
          <a:p>
            <a:r>
              <a:rPr lang="fr-FR"/>
              <a:t>Terrain à bâtir, excavation, sites contaminés</a:t>
            </a:r>
          </a:p>
          <a:p>
            <a:r>
              <a:rPr lang="fr-FR"/>
              <a:t>Autres dispositions</a:t>
            </a:r>
          </a:p>
        </p:txBody>
      </p:sp>
    </p:spTree>
    <p:extLst>
      <p:ext uri="{BB962C8B-B14F-4D97-AF65-F5344CB8AC3E}">
        <p14:creationId xmlns:p14="http://schemas.microsoft.com/office/powerpoint/2010/main" val="33085764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6FADC1-8A76-454A-A256-B994579D07BF}"/>
              </a:ext>
            </a:extLst>
          </p:cNvPr>
          <p:cNvSpPr>
            <a:spLocks noGrp="1"/>
          </p:cNvSpPr>
          <p:nvPr>
            <p:ph type="title"/>
          </p:nvPr>
        </p:nvSpPr>
        <p:spPr>
          <a:xfrm>
            <a:off x="1031988" y="629915"/>
            <a:ext cx="10945216" cy="669939"/>
          </a:xfrm>
        </p:spPr>
        <p:txBody>
          <a:bodyPr/>
          <a:lstStyle/>
          <a:p>
            <a:r>
              <a:rPr lang="fr-FR"/>
              <a:t>Contrat de droit de superficie – octroi / généralités</a:t>
            </a:r>
          </a:p>
        </p:txBody>
      </p:sp>
      <p:sp>
        <p:nvSpPr>
          <p:cNvPr id="3" name="Fußzeilenplatzhalter 2">
            <a:extLst>
              <a:ext uri="{FF2B5EF4-FFF2-40B4-BE49-F238E27FC236}">
                <a16:creationId xmlns:a16="http://schemas.microsoft.com/office/drawing/2014/main" id="{489E5FA4-3E9F-4B41-B1EE-5DFCD4F65CF0}"/>
              </a:ext>
            </a:extLst>
          </p:cNvPr>
          <p:cNvSpPr>
            <a:spLocks noGrp="1"/>
          </p:cNvSpPr>
          <p:nvPr>
            <p:ph type="ftr" sz="quarter" idx="11"/>
          </p:nvPr>
        </p:nvSpPr>
        <p:spPr/>
        <p:txBody>
          <a:bodyPr/>
          <a:lstStyle/>
          <a:p>
            <a:r>
              <a:rPr lang="fr-FR"/>
              <a:t>Exposé Assemblée régionale VBBG Tavannes / 8 novembre 2021</a:t>
            </a:r>
          </a:p>
        </p:txBody>
      </p:sp>
      <p:sp>
        <p:nvSpPr>
          <p:cNvPr id="4" name="Textplatzhalter 3">
            <a:extLst>
              <a:ext uri="{FF2B5EF4-FFF2-40B4-BE49-F238E27FC236}">
                <a16:creationId xmlns:a16="http://schemas.microsoft.com/office/drawing/2014/main" id="{4DB0FCD2-1AC5-4516-B15B-933C3B5AC3AE}"/>
              </a:ext>
            </a:extLst>
          </p:cNvPr>
          <p:cNvSpPr>
            <a:spLocks noGrp="1"/>
          </p:cNvSpPr>
          <p:nvPr>
            <p:ph type="body" sz="quarter" idx="12"/>
          </p:nvPr>
        </p:nvSpPr>
        <p:spPr>
          <a:xfrm>
            <a:off x="1031875" y="2214091"/>
            <a:ext cx="10944225" cy="504279"/>
          </a:xfrm>
        </p:spPr>
        <p:txBody>
          <a:bodyPr/>
          <a:lstStyle/>
          <a:p>
            <a:r>
              <a:rPr lang="fr-FR"/>
              <a:t>Octroi du droit de superficie (ch. II) </a:t>
            </a:r>
          </a:p>
        </p:txBody>
      </p:sp>
      <p:sp>
        <p:nvSpPr>
          <p:cNvPr id="5" name="Textplatzhalter 4">
            <a:extLst>
              <a:ext uri="{FF2B5EF4-FFF2-40B4-BE49-F238E27FC236}">
                <a16:creationId xmlns:a16="http://schemas.microsoft.com/office/drawing/2014/main" id="{DA4682CD-5126-439D-800D-F30E85B835C8}"/>
              </a:ext>
            </a:extLst>
          </p:cNvPr>
          <p:cNvSpPr>
            <a:spLocks noGrp="1"/>
          </p:cNvSpPr>
          <p:nvPr>
            <p:ph type="body" sz="quarter" idx="13"/>
          </p:nvPr>
        </p:nvSpPr>
        <p:spPr>
          <a:xfrm>
            <a:off x="1031875" y="2862263"/>
            <a:ext cx="10944225" cy="5832548"/>
          </a:xfrm>
        </p:spPr>
        <p:txBody>
          <a:bodyPr/>
          <a:lstStyle/>
          <a:p>
            <a:r>
              <a:rPr lang="fr-FR"/>
              <a:t>Situation et étendue du droit de superficie</a:t>
            </a:r>
          </a:p>
          <a:p>
            <a:r>
              <a:rPr lang="fr-FR"/>
              <a:t>Utilisation prévue + ampleur d’affectation minimale sur la parcelle en droit de superficie</a:t>
            </a:r>
          </a:p>
          <a:p>
            <a:r>
              <a:rPr lang="fr-FR"/>
              <a:t>Ouvrage à réaliser</a:t>
            </a:r>
          </a:p>
          <a:p>
            <a:r>
              <a:rPr lang="fr-FR"/>
              <a:t>Prise en charge des coûts de réalisation de l’ouvrage + viabilisation, etc.</a:t>
            </a:r>
          </a:p>
          <a:p>
            <a:r>
              <a:rPr lang="fr-FR"/>
              <a:t>Ouvrages existants, le cas échéant</a:t>
            </a:r>
          </a:p>
          <a:p>
            <a:r>
              <a:rPr lang="fr-FR"/>
              <a:t>Obligation de réalisation </a:t>
            </a:r>
            <a:br>
              <a:rPr lang="fr-FR"/>
            </a:br>
            <a:r>
              <a:rPr lang="fr-FR">
                <a:sym typeface="Wingdings" panose="05000000000000000000" pitchFamily="2" charset="2"/>
              </a:rPr>
              <a:t></a:t>
            </a:r>
            <a:r>
              <a:rPr lang="fr-FR"/>
              <a:t> début de la construction dans un délai de 5 ans et réalisation dans le cadre d’un projet</a:t>
            </a:r>
          </a:p>
        </p:txBody>
      </p:sp>
    </p:spTree>
    <p:extLst>
      <p:ext uri="{BB962C8B-B14F-4D97-AF65-F5344CB8AC3E}">
        <p14:creationId xmlns:p14="http://schemas.microsoft.com/office/powerpoint/2010/main" val="327162452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9EDE0BBD-E5B2-488A-98DD-3F4D72FA92C6}"/>
              </a:ext>
            </a:extLst>
          </p:cNvPr>
          <p:cNvSpPr>
            <a:spLocks noGrp="1"/>
          </p:cNvSpPr>
          <p:nvPr>
            <p:ph type="title"/>
          </p:nvPr>
        </p:nvSpPr>
        <p:spPr>
          <a:xfrm>
            <a:off x="1031988" y="629915"/>
            <a:ext cx="10945216" cy="669939"/>
          </a:xfrm>
        </p:spPr>
        <p:txBody>
          <a:bodyPr/>
          <a:lstStyle/>
          <a:p>
            <a:r>
              <a:rPr lang="fr-FR"/>
              <a:t>Droits de superficie au sein de la Bourgeoisie de Berne</a:t>
            </a:r>
          </a:p>
        </p:txBody>
      </p:sp>
      <p:sp>
        <p:nvSpPr>
          <p:cNvPr id="7" name="Textplatzhalter 6">
            <a:extLst>
              <a:ext uri="{FF2B5EF4-FFF2-40B4-BE49-F238E27FC236}">
                <a16:creationId xmlns:a16="http://schemas.microsoft.com/office/drawing/2014/main" id="{A93552F5-AB3F-4841-AFAC-A6C026226E2C}"/>
              </a:ext>
            </a:extLst>
          </p:cNvPr>
          <p:cNvSpPr>
            <a:spLocks noGrp="1"/>
          </p:cNvSpPr>
          <p:nvPr>
            <p:ph type="body" sz="quarter" idx="12"/>
          </p:nvPr>
        </p:nvSpPr>
        <p:spPr/>
        <p:txBody>
          <a:bodyPr/>
          <a:lstStyle/>
          <a:p>
            <a:r>
              <a:rPr lang="fr-FR"/>
              <a:t>Tâches dans le domaine des droits de superficie</a:t>
            </a:r>
          </a:p>
        </p:txBody>
      </p:sp>
      <p:sp>
        <p:nvSpPr>
          <p:cNvPr id="8" name="Textplatzhalter 7">
            <a:extLst>
              <a:ext uri="{FF2B5EF4-FFF2-40B4-BE49-F238E27FC236}">
                <a16:creationId xmlns:a16="http://schemas.microsoft.com/office/drawing/2014/main" id="{60FCED1C-9772-4603-8081-D7E8F8628AD5}"/>
              </a:ext>
            </a:extLst>
          </p:cNvPr>
          <p:cNvSpPr>
            <a:spLocks noGrp="1"/>
          </p:cNvSpPr>
          <p:nvPr>
            <p:ph type="body" sz="quarter" idx="13"/>
          </p:nvPr>
        </p:nvSpPr>
        <p:spPr>
          <a:xfrm>
            <a:off x="1031875" y="2862263"/>
            <a:ext cx="11232752" cy="5832548"/>
          </a:xfrm>
        </p:spPr>
        <p:txBody>
          <a:bodyPr/>
          <a:lstStyle/>
          <a:p>
            <a:pPr marL="361950" indent="-361950">
              <a:spcAft>
                <a:spcPts val="600"/>
              </a:spcAft>
              <a:buFont typeface="Symbol" panose="05050102010706020507" pitchFamily="18" charset="2"/>
              <a:buChar char="-"/>
            </a:pPr>
            <a:r>
              <a:rPr lang="fr-FR"/>
              <a:t>Développement de la stratégie territoriale pour les droits de superficie</a:t>
            </a:r>
          </a:p>
          <a:p>
            <a:pPr marL="361950" indent="-361950">
              <a:spcAft>
                <a:spcPts val="600"/>
              </a:spcAft>
              <a:buFont typeface="Symbol" panose="05050102010706020507" pitchFamily="18" charset="2"/>
              <a:buChar char="-"/>
            </a:pPr>
            <a:r>
              <a:rPr lang="fr-FR"/>
              <a:t>Gestion des droits de superficie (autorisations, modifications, réévaluations, prolongations, etc.)  </a:t>
            </a:r>
          </a:p>
          <a:p>
            <a:pPr marL="361950" indent="-361950">
              <a:spcAft>
                <a:spcPts val="600"/>
              </a:spcAft>
              <a:buFont typeface="Symbol" panose="05050102010706020507" pitchFamily="18" charset="2"/>
              <a:buChar char="-"/>
            </a:pPr>
            <a:r>
              <a:rPr lang="fr-FR"/>
              <a:t>Traitement des cas de déshérence</a:t>
            </a:r>
          </a:p>
          <a:p>
            <a:pPr marL="361950" indent="-361950">
              <a:spcAft>
                <a:spcPts val="600"/>
              </a:spcAft>
              <a:buFont typeface="Symbol" panose="05050102010706020507" pitchFamily="18" charset="2"/>
              <a:buChar char="-"/>
            </a:pPr>
            <a:r>
              <a:rPr lang="fr-FR"/>
              <a:t>Vérification des droits de préemption</a:t>
            </a:r>
          </a:p>
          <a:p>
            <a:pPr marL="361950" indent="-361950">
              <a:spcAft>
                <a:spcPts val="600"/>
              </a:spcAft>
              <a:buFont typeface="Symbol" panose="05050102010706020507" pitchFamily="18" charset="2"/>
              <a:buChar char="-"/>
            </a:pPr>
            <a:r>
              <a:rPr lang="fr-FR"/>
              <a:t>Supervision et conclusion de servitudes</a:t>
            </a:r>
          </a:p>
          <a:p>
            <a:pPr marL="0" indent="0">
              <a:spcAft>
                <a:spcPts val="600"/>
              </a:spcAft>
              <a:buNone/>
            </a:pPr>
            <a:endParaRPr lang="de-CH" dirty="0"/>
          </a:p>
        </p:txBody>
      </p:sp>
      <p:sp>
        <p:nvSpPr>
          <p:cNvPr id="9" name="Fußzeilenplatzhalter 9">
            <a:extLst>
              <a:ext uri="{FF2B5EF4-FFF2-40B4-BE49-F238E27FC236}">
                <a16:creationId xmlns:a16="http://schemas.microsoft.com/office/drawing/2014/main" id="{43E5A530-9707-4769-9827-75E1C260C4E0}"/>
              </a:ext>
            </a:extLst>
          </p:cNvPr>
          <p:cNvSpPr>
            <a:spLocks noGrp="1"/>
          </p:cNvSpPr>
          <p:nvPr>
            <p:ph type="ftr" sz="quarter" idx="11"/>
          </p:nvPr>
        </p:nvSpPr>
        <p:spPr>
          <a:xfrm>
            <a:off x="1031612" y="9043087"/>
            <a:ext cx="10944750" cy="398507"/>
          </a:xfrm>
        </p:spPr>
        <p:txBody>
          <a:bodyPr/>
          <a:lstStyle/>
          <a:p>
            <a:r>
              <a:rPr lang="fr-FR"/>
              <a:t>Exposé Assemblée régionale VBBG Tavannes / 8 novembre 2021</a:t>
            </a:r>
          </a:p>
        </p:txBody>
      </p:sp>
    </p:spTree>
    <p:extLst>
      <p:ext uri="{BB962C8B-B14F-4D97-AF65-F5344CB8AC3E}">
        <p14:creationId xmlns:p14="http://schemas.microsoft.com/office/powerpoint/2010/main" val="27530339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6FADC1-8A76-454A-A256-B994579D07BF}"/>
              </a:ext>
            </a:extLst>
          </p:cNvPr>
          <p:cNvSpPr>
            <a:spLocks noGrp="1"/>
          </p:cNvSpPr>
          <p:nvPr>
            <p:ph type="title"/>
          </p:nvPr>
        </p:nvSpPr>
        <p:spPr>
          <a:xfrm>
            <a:off x="1031988" y="629915"/>
            <a:ext cx="10945216" cy="669939"/>
          </a:xfrm>
        </p:spPr>
        <p:txBody>
          <a:bodyPr/>
          <a:lstStyle/>
          <a:p>
            <a:r>
              <a:rPr lang="fr-FR"/>
              <a:t>Contrat de droit de superficie – octroi / généralités</a:t>
            </a:r>
          </a:p>
        </p:txBody>
      </p:sp>
      <p:sp>
        <p:nvSpPr>
          <p:cNvPr id="3" name="Fußzeilenplatzhalter 2">
            <a:extLst>
              <a:ext uri="{FF2B5EF4-FFF2-40B4-BE49-F238E27FC236}">
                <a16:creationId xmlns:a16="http://schemas.microsoft.com/office/drawing/2014/main" id="{489E5FA4-3E9F-4B41-B1EE-5DFCD4F65CF0}"/>
              </a:ext>
            </a:extLst>
          </p:cNvPr>
          <p:cNvSpPr>
            <a:spLocks noGrp="1"/>
          </p:cNvSpPr>
          <p:nvPr>
            <p:ph type="ftr" sz="quarter" idx="11"/>
          </p:nvPr>
        </p:nvSpPr>
        <p:spPr/>
        <p:txBody>
          <a:bodyPr/>
          <a:lstStyle/>
          <a:p>
            <a:r>
              <a:rPr lang="fr-FR"/>
              <a:t>Exposé Assemblée régionale VBBG Tavannes / 8 novembre 2021</a:t>
            </a:r>
          </a:p>
        </p:txBody>
      </p:sp>
      <p:sp>
        <p:nvSpPr>
          <p:cNvPr id="4" name="Textplatzhalter 3">
            <a:extLst>
              <a:ext uri="{FF2B5EF4-FFF2-40B4-BE49-F238E27FC236}">
                <a16:creationId xmlns:a16="http://schemas.microsoft.com/office/drawing/2014/main" id="{4DB0FCD2-1AC5-4516-B15B-933C3B5AC3AE}"/>
              </a:ext>
            </a:extLst>
          </p:cNvPr>
          <p:cNvSpPr>
            <a:spLocks noGrp="1"/>
          </p:cNvSpPr>
          <p:nvPr>
            <p:ph type="body" sz="quarter" idx="12"/>
          </p:nvPr>
        </p:nvSpPr>
        <p:spPr>
          <a:xfrm>
            <a:off x="1031875" y="2214091"/>
            <a:ext cx="10944225" cy="504279"/>
          </a:xfrm>
        </p:spPr>
        <p:txBody>
          <a:bodyPr/>
          <a:lstStyle/>
          <a:p>
            <a:r>
              <a:rPr lang="fr-FR"/>
              <a:t>Article annexe Octroi du droit de superficie (indications générales) </a:t>
            </a:r>
          </a:p>
        </p:txBody>
      </p:sp>
      <p:sp>
        <p:nvSpPr>
          <p:cNvPr id="5" name="Textplatzhalter 4">
            <a:extLst>
              <a:ext uri="{FF2B5EF4-FFF2-40B4-BE49-F238E27FC236}">
                <a16:creationId xmlns:a16="http://schemas.microsoft.com/office/drawing/2014/main" id="{DA4682CD-5126-439D-800D-F30E85B835C8}"/>
              </a:ext>
            </a:extLst>
          </p:cNvPr>
          <p:cNvSpPr>
            <a:spLocks noGrp="1"/>
          </p:cNvSpPr>
          <p:nvPr>
            <p:ph type="body" sz="quarter" idx="13"/>
          </p:nvPr>
        </p:nvSpPr>
        <p:spPr>
          <a:xfrm>
            <a:off x="1031875" y="2862263"/>
            <a:ext cx="10944225" cy="5832548"/>
          </a:xfrm>
        </p:spPr>
        <p:txBody>
          <a:bodyPr/>
          <a:lstStyle/>
          <a:p>
            <a:r>
              <a:rPr lang="fr-FR"/>
              <a:t>Justificatif de financement avant le début des travaux</a:t>
            </a:r>
          </a:p>
          <a:p>
            <a:r>
              <a:rPr lang="fr-FR"/>
              <a:t>Définition du nantissement maximal du droit de superficie </a:t>
            </a:r>
            <a:br>
              <a:rPr lang="fr-FR"/>
            </a:br>
            <a:r>
              <a:rPr lang="fr-FR"/>
              <a:t>(ordinairement entre 50 et 80 % du montant de l’investissement) </a:t>
            </a:r>
          </a:p>
          <a:p>
            <a:r>
              <a:rPr lang="fr-FR"/>
              <a:t>Obligations d’entretien (maintien en bon état) </a:t>
            </a:r>
          </a:p>
          <a:p>
            <a:r>
              <a:rPr lang="fr-FR"/>
              <a:t>Restrictions d’utilisation (interdiction de bruit, de mauvaises odeurs, de secousses, d’activités nuisibles) </a:t>
            </a:r>
          </a:p>
          <a:p>
            <a:r>
              <a:rPr lang="fr-FR"/>
              <a:t>Les extensions et les changements d’affectation doivent être autorisés</a:t>
            </a:r>
            <a:br>
              <a:rPr lang="fr-FR"/>
            </a:br>
            <a:r>
              <a:rPr lang="fr-FR">
                <a:solidFill>
                  <a:schemeClr val="bg2"/>
                </a:solidFill>
                <a:sym typeface="Wingdings" panose="05000000000000000000" pitchFamily="2" charset="2"/>
              </a:rPr>
              <a:t></a:t>
            </a:r>
            <a:r>
              <a:rPr lang="fr-FR">
                <a:solidFill>
                  <a:schemeClr val="bg2"/>
                </a:solidFill>
              </a:rPr>
              <a:t> la demande de permis de construire n’est signée qu’après accord</a:t>
            </a:r>
          </a:p>
          <a:p>
            <a:endParaRPr lang="de-CH" dirty="0"/>
          </a:p>
          <a:p>
            <a:endParaRPr lang="de-CH" dirty="0"/>
          </a:p>
        </p:txBody>
      </p:sp>
    </p:spTree>
    <p:extLst>
      <p:ext uri="{BB962C8B-B14F-4D97-AF65-F5344CB8AC3E}">
        <p14:creationId xmlns:p14="http://schemas.microsoft.com/office/powerpoint/2010/main" val="292049665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6FADC1-8A76-454A-A256-B994579D07BF}"/>
              </a:ext>
            </a:extLst>
          </p:cNvPr>
          <p:cNvSpPr>
            <a:spLocks noGrp="1"/>
          </p:cNvSpPr>
          <p:nvPr>
            <p:ph type="title"/>
          </p:nvPr>
        </p:nvSpPr>
        <p:spPr>
          <a:xfrm>
            <a:off x="1031988" y="629915"/>
            <a:ext cx="10945216" cy="669939"/>
          </a:xfrm>
        </p:spPr>
        <p:txBody>
          <a:bodyPr/>
          <a:lstStyle/>
          <a:p>
            <a:r>
              <a:rPr lang="fr-FR"/>
              <a:t>Contrat de droit de superficie – durée</a:t>
            </a:r>
          </a:p>
        </p:txBody>
      </p:sp>
      <p:sp>
        <p:nvSpPr>
          <p:cNvPr id="3" name="Fußzeilenplatzhalter 2">
            <a:extLst>
              <a:ext uri="{FF2B5EF4-FFF2-40B4-BE49-F238E27FC236}">
                <a16:creationId xmlns:a16="http://schemas.microsoft.com/office/drawing/2014/main" id="{489E5FA4-3E9F-4B41-B1EE-5DFCD4F65CF0}"/>
              </a:ext>
            </a:extLst>
          </p:cNvPr>
          <p:cNvSpPr>
            <a:spLocks noGrp="1"/>
          </p:cNvSpPr>
          <p:nvPr>
            <p:ph type="ftr" sz="quarter" idx="11"/>
          </p:nvPr>
        </p:nvSpPr>
        <p:spPr/>
        <p:txBody>
          <a:bodyPr/>
          <a:lstStyle/>
          <a:p>
            <a:r>
              <a:rPr lang="fr-FR"/>
              <a:t>Exposé Assemblée régionale VBBG Tavannes / 8 novembre 2021</a:t>
            </a:r>
          </a:p>
        </p:txBody>
      </p:sp>
      <p:sp>
        <p:nvSpPr>
          <p:cNvPr id="4" name="Textplatzhalter 3">
            <a:extLst>
              <a:ext uri="{FF2B5EF4-FFF2-40B4-BE49-F238E27FC236}">
                <a16:creationId xmlns:a16="http://schemas.microsoft.com/office/drawing/2014/main" id="{4DB0FCD2-1AC5-4516-B15B-933C3B5AC3AE}"/>
              </a:ext>
            </a:extLst>
          </p:cNvPr>
          <p:cNvSpPr>
            <a:spLocks noGrp="1"/>
          </p:cNvSpPr>
          <p:nvPr>
            <p:ph type="body" sz="quarter" idx="12"/>
          </p:nvPr>
        </p:nvSpPr>
        <p:spPr>
          <a:xfrm>
            <a:off x="1031875" y="2214091"/>
            <a:ext cx="10944225" cy="504279"/>
          </a:xfrm>
        </p:spPr>
        <p:txBody>
          <a:bodyPr/>
          <a:lstStyle/>
          <a:p>
            <a:r>
              <a:rPr lang="fr-FR"/>
              <a:t>Durée (ch. III) </a:t>
            </a:r>
          </a:p>
        </p:txBody>
      </p:sp>
      <p:sp>
        <p:nvSpPr>
          <p:cNvPr id="5" name="Textplatzhalter 4">
            <a:extLst>
              <a:ext uri="{FF2B5EF4-FFF2-40B4-BE49-F238E27FC236}">
                <a16:creationId xmlns:a16="http://schemas.microsoft.com/office/drawing/2014/main" id="{DA4682CD-5126-439D-800D-F30E85B835C8}"/>
              </a:ext>
            </a:extLst>
          </p:cNvPr>
          <p:cNvSpPr>
            <a:spLocks noGrp="1"/>
          </p:cNvSpPr>
          <p:nvPr>
            <p:ph type="body" sz="quarter" idx="13"/>
          </p:nvPr>
        </p:nvSpPr>
        <p:spPr>
          <a:xfrm>
            <a:off x="1031875" y="2862263"/>
            <a:ext cx="10944225" cy="5832548"/>
          </a:xfrm>
        </p:spPr>
        <p:txBody>
          <a:bodyPr/>
          <a:lstStyle/>
          <a:p>
            <a:r>
              <a:rPr lang="fr-FR" dirty="0"/>
              <a:t>Début	</a:t>
            </a:r>
          </a:p>
          <a:p>
            <a:r>
              <a:rPr lang="fr-FR" dirty="0"/>
              <a:t>Période / Durée</a:t>
            </a:r>
            <a:br>
              <a:rPr lang="fr-FR" dirty="0"/>
            </a:br>
            <a:r>
              <a:rPr lang="fr-FR" dirty="0"/>
              <a:t>(ordinairement </a:t>
            </a:r>
            <a:r>
              <a:rPr lang="fr-FR" dirty="0">
                <a:solidFill>
                  <a:schemeClr val="bg2"/>
                </a:solidFill>
              </a:rPr>
              <a:t>logements 90 ans / autres affectations 70 ans</a:t>
            </a:r>
            <a:r>
              <a:rPr lang="fr-FR" dirty="0"/>
              <a:t>) </a:t>
            </a:r>
          </a:p>
          <a:p>
            <a:r>
              <a:rPr lang="fr-FR" dirty="0"/>
              <a:t>Date d’expiration</a:t>
            </a:r>
            <a:br>
              <a:rPr lang="fr-FR" dirty="0"/>
            </a:br>
            <a:r>
              <a:rPr lang="fr-FR" dirty="0"/>
              <a:t>(date d’expiration uniforme pour les grands lotissements) </a:t>
            </a:r>
          </a:p>
          <a:p>
            <a:r>
              <a:rPr lang="fr-FR" dirty="0"/>
              <a:t>Début des négociations relatives à la prolongation </a:t>
            </a:r>
            <a:br>
              <a:rPr lang="fr-FR" dirty="0"/>
            </a:br>
            <a:r>
              <a:rPr lang="fr-FR" dirty="0"/>
              <a:t>(ordinairement, à l’heure actuelle, </a:t>
            </a:r>
            <a:r>
              <a:rPr lang="fr-FR" dirty="0">
                <a:solidFill>
                  <a:schemeClr val="bg2"/>
                </a:solidFill>
              </a:rPr>
              <a:t>15 ans avant expiration</a:t>
            </a:r>
            <a:r>
              <a:rPr lang="fr-FR" dirty="0"/>
              <a:t>) </a:t>
            </a:r>
          </a:p>
          <a:p>
            <a:endParaRPr lang="de-CH" dirty="0">
              <a:sym typeface="Wingdings" panose="05000000000000000000" pitchFamily="2" charset="2"/>
            </a:endParaRPr>
          </a:p>
          <a:p>
            <a:endParaRPr lang="de-CH" dirty="0"/>
          </a:p>
          <a:p>
            <a:endParaRPr lang="de-CH" dirty="0"/>
          </a:p>
        </p:txBody>
      </p:sp>
    </p:spTree>
    <p:extLst>
      <p:ext uri="{BB962C8B-B14F-4D97-AF65-F5344CB8AC3E}">
        <p14:creationId xmlns:p14="http://schemas.microsoft.com/office/powerpoint/2010/main" val="269486612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6FADC1-8A76-454A-A256-B994579D07BF}"/>
              </a:ext>
            </a:extLst>
          </p:cNvPr>
          <p:cNvSpPr>
            <a:spLocks noGrp="1"/>
          </p:cNvSpPr>
          <p:nvPr>
            <p:ph type="title"/>
          </p:nvPr>
        </p:nvSpPr>
        <p:spPr>
          <a:xfrm>
            <a:off x="1031988" y="629915"/>
            <a:ext cx="10945216" cy="669939"/>
          </a:xfrm>
        </p:spPr>
        <p:txBody>
          <a:bodyPr/>
          <a:lstStyle/>
          <a:p>
            <a:r>
              <a:rPr lang="fr-FR"/>
              <a:t>Contrat de droit de superficie – durée</a:t>
            </a:r>
          </a:p>
        </p:txBody>
      </p:sp>
      <p:sp>
        <p:nvSpPr>
          <p:cNvPr id="3" name="Fußzeilenplatzhalter 2">
            <a:extLst>
              <a:ext uri="{FF2B5EF4-FFF2-40B4-BE49-F238E27FC236}">
                <a16:creationId xmlns:a16="http://schemas.microsoft.com/office/drawing/2014/main" id="{489E5FA4-3E9F-4B41-B1EE-5DFCD4F65CF0}"/>
              </a:ext>
            </a:extLst>
          </p:cNvPr>
          <p:cNvSpPr>
            <a:spLocks noGrp="1"/>
          </p:cNvSpPr>
          <p:nvPr>
            <p:ph type="ftr" sz="quarter" idx="11"/>
          </p:nvPr>
        </p:nvSpPr>
        <p:spPr/>
        <p:txBody>
          <a:bodyPr/>
          <a:lstStyle/>
          <a:p>
            <a:r>
              <a:rPr lang="fr-FR"/>
              <a:t>Exposé Assemblée régionale VBBG Tavannes / 8 novembre 2021</a:t>
            </a:r>
          </a:p>
        </p:txBody>
      </p:sp>
      <p:sp>
        <p:nvSpPr>
          <p:cNvPr id="4" name="Textplatzhalter 3">
            <a:extLst>
              <a:ext uri="{FF2B5EF4-FFF2-40B4-BE49-F238E27FC236}">
                <a16:creationId xmlns:a16="http://schemas.microsoft.com/office/drawing/2014/main" id="{4DB0FCD2-1AC5-4516-B15B-933C3B5AC3AE}"/>
              </a:ext>
            </a:extLst>
          </p:cNvPr>
          <p:cNvSpPr>
            <a:spLocks noGrp="1"/>
          </p:cNvSpPr>
          <p:nvPr>
            <p:ph type="body" sz="quarter" idx="12"/>
          </p:nvPr>
        </p:nvSpPr>
        <p:spPr>
          <a:xfrm>
            <a:off x="1031875" y="2214091"/>
            <a:ext cx="10944225" cy="504279"/>
          </a:xfrm>
        </p:spPr>
        <p:txBody>
          <a:bodyPr/>
          <a:lstStyle/>
          <a:p>
            <a:r>
              <a:rPr lang="fr-FR"/>
              <a:t>Digression relative à la stratégie – point critique : dates d’expiration</a:t>
            </a:r>
          </a:p>
        </p:txBody>
      </p:sp>
      <p:sp>
        <p:nvSpPr>
          <p:cNvPr id="5" name="Textplatzhalter 4">
            <a:extLst>
              <a:ext uri="{FF2B5EF4-FFF2-40B4-BE49-F238E27FC236}">
                <a16:creationId xmlns:a16="http://schemas.microsoft.com/office/drawing/2014/main" id="{DA4682CD-5126-439D-800D-F30E85B835C8}"/>
              </a:ext>
            </a:extLst>
          </p:cNvPr>
          <p:cNvSpPr>
            <a:spLocks noGrp="1"/>
          </p:cNvSpPr>
          <p:nvPr>
            <p:ph type="body" sz="quarter" idx="13"/>
          </p:nvPr>
        </p:nvSpPr>
        <p:spPr>
          <a:xfrm>
            <a:off x="1031875" y="2862263"/>
            <a:ext cx="11448776" cy="5832548"/>
          </a:xfrm>
        </p:spPr>
        <p:txBody>
          <a:bodyPr/>
          <a:lstStyle/>
          <a:p>
            <a:r>
              <a:rPr lang="fr-FR" dirty="0"/>
              <a:t>Pour permettre à l’avenir des planifications englobant plusieurs parcelles, les durées / dates d’expiration doivent être harmonisées </a:t>
            </a:r>
          </a:p>
          <a:p>
            <a:r>
              <a:rPr lang="fr-FR" dirty="0">
                <a:solidFill>
                  <a:schemeClr val="bg2"/>
                </a:solidFill>
              </a:rPr>
              <a:t>Définir une date d’expiration par quartier / zone</a:t>
            </a:r>
            <a:br>
              <a:rPr lang="fr-FR" dirty="0"/>
            </a:br>
            <a:r>
              <a:rPr lang="fr-FR" dirty="0">
                <a:sym typeface="Wingdings" panose="05000000000000000000" pitchFamily="2" charset="2"/>
              </a:rPr>
              <a:t></a:t>
            </a:r>
            <a:r>
              <a:rPr lang="fr-FR" dirty="0"/>
              <a:t> préserver la souveraineté en matière de planification</a:t>
            </a:r>
          </a:p>
          <a:p>
            <a:r>
              <a:rPr lang="fr-FR" dirty="0"/>
              <a:t>Avant les négociations sur la prolongation, </a:t>
            </a:r>
            <a:r>
              <a:rPr lang="fr-FR" dirty="0">
                <a:solidFill>
                  <a:schemeClr val="bg2"/>
                </a:solidFill>
              </a:rPr>
              <a:t>développer une stratégie de zone</a:t>
            </a:r>
            <a:br>
              <a:rPr lang="fr-FR" dirty="0"/>
            </a:br>
            <a:r>
              <a:rPr lang="fr-FR" dirty="0">
                <a:sym typeface="Wingdings" panose="05000000000000000000" pitchFamily="2" charset="2"/>
              </a:rPr>
              <a:t></a:t>
            </a:r>
            <a:r>
              <a:rPr lang="fr-FR" dirty="0"/>
              <a:t> souhaite-t-on prolonger ? Combien de temps ? Quand aura lieu la prochaine évaluation ?</a:t>
            </a:r>
          </a:p>
          <a:p>
            <a:r>
              <a:rPr lang="fr-FR" dirty="0"/>
              <a:t>Cette question est influencée par la commune / le marché immobilier</a:t>
            </a:r>
          </a:p>
          <a:p>
            <a:r>
              <a:rPr lang="fr-FR" dirty="0"/>
              <a:t>Cette question est influencée par l’état des bâtiments (état, durée de vie résiduelle, perspectives d’avenir des entreprises concernées) </a:t>
            </a:r>
          </a:p>
          <a:p>
            <a:endParaRPr lang="de-CH" dirty="0"/>
          </a:p>
          <a:p>
            <a:endParaRPr lang="de-CH" dirty="0"/>
          </a:p>
        </p:txBody>
      </p:sp>
    </p:spTree>
    <p:extLst>
      <p:ext uri="{BB962C8B-B14F-4D97-AF65-F5344CB8AC3E}">
        <p14:creationId xmlns:p14="http://schemas.microsoft.com/office/powerpoint/2010/main" val="136868856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8457A61A-9AA7-451C-8856-0961CB08F807}"/>
              </a:ext>
            </a:extLst>
          </p:cNvPr>
          <p:cNvSpPr>
            <a:spLocks noGrp="1"/>
          </p:cNvSpPr>
          <p:nvPr>
            <p:ph type="title"/>
          </p:nvPr>
        </p:nvSpPr>
        <p:spPr>
          <a:xfrm>
            <a:off x="1031988" y="629915"/>
            <a:ext cx="10945216" cy="669939"/>
          </a:xfrm>
        </p:spPr>
        <p:txBody>
          <a:bodyPr/>
          <a:lstStyle/>
          <a:p>
            <a:r>
              <a:rPr lang="fr-FR"/>
              <a:t>Contrat de droit de superficie – durée</a:t>
            </a:r>
          </a:p>
        </p:txBody>
      </p:sp>
      <p:sp>
        <p:nvSpPr>
          <p:cNvPr id="3" name="Fußzeilenplatzhalter 2">
            <a:extLst>
              <a:ext uri="{FF2B5EF4-FFF2-40B4-BE49-F238E27FC236}">
                <a16:creationId xmlns:a16="http://schemas.microsoft.com/office/drawing/2014/main" id="{8C740C99-0FC9-4D6C-A296-03D13D41EF46}"/>
              </a:ext>
            </a:extLst>
          </p:cNvPr>
          <p:cNvSpPr>
            <a:spLocks noGrp="1"/>
          </p:cNvSpPr>
          <p:nvPr>
            <p:ph type="ftr" sz="quarter" idx="11"/>
          </p:nvPr>
        </p:nvSpPr>
        <p:spPr/>
        <p:txBody>
          <a:bodyPr/>
          <a:lstStyle/>
          <a:p>
            <a:r>
              <a:rPr lang="fr-FR"/>
              <a:t>Exposé Assemblée régionale VBBG Tavannes / 8 novembre 2021</a:t>
            </a:r>
          </a:p>
        </p:txBody>
      </p:sp>
      <p:sp>
        <p:nvSpPr>
          <p:cNvPr id="7" name="Textplatzhalter 6">
            <a:extLst>
              <a:ext uri="{FF2B5EF4-FFF2-40B4-BE49-F238E27FC236}">
                <a16:creationId xmlns:a16="http://schemas.microsoft.com/office/drawing/2014/main" id="{CE04B472-C573-4A11-AA24-A41A10443711}"/>
              </a:ext>
            </a:extLst>
          </p:cNvPr>
          <p:cNvSpPr>
            <a:spLocks noGrp="1"/>
          </p:cNvSpPr>
          <p:nvPr>
            <p:ph type="body" sz="quarter" idx="12"/>
          </p:nvPr>
        </p:nvSpPr>
        <p:spPr/>
        <p:txBody>
          <a:bodyPr/>
          <a:lstStyle/>
          <a:p>
            <a:r>
              <a:rPr lang="fr-FR"/>
              <a:t>Durées résiduelles / dates d’expiration – mauvais exemple à Bern Galgenfeld</a:t>
            </a:r>
          </a:p>
        </p:txBody>
      </p:sp>
      <p:pic>
        <p:nvPicPr>
          <p:cNvPr id="12" name="Grafik 11">
            <a:extLst>
              <a:ext uri="{FF2B5EF4-FFF2-40B4-BE49-F238E27FC236}">
                <a16:creationId xmlns:a16="http://schemas.microsoft.com/office/drawing/2014/main" id="{138785F6-01BF-4A1C-B2AC-679801302DB6}"/>
              </a:ext>
            </a:extLst>
          </p:cNvPr>
          <p:cNvPicPr>
            <a:picLocks noChangeAspect="1"/>
          </p:cNvPicPr>
          <p:nvPr/>
        </p:nvPicPr>
        <p:blipFill>
          <a:blip r:embed="rId3"/>
          <a:stretch>
            <a:fillRect/>
          </a:stretch>
        </p:blipFill>
        <p:spPr>
          <a:xfrm>
            <a:off x="8880251" y="3654251"/>
            <a:ext cx="2152650" cy="3562350"/>
          </a:xfrm>
          <a:prstGeom prst="rect">
            <a:avLst/>
          </a:prstGeom>
        </p:spPr>
      </p:pic>
      <p:pic>
        <p:nvPicPr>
          <p:cNvPr id="14" name="Grafik 13">
            <a:extLst>
              <a:ext uri="{FF2B5EF4-FFF2-40B4-BE49-F238E27FC236}">
                <a16:creationId xmlns:a16="http://schemas.microsoft.com/office/drawing/2014/main" id="{7B4D00D0-328B-4C7F-822D-208831642DBE}"/>
              </a:ext>
            </a:extLst>
          </p:cNvPr>
          <p:cNvPicPr>
            <a:picLocks noChangeAspect="1"/>
          </p:cNvPicPr>
          <p:nvPr/>
        </p:nvPicPr>
        <p:blipFill>
          <a:blip r:embed="rId4"/>
          <a:stretch>
            <a:fillRect/>
          </a:stretch>
        </p:blipFill>
        <p:spPr>
          <a:xfrm>
            <a:off x="1031612" y="2986344"/>
            <a:ext cx="7134225" cy="5143500"/>
          </a:xfrm>
          <a:prstGeom prst="rect">
            <a:avLst/>
          </a:prstGeom>
        </p:spPr>
      </p:pic>
    </p:spTree>
    <p:extLst>
      <p:ext uri="{BB962C8B-B14F-4D97-AF65-F5344CB8AC3E}">
        <p14:creationId xmlns:p14="http://schemas.microsoft.com/office/powerpoint/2010/main" val="260713540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8457A61A-9AA7-451C-8856-0961CB08F807}"/>
              </a:ext>
            </a:extLst>
          </p:cNvPr>
          <p:cNvSpPr>
            <a:spLocks noGrp="1"/>
          </p:cNvSpPr>
          <p:nvPr>
            <p:ph type="title"/>
          </p:nvPr>
        </p:nvSpPr>
        <p:spPr>
          <a:xfrm>
            <a:off x="1031988" y="629915"/>
            <a:ext cx="10945216" cy="669939"/>
          </a:xfrm>
        </p:spPr>
        <p:txBody>
          <a:bodyPr/>
          <a:lstStyle/>
          <a:p>
            <a:r>
              <a:rPr lang="fr-FR"/>
              <a:t>Contrat de droit de superficie – durée</a:t>
            </a:r>
          </a:p>
        </p:txBody>
      </p:sp>
      <p:sp>
        <p:nvSpPr>
          <p:cNvPr id="3" name="Fußzeilenplatzhalter 2">
            <a:extLst>
              <a:ext uri="{FF2B5EF4-FFF2-40B4-BE49-F238E27FC236}">
                <a16:creationId xmlns:a16="http://schemas.microsoft.com/office/drawing/2014/main" id="{8C740C99-0FC9-4D6C-A296-03D13D41EF46}"/>
              </a:ext>
            </a:extLst>
          </p:cNvPr>
          <p:cNvSpPr>
            <a:spLocks noGrp="1"/>
          </p:cNvSpPr>
          <p:nvPr>
            <p:ph type="ftr" sz="quarter" idx="11"/>
          </p:nvPr>
        </p:nvSpPr>
        <p:spPr/>
        <p:txBody>
          <a:bodyPr/>
          <a:lstStyle/>
          <a:p>
            <a:r>
              <a:rPr lang="fr-FR"/>
              <a:t>Exposé Assemblée régionale VBBG Tavannes / 8 novembre 2021</a:t>
            </a:r>
          </a:p>
        </p:txBody>
      </p:sp>
      <p:sp>
        <p:nvSpPr>
          <p:cNvPr id="7" name="Textplatzhalter 6">
            <a:extLst>
              <a:ext uri="{FF2B5EF4-FFF2-40B4-BE49-F238E27FC236}">
                <a16:creationId xmlns:a16="http://schemas.microsoft.com/office/drawing/2014/main" id="{CE04B472-C573-4A11-AA24-A41A10443711}"/>
              </a:ext>
            </a:extLst>
          </p:cNvPr>
          <p:cNvSpPr>
            <a:spLocks noGrp="1"/>
          </p:cNvSpPr>
          <p:nvPr>
            <p:ph type="body" sz="quarter" idx="12"/>
          </p:nvPr>
        </p:nvSpPr>
        <p:spPr/>
        <p:txBody>
          <a:bodyPr/>
          <a:lstStyle/>
          <a:p>
            <a:r>
              <a:rPr lang="fr-FR"/>
              <a:t>Durées résiduelles / dates d’expiration – bon exemple à Bern Schönberg Ost</a:t>
            </a:r>
          </a:p>
        </p:txBody>
      </p:sp>
      <p:pic>
        <p:nvPicPr>
          <p:cNvPr id="12" name="Grafik 11">
            <a:extLst>
              <a:ext uri="{FF2B5EF4-FFF2-40B4-BE49-F238E27FC236}">
                <a16:creationId xmlns:a16="http://schemas.microsoft.com/office/drawing/2014/main" id="{138785F6-01BF-4A1C-B2AC-679801302DB6}"/>
              </a:ext>
            </a:extLst>
          </p:cNvPr>
          <p:cNvPicPr>
            <a:picLocks noChangeAspect="1"/>
          </p:cNvPicPr>
          <p:nvPr/>
        </p:nvPicPr>
        <p:blipFill>
          <a:blip r:embed="rId2"/>
          <a:stretch>
            <a:fillRect/>
          </a:stretch>
        </p:blipFill>
        <p:spPr>
          <a:xfrm>
            <a:off x="8880251" y="3654251"/>
            <a:ext cx="2152650" cy="3562350"/>
          </a:xfrm>
          <a:prstGeom prst="rect">
            <a:avLst/>
          </a:prstGeom>
        </p:spPr>
      </p:pic>
      <p:pic>
        <p:nvPicPr>
          <p:cNvPr id="4" name="Grafik 3">
            <a:extLst>
              <a:ext uri="{FF2B5EF4-FFF2-40B4-BE49-F238E27FC236}">
                <a16:creationId xmlns:a16="http://schemas.microsoft.com/office/drawing/2014/main" id="{8E51862F-30E8-48FA-A9F8-F078403DACD0}"/>
              </a:ext>
            </a:extLst>
          </p:cNvPr>
          <p:cNvPicPr>
            <a:picLocks noChangeAspect="1"/>
          </p:cNvPicPr>
          <p:nvPr/>
        </p:nvPicPr>
        <p:blipFill>
          <a:blip r:embed="rId3"/>
          <a:stretch>
            <a:fillRect/>
          </a:stretch>
        </p:blipFill>
        <p:spPr>
          <a:xfrm>
            <a:off x="1031612" y="3150195"/>
            <a:ext cx="7772429" cy="5112568"/>
          </a:xfrm>
          <a:prstGeom prst="rect">
            <a:avLst/>
          </a:prstGeom>
        </p:spPr>
      </p:pic>
    </p:spTree>
    <p:extLst>
      <p:ext uri="{BB962C8B-B14F-4D97-AF65-F5344CB8AC3E}">
        <p14:creationId xmlns:p14="http://schemas.microsoft.com/office/powerpoint/2010/main" val="253610258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6FADC1-8A76-454A-A256-B994579D07BF}"/>
              </a:ext>
            </a:extLst>
          </p:cNvPr>
          <p:cNvSpPr>
            <a:spLocks noGrp="1"/>
          </p:cNvSpPr>
          <p:nvPr>
            <p:ph type="title"/>
          </p:nvPr>
        </p:nvSpPr>
        <p:spPr>
          <a:xfrm>
            <a:off x="1031988" y="629915"/>
            <a:ext cx="10945216" cy="669939"/>
          </a:xfrm>
        </p:spPr>
        <p:txBody>
          <a:bodyPr/>
          <a:lstStyle/>
          <a:p>
            <a:r>
              <a:rPr lang="fr-FR"/>
              <a:t>Contrat de droit de superficie – transfert / droit de préemption</a:t>
            </a:r>
          </a:p>
        </p:txBody>
      </p:sp>
      <p:sp>
        <p:nvSpPr>
          <p:cNvPr id="3" name="Fußzeilenplatzhalter 2">
            <a:extLst>
              <a:ext uri="{FF2B5EF4-FFF2-40B4-BE49-F238E27FC236}">
                <a16:creationId xmlns:a16="http://schemas.microsoft.com/office/drawing/2014/main" id="{489E5FA4-3E9F-4B41-B1EE-5DFCD4F65CF0}"/>
              </a:ext>
            </a:extLst>
          </p:cNvPr>
          <p:cNvSpPr>
            <a:spLocks noGrp="1"/>
          </p:cNvSpPr>
          <p:nvPr>
            <p:ph type="ftr" sz="quarter" idx="11"/>
          </p:nvPr>
        </p:nvSpPr>
        <p:spPr/>
        <p:txBody>
          <a:bodyPr/>
          <a:lstStyle/>
          <a:p>
            <a:r>
              <a:rPr lang="fr-FR"/>
              <a:t>Exposé Assemblée régionale VBBG Tavannes / 8 novembre 2021</a:t>
            </a:r>
          </a:p>
        </p:txBody>
      </p:sp>
      <p:sp>
        <p:nvSpPr>
          <p:cNvPr id="4" name="Textplatzhalter 3">
            <a:extLst>
              <a:ext uri="{FF2B5EF4-FFF2-40B4-BE49-F238E27FC236}">
                <a16:creationId xmlns:a16="http://schemas.microsoft.com/office/drawing/2014/main" id="{4DB0FCD2-1AC5-4516-B15B-933C3B5AC3AE}"/>
              </a:ext>
            </a:extLst>
          </p:cNvPr>
          <p:cNvSpPr>
            <a:spLocks noGrp="1"/>
          </p:cNvSpPr>
          <p:nvPr>
            <p:ph type="body" sz="quarter" idx="12"/>
          </p:nvPr>
        </p:nvSpPr>
        <p:spPr>
          <a:xfrm>
            <a:off x="1031875" y="2214091"/>
            <a:ext cx="10944225" cy="504279"/>
          </a:xfrm>
        </p:spPr>
        <p:txBody>
          <a:bodyPr/>
          <a:lstStyle/>
          <a:p>
            <a:r>
              <a:rPr lang="fr-FR"/>
              <a:t>Transfert / droit de préemption (ch. IV) </a:t>
            </a:r>
          </a:p>
        </p:txBody>
      </p:sp>
      <p:sp>
        <p:nvSpPr>
          <p:cNvPr id="5" name="Textplatzhalter 4">
            <a:extLst>
              <a:ext uri="{FF2B5EF4-FFF2-40B4-BE49-F238E27FC236}">
                <a16:creationId xmlns:a16="http://schemas.microsoft.com/office/drawing/2014/main" id="{DA4682CD-5126-439D-800D-F30E85B835C8}"/>
              </a:ext>
            </a:extLst>
          </p:cNvPr>
          <p:cNvSpPr>
            <a:spLocks noGrp="1"/>
          </p:cNvSpPr>
          <p:nvPr>
            <p:ph type="body" sz="quarter" idx="13"/>
          </p:nvPr>
        </p:nvSpPr>
        <p:spPr>
          <a:xfrm>
            <a:off x="1031875" y="2862263"/>
            <a:ext cx="11232752" cy="5832548"/>
          </a:xfrm>
        </p:spPr>
        <p:txBody>
          <a:bodyPr/>
          <a:lstStyle/>
          <a:p>
            <a:r>
              <a:rPr lang="fr-FR" dirty="0"/>
              <a:t>Le droit de superficie est cessible et transmissible héréditairement</a:t>
            </a:r>
            <a:br>
              <a:rPr lang="fr-FR" dirty="0"/>
            </a:br>
            <a:r>
              <a:rPr lang="fr-FR" dirty="0">
                <a:solidFill>
                  <a:schemeClr val="bg2"/>
                </a:solidFill>
                <a:sym typeface="Wingdings" panose="05000000000000000000" pitchFamily="2" charset="2"/>
              </a:rPr>
              <a:t></a:t>
            </a:r>
            <a:r>
              <a:rPr lang="fr-FR" dirty="0">
                <a:solidFill>
                  <a:schemeClr val="bg2"/>
                </a:solidFill>
              </a:rPr>
              <a:t> le transfert nécessite l’autorisation du propriétaire foncier</a:t>
            </a:r>
          </a:p>
          <a:p>
            <a:r>
              <a:rPr lang="fr-FR" dirty="0"/>
              <a:t>La constitution de sous-droits de superficie et la propriété par étages nécessitent également l’approbation du propriétaire foncier</a:t>
            </a:r>
          </a:p>
          <a:p>
            <a:r>
              <a:rPr lang="fr-FR" dirty="0"/>
              <a:t>Les droits et les obligations du contrat de droit de superficie doivent être transférés</a:t>
            </a:r>
          </a:p>
          <a:p>
            <a:r>
              <a:rPr lang="fr-FR" dirty="0"/>
              <a:t>Le droit de préemption légal du bénéficiaire du droit de superficie est levé</a:t>
            </a:r>
          </a:p>
          <a:p>
            <a:r>
              <a:rPr lang="fr-FR" dirty="0"/>
              <a:t>Le droit de préemption légal du propriétaire foncier est modifié de sorte que, dans les 10 ans suivant la conclusion du contrat, le prix de préemption est limité aux coûts de construction et de financement effectifs </a:t>
            </a:r>
          </a:p>
          <a:p>
            <a:endParaRPr lang="de-CH" dirty="0"/>
          </a:p>
        </p:txBody>
      </p:sp>
    </p:spTree>
    <p:extLst>
      <p:ext uri="{BB962C8B-B14F-4D97-AF65-F5344CB8AC3E}">
        <p14:creationId xmlns:p14="http://schemas.microsoft.com/office/powerpoint/2010/main" val="140139179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6FADC1-8A76-454A-A256-B994579D07BF}"/>
              </a:ext>
            </a:extLst>
          </p:cNvPr>
          <p:cNvSpPr>
            <a:spLocks noGrp="1"/>
          </p:cNvSpPr>
          <p:nvPr>
            <p:ph type="title"/>
          </p:nvPr>
        </p:nvSpPr>
        <p:spPr>
          <a:xfrm>
            <a:off x="1031988" y="629915"/>
            <a:ext cx="10945216" cy="669939"/>
          </a:xfrm>
        </p:spPr>
        <p:txBody>
          <a:bodyPr/>
          <a:lstStyle/>
          <a:p>
            <a:r>
              <a:rPr lang="fr-FR"/>
              <a:t>Contrat de droit de superficie – transfert / droit de préemption</a:t>
            </a:r>
          </a:p>
        </p:txBody>
      </p:sp>
      <p:sp>
        <p:nvSpPr>
          <p:cNvPr id="3" name="Fußzeilenplatzhalter 2">
            <a:extLst>
              <a:ext uri="{FF2B5EF4-FFF2-40B4-BE49-F238E27FC236}">
                <a16:creationId xmlns:a16="http://schemas.microsoft.com/office/drawing/2014/main" id="{489E5FA4-3E9F-4B41-B1EE-5DFCD4F65CF0}"/>
              </a:ext>
            </a:extLst>
          </p:cNvPr>
          <p:cNvSpPr>
            <a:spLocks noGrp="1"/>
          </p:cNvSpPr>
          <p:nvPr>
            <p:ph type="ftr" sz="quarter" idx="11"/>
          </p:nvPr>
        </p:nvSpPr>
        <p:spPr/>
        <p:txBody>
          <a:bodyPr/>
          <a:lstStyle/>
          <a:p>
            <a:r>
              <a:rPr lang="fr-FR"/>
              <a:t>Exposé Assemblée régionale VBBG Tavannes / 8 novembre 2021</a:t>
            </a:r>
          </a:p>
        </p:txBody>
      </p:sp>
      <p:sp>
        <p:nvSpPr>
          <p:cNvPr id="4" name="Textplatzhalter 3">
            <a:extLst>
              <a:ext uri="{FF2B5EF4-FFF2-40B4-BE49-F238E27FC236}">
                <a16:creationId xmlns:a16="http://schemas.microsoft.com/office/drawing/2014/main" id="{4DB0FCD2-1AC5-4516-B15B-933C3B5AC3AE}"/>
              </a:ext>
            </a:extLst>
          </p:cNvPr>
          <p:cNvSpPr>
            <a:spLocks noGrp="1"/>
          </p:cNvSpPr>
          <p:nvPr>
            <p:ph type="body" sz="quarter" idx="12"/>
          </p:nvPr>
        </p:nvSpPr>
        <p:spPr>
          <a:xfrm>
            <a:off x="1031875" y="2214091"/>
            <a:ext cx="10944225" cy="504279"/>
          </a:xfrm>
        </p:spPr>
        <p:txBody>
          <a:bodyPr/>
          <a:lstStyle/>
          <a:p>
            <a:r>
              <a:rPr lang="fr-FR"/>
              <a:t>Autorisation de transfert</a:t>
            </a:r>
          </a:p>
        </p:txBody>
      </p:sp>
      <p:sp>
        <p:nvSpPr>
          <p:cNvPr id="5" name="Textplatzhalter 4">
            <a:extLst>
              <a:ext uri="{FF2B5EF4-FFF2-40B4-BE49-F238E27FC236}">
                <a16:creationId xmlns:a16="http://schemas.microsoft.com/office/drawing/2014/main" id="{DA4682CD-5126-439D-800D-F30E85B835C8}"/>
              </a:ext>
            </a:extLst>
          </p:cNvPr>
          <p:cNvSpPr>
            <a:spLocks noGrp="1"/>
          </p:cNvSpPr>
          <p:nvPr>
            <p:ph type="body" sz="quarter" idx="13"/>
          </p:nvPr>
        </p:nvSpPr>
        <p:spPr>
          <a:xfrm>
            <a:off x="1031875" y="2862263"/>
            <a:ext cx="11808816" cy="5832548"/>
          </a:xfrm>
        </p:spPr>
        <p:txBody>
          <a:bodyPr/>
          <a:lstStyle/>
          <a:p>
            <a:r>
              <a:rPr lang="fr-FR" dirty="0"/>
              <a:t>Refus d’approbation </a:t>
            </a:r>
          </a:p>
          <a:p>
            <a:pPr marL="808038" indent="-542925">
              <a:lnSpc>
                <a:spcPct val="100000"/>
              </a:lnSpc>
              <a:spcAft>
                <a:spcPts val="1200"/>
              </a:spcAft>
            </a:pPr>
            <a:r>
              <a:rPr lang="fr-FR" sz="2800" dirty="0"/>
              <a:t>Lorsque les droits et obligations découlant du contrat de droit de superficie ne sont pas repris</a:t>
            </a:r>
          </a:p>
          <a:p>
            <a:pPr marL="808038" indent="-542925">
              <a:lnSpc>
                <a:spcPct val="100000"/>
              </a:lnSpc>
              <a:spcAft>
                <a:spcPts val="1200"/>
              </a:spcAft>
            </a:pPr>
            <a:r>
              <a:rPr lang="fr-FR" sz="2800" dirty="0"/>
              <a:t>En cas de défaut de solvabilité de l’acquéreur</a:t>
            </a:r>
          </a:p>
          <a:p>
            <a:pPr marL="808038" indent="-542925">
              <a:lnSpc>
                <a:spcPct val="100000"/>
              </a:lnSpc>
              <a:spcAft>
                <a:spcPts val="1200"/>
              </a:spcAft>
            </a:pPr>
            <a:r>
              <a:rPr lang="fr-FR" sz="2800" dirty="0"/>
              <a:t>Pour justes motifs (règles particulières pour la propriété par étages) </a:t>
            </a:r>
          </a:p>
          <a:p>
            <a:r>
              <a:rPr lang="fr-FR" dirty="0"/>
              <a:t>Règles particulières pour la propriété par étages</a:t>
            </a:r>
          </a:p>
          <a:p>
            <a:pPr marL="808038" indent="-542925">
              <a:lnSpc>
                <a:spcPct val="100000"/>
              </a:lnSpc>
              <a:spcAft>
                <a:spcPts val="1200"/>
              </a:spcAft>
            </a:pPr>
            <a:r>
              <a:rPr lang="fr-FR" dirty="0"/>
              <a:t>Compétence réglementaire pour adapter le contrat de droit de superficie avec la majorité qualifiée</a:t>
            </a:r>
          </a:p>
          <a:p>
            <a:pPr marL="808038" indent="-542925">
              <a:lnSpc>
                <a:spcPct val="100000"/>
              </a:lnSpc>
              <a:spcAft>
                <a:spcPts val="1200"/>
              </a:spcAft>
            </a:pPr>
            <a:r>
              <a:rPr lang="fr-FR" dirty="0"/>
              <a:t>L’encaissement de la rente du droit de superficie est assuré par la gérance</a:t>
            </a:r>
          </a:p>
          <a:p>
            <a:pPr marL="808038" indent="-542925">
              <a:lnSpc>
                <a:spcPct val="100000"/>
              </a:lnSpc>
              <a:spcAft>
                <a:spcPts val="1200"/>
              </a:spcAft>
            </a:pPr>
            <a:r>
              <a:rPr lang="fr-FR" dirty="0"/>
              <a:t>La garantie / l’adaptation du gage immobilier de la rente du droit de superficie relève des compétences de la gérance</a:t>
            </a:r>
          </a:p>
          <a:p>
            <a:endParaRPr lang="de-CH" dirty="0"/>
          </a:p>
        </p:txBody>
      </p:sp>
    </p:spTree>
    <p:extLst>
      <p:ext uri="{BB962C8B-B14F-4D97-AF65-F5344CB8AC3E}">
        <p14:creationId xmlns:p14="http://schemas.microsoft.com/office/powerpoint/2010/main" val="65331338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6FADC1-8A76-454A-A256-B994579D07BF}"/>
              </a:ext>
            </a:extLst>
          </p:cNvPr>
          <p:cNvSpPr>
            <a:spLocks noGrp="1"/>
          </p:cNvSpPr>
          <p:nvPr>
            <p:ph type="title"/>
          </p:nvPr>
        </p:nvSpPr>
        <p:spPr>
          <a:xfrm>
            <a:off x="1031988" y="629915"/>
            <a:ext cx="10945216" cy="669939"/>
          </a:xfrm>
        </p:spPr>
        <p:txBody>
          <a:bodyPr/>
          <a:lstStyle/>
          <a:p>
            <a:r>
              <a:rPr lang="fr-FR"/>
              <a:t>Contrat de droit de superficie – transfert / droit de préemption</a:t>
            </a:r>
          </a:p>
        </p:txBody>
      </p:sp>
      <p:sp>
        <p:nvSpPr>
          <p:cNvPr id="3" name="Fußzeilenplatzhalter 2">
            <a:extLst>
              <a:ext uri="{FF2B5EF4-FFF2-40B4-BE49-F238E27FC236}">
                <a16:creationId xmlns:a16="http://schemas.microsoft.com/office/drawing/2014/main" id="{489E5FA4-3E9F-4B41-B1EE-5DFCD4F65CF0}"/>
              </a:ext>
            </a:extLst>
          </p:cNvPr>
          <p:cNvSpPr>
            <a:spLocks noGrp="1"/>
          </p:cNvSpPr>
          <p:nvPr>
            <p:ph type="ftr" sz="quarter" idx="11"/>
          </p:nvPr>
        </p:nvSpPr>
        <p:spPr/>
        <p:txBody>
          <a:bodyPr/>
          <a:lstStyle/>
          <a:p>
            <a:r>
              <a:rPr lang="fr-FR"/>
              <a:t>Exposé Assemblée régionale VBBG Tavannes / 8 novembre 2021</a:t>
            </a:r>
          </a:p>
        </p:txBody>
      </p:sp>
      <p:sp>
        <p:nvSpPr>
          <p:cNvPr id="4" name="Textplatzhalter 3">
            <a:extLst>
              <a:ext uri="{FF2B5EF4-FFF2-40B4-BE49-F238E27FC236}">
                <a16:creationId xmlns:a16="http://schemas.microsoft.com/office/drawing/2014/main" id="{4DB0FCD2-1AC5-4516-B15B-933C3B5AC3AE}"/>
              </a:ext>
            </a:extLst>
          </p:cNvPr>
          <p:cNvSpPr>
            <a:spLocks noGrp="1"/>
          </p:cNvSpPr>
          <p:nvPr>
            <p:ph type="body" sz="quarter" idx="12"/>
          </p:nvPr>
        </p:nvSpPr>
        <p:spPr>
          <a:xfrm>
            <a:off x="1031875" y="2214091"/>
            <a:ext cx="10944225" cy="504279"/>
          </a:xfrm>
        </p:spPr>
        <p:txBody>
          <a:bodyPr/>
          <a:lstStyle/>
          <a:p>
            <a:r>
              <a:rPr lang="fr-FR"/>
              <a:t>Droit de préemption</a:t>
            </a:r>
          </a:p>
        </p:txBody>
      </p:sp>
      <p:sp>
        <p:nvSpPr>
          <p:cNvPr id="5" name="Textplatzhalter 4">
            <a:extLst>
              <a:ext uri="{FF2B5EF4-FFF2-40B4-BE49-F238E27FC236}">
                <a16:creationId xmlns:a16="http://schemas.microsoft.com/office/drawing/2014/main" id="{DA4682CD-5126-439D-800D-F30E85B835C8}"/>
              </a:ext>
            </a:extLst>
          </p:cNvPr>
          <p:cNvSpPr>
            <a:spLocks noGrp="1"/>
          </p:cNvSpPr>
          <p:nvPr>
            <p:ph type="body" sz="quarter" idx="13"/>
          </p:nvPr>
        </p:nvSpPr>
        <p:spPr>
          <a:xfrm>
            <a:off x="1031875" y="2862263"/>
            <a:ext cx="10944225" cy="5832548"/>
          </a:xfrm>
        </p:spPr>
        <p:txBody>
          <a:bodyPr/>
          <a:lstStyle/>
          <a:p>
            <a:r>
              <a:rPr lang="fr-FR"/>
              <a:t>Les droits de préemption sont exercés avec la plus grande retenue</a:t>
            </a:r>
          </a:p>
          <a:p>
            <a:r>
              <a:rPr lang="fr-FR"/>
              <a:t>Examen approfondi en présence d’une part de logements d’au moins 80 %</a:t>
            </a:r>
          </a:p>
          <a:p>
            <a:r>
              <a:rPr lang="fr-FR"/>
              <a:t>Examen approfondi des possibilités de développement et de regroupement</a:t>
            </a:r>
          </a:p>
          <a:p>
            <a:endParaRPr lang="de-CH" dirty="0"/>
          </a:p>
          <a:p>
            <a:r>
              <a:rPr lang="fr-FR"/>
              <a:t>Pas d’examen / exercice en cas de propriété par étages / copropriété, objets spéciaux, utilisation purement commerciale</a:t>
            </a:r>
          </a:p>
          <a:p>
            <a:r>
              <a:rPr lang="fr-FR"/>
              <a:t>Faire preuve de doigté politique</a:t>
            </a:r>
          </a:p>
          <a:p>
            <a:pPr marL="0" indent="0">
              <a:buNone/>
            </a:pPr>
            <a:endParaRPr lang="de-CH" dirty="0"/>
          </a:p>
          <a:p>
            <a:endParaRPr lang="de-CH" dirty="0"/>
          </a:p>
        </p:txBody>
      </p:sp>
    </p:spTree>
    <p:extLst>
      <p:ext uri="{BB962C8B-B14F-4D97-AF65-F5344CB8AC3E}">
        <p14:creationId xmlns:p14="http://schemas.microsoft.com/office/powerpoint/2010/main" val="421348128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6FADC1-8A76-454A-A256-B994579D07BF}"/>
              </a:ext>
            </a:extLst>
          </p:cNvPr>
          <p:cNvSpPr>
            <a:spLocks noGrp="1"/>
          </p:cNvSpPr>
          <p:nvPr>
            <p:ph type="title"/>
          </p:nvPr>
        </p:nvSpPr>
        <p:spPr>
          <a:xfrm>
            <a:off x="1031988" y="629915"/>
            <a:ext cx="10945216" cy="669939"/>
          </a:xfrm>
        </p:spPr>
        <p:txBody>
          <a:bodyPr/>
          <a:lstStyle/>
          <a:p>
            <a:r>
              <a:rPr lang="fr-FR"/>
              <a:t>Contrat de droit de superficie – rente du droit de superficie</a:t>
            </a:r>
          </a:p>
        </p:txBody>
      </p:sp>
      <p:sp>
        <p:nvSpPr>
          <p:cNvPr id="3" name="Fußzeilenplatzhalter 2">
            <a:extLst>
              <a:ext uri="{FF2B5EF4-FFF2-40B4-BE49-F238E27FC236}">
                <a16:creationId xmlns:a16="http://schemas.microsoft.com/office/drawing/2014/main" id="{489E5FA4-3E9F-4B41-B1EE-5DFCD4F65CF0}"/>
              </a:ext>
            </a:extLst>
          </p:cNvPr>
          <p:cNvSpPr>
            <a:spLocks noGrp="1"/>
          </p:cNvSpPr>
          <p:nvPr>
            <p:ph type="ftr" sz="quarter" idx="11"/>
          </p:nvPr>
        </p:nvSpPr>
        <p:spPr/>
        <p:txBody>
          <a:bodyPr/>
          <a:lstStyle/>
          <a:p>
            <a:r>
              <a:rPr lang="fr-FR"/>
              <a:t>Exposé Assemblée régionale VBBG Tavannes / 8 novembre 2021</a:t>
            </a:r>
          </a:p>
        </p:txBody>
      </p:sp>
      <p:sp>
        <p:nvSpPr>
          <p:cNvPr id="4" name="Textplatzhalter 3">
            <a:extLst>
              <a:ext uri="{FF2B5EF4-FFF2-40B4-BE49-F238E27FC236}">
                <a16:creationId xmlns:a16="http://schemas.microsoft.com/office/drawing/2014/main" id="{4DB0FCD2-1AC5-4516-B15B-933C3B5AC3AE}"/>
              </a:ext>
            </a:extLst>
          </p:cNvPr>
          <p:cNvSpPr>
            <a:spLocks noGrp="1"/>
          </p:cNvSpPr>
          <p:nvPr>
            <p:ph type="body" sz="quarter" idx="12"/>
          </p:nvPr>
        </p:nvSpPr>
        <p:spPr>
          <a:xfrm>
            <a:off x="1035932" y="1902090"/>
            <a:ext cx="10944225" cy="504279"/>
          </a:xfrm>
        </p:spPr>
        <p:txBody>
          <a:bodyPr/>
          <a:lstStyle/>
          <a:p>
            <a:r>
              <a:rPr lang="fr-FR" dirty="0"/>
              <a:t>Rente du droit de superficie (ch. V) </a:t>
            </a:r>
          </a:p>
        </p:txBody>
      </p:sp>
      <p:sp>
        <p:nvSpPr>
          <p:cNvPr id="5" name="Textplatzhalter 4">
            <a:extLst>
              <a:ext uri="{FF2B5EF4-FFF2-40B4-BE49-F238E27FC236}">
                <a16:creationId xmlns:a16="http://schemas.microsoft.com/office/drawing/2014/main" id="{DA4682CD-5126-439D-800D-F30E85B835C8}"/>
              </a:ext>
            </a:extLst>
          </p:cNvPr>
          <p:cNvSpPr>
            <a:spLocks noGrp="1"/>
          </p:cNvSpPr>
          <p:nvPr>
            <p:ph type="body" sz="quarter" idx="13"/>
          </p:nvPr>
        </p:nvSpPr>
        <p:spPr>
          <a:xfrm>
            <a:off x="1031612" y="2428760"/>
            <a:ext cx="11808816" cy="5832548"/>
          </a:xfrm>
        </p:spPr>
        <p:txBody>
          <a:bodyPr/>
          <a:lstStyle/>
          <a:p>
            <a:pPr>
              <a:spcAft>
                <a:spcPts val="0"/>
              </a:spcAft>
            </a:pPr>
            <a:r>
              <a:rPr lang="fr-FR" dirty="0"/>
              <a:t>Rente du droit de superficie et base (p. ex. </a:t>
            </a:r>
            <a:r>
              <a:rPr lang="fr-FR" dirty="0">
                <a:solidFill>
                  <a:schemeClr val="bg2"/>
                </a:solidFill>
              </a:rPr>
              <a:t>valeur du terrain, taux d’intérêt, éventuellement évaluation</a:t>
            </a:r>
            <a:r>
              <a:rPr lang="fr-FR" dirty="0"/>
              <a:t>) </a:t>
            </a:r>
            <a:br>
              <a:rPr lang="fr-FR" dirty="0"/>
            </a:br>
            <a:r>
              <a:rPr lang="fr-FR" dirty="0">
                <a:sym typeface="Wingdings" panose="05000000000000000000" pitchFamily="2" charset="2"/>
              </a:rPr>
              <a:t></a:t>
            </a:r>
            <a:r>
              <a:rPr lang="fr-FR" dirty="0"/>
              <a:t> base pour l’adaptation ultérieure</a:t>
            </a:r>
          </a:p>
          <a:p>
            <a:pPr>
              <a:spcAft>
                <a:spcPts val="0"/>
              </a:spcAft>
            </a:pPr>
            <a:r>
              <a:rPr lang="fr-FR" dirty="0"/>
              <a:t>Rente minimale du droit de superficie</a:t>
            </a:r>
          </a:p>
          <a:p>
            <a:pPr>
              <a:spcAft>
                <a:spcPts val="0"/>
              </a:spcAft>
            </a:pPr>
            <a:r>
              <a:rPr lang="fr-FR" dirty="0"/>
              <a:t>Début de l’assujettissement à la rente (</a:t>
            </a:r>
            <a:r>
              <a:rPr lang="fr-FR" dirty="0">
                <a:solidFill>
                  <a:schemeClr val="bg2"/>
                </a:solidFill>
              </a:rPr>
              <a:t>réception standard du </a:t>
            </a:r>
            <a:r>
              <a:rPr lang="fr-FR" dirty="0" err="1">
                <a:solidFill>
                  <a:schemeClr val="bg2"/>
                </a:solidFill>
              </a:rPr>
              <a:t>banquetage</a:t>
            </a:r>
            <a:r>
              <a:rPr lang="fr-FR" dirty="0"/>
              <a:t>) / échéance</a:t>
            </a:r>
          </a:p>
          <a:p>
            <a:pPr>
              <a:spcAft>
                <a:spcPts val="0"/>
              </a:spcAft>
            </a:pPr>
            <a:r>
              <a:rPr lang="fr-FR" dirty="0"/>
              <a:t>Conséquences du retard et garantie par gage immobilier (standard</a:t>
            </a:r>
            <a:r>
              <a:rPr lang="fr-FR" dirty="0">
                <a:solidFill>
                  <a:schemeClr val="bg2"/>
                </a:solidFill>
              </a:rPr>
              <a:t> rente sur 3 ans</a:t>
            </a:r>
            <a:r>
              <a:rPr lang="fr-FR" dirty="0"/>
              <a:t>) </a:t>
            </a:r>
          </a:p>
          <a:p>
            <a:pPr>
              <a:lnSpc>
                <a:spcPct val="100000"/>
              </a:lnSpc>
              <a:spcAft>
                <a:spcPts val="0"/>
              </a:spcAft>
            </a:pPr>
            <a:r>
              <a:rPr lang="fr-FR" dirty="0"/>
              <a:t>Clauses d’adaptation</a:t>
            </a:r>
          </a:p>
          <a:p>
            <a:pPr marL="715963" indent="-450850">
              <a:lnSpc>
                <a:spcPct val="100000"/>
              </a:lnSpc>
              <a:spcAft>
                <a:spcPts val="0"/>
              </a:spcAft>
            </a:pPr>
            <a:r>
              <a:rPr lang="fr-FR" dirty="0"/>
              <a:t>Compensation du renchérissement (</a:t>
            </a:r>
            <a:r>
              <a:rPr lang="fr-FR" dirty="0">
                <a:solidFill>
                  <a:schemeClr val="bg2"/>
                </a:solidFill>
              </a:rPr>
              <a:t>100 % de répercussion de l’indice / tous les 5 ans</a:t>
            </a:r>
            <a:r>
              <a:rPr lang="fr-FR" dirty="0"/>
              <a:t>) </a:t>
            </a:r>
          </a:p>
          <a:p>
            <a:pPr marL="715963" indent="-450850">
              <a:lnSpc>
                <a:spcPct val="100000"/>
              </a:lnSpc>
              <a:spcAft>
                <a:spcPts val="0"/>
              </a:spcAft>
            </a:pPr>
            <a:r>
              <a:rPr lang="fr-FR" dirty="0"/>
              <a:t>Clause de réévaluation (</a:t>
            </a:r>
            <a:r>
              <a:rPr lang="fr-FR" dirty="0">
                <a:solidFill>
                  <a:schemeClr val="bg2"/>
                </a:solidFill>
              </a:rPr>
              <a:t>tous les 15 à 20 ans</a:t>
            </a:r>
            <a:r>
              <a:rPr lang="fr-FR" dirty="0"/>
              <a:t>) </a:t>
            </a:r>
          </a:p>
          <a:p>
            <a:pPr marL="715963" indent="-450850">
              <a:lnSpc>
                <a:spcPct val="100000"/>
              </a:lnSpc>
              <a:spcAft>
                <a:spcPts val="1200"/>
              </a:spcAft>
            </a:pPr>
            <a:r>
              <a:rPr lang="fr-FR" dirty="0"/>
              <a:t>En cas de changement de propriétaire / changement de genre d’affectation / justification sous-droits de superficie / copropriété</a:t>
            </a:r>
          </a:p>
          <a:p>
            <a:endParaRPr lang="de-CH" dirty="0"/>
          </a:p>
        </p:txBody>
      </p:sp>
    </p:spTree>
    <p:extLst>
      <p:ext uri="{BB962C8B-B14F-4D97-AF65-F5344CB8AC3E}">
        <p14:creationId xmlns:p14="http://schemas.microsoft.com/office/powerpoint/2010/main" val="213147275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6FADC1-8A76-454A-A256-B994579D07BF}"/>
              </a:ext>
            </a:extLst>
          </p:cNvPr>
          <p:cNvSpPr>
            <a:spLocks noGrp="1"/>
          </p:cNvSpPr>
          <p:nvPr>
            <p:ph type="title"/>
          </p:nvPr>
        </p:nvSpPr>
        <p:spPr>
          <a:xfrm>
            <a:off x="1031988" y="629915"/>
            <a:ext cx="10945216" cy="669939"/>
          </a:xfrm>
        </p:spPr>
        <p:txBody>
          <a:bodyPr/>
          <a:lstStyle/>
          <a:p>
            <a:r>
              <a:rPr lang="fr-FR"/>
              <a:t>Contrat de droit de superficie – déshérence</a:t>
            </a:r>
          </a:p>
        </p:txBody>
      </p:sp>
      <p:sp>
        <p:nvSpPr>
          <p:cNvPr id="3" name="Fußzeilenplatzhalter 2">
            <a:extLst>
              <a:ext uri="{FF2B5EF4-FFF2-40B4-BE49-F238E27FC236}">
                <a16:creationId xmlns:a16="http://schemas.microsoft.com/office/drawing/2014/main" id="{489E5FA4-3E9F-4B41-B1EE-5DFCD4F65CF0}"/>
              </a:ext>
            </a:extLst>
          </p:cNvPr>
          <p:cNvSpPr>
            <a:spLocks noGrp="1"/>
          </p:cNvSpPr>
          <p:nvPr>
            <p:ph type="ftr" sz="quarter" idx="11"/>
          </p:nvPr>
        </p:nvSpPr>
        <p:spPr/>
        <p:txBody>
          <a:bodyPr/>
          <a:lstStyle/>
          <a:p>
            <a:r>
              <a:rPr lang="fr-FR"/>
              <a:t>Exposé Assemblée régionale VBBG Tavannes / 8 novembre 2021</a:t>
            </a:r>
          </a:p>
        </p:txBody>
      </p:sp>
      <p:sp>
        <p:nvSpPr>
          <p:cNvPr id="4" name="Textplatzhalter 3">
            <a:extLst>
              <a:ext uri="{FF2B5EF4-FFF2-40B4-BE49-F238E27FC236}">
                <a16:creationId xmlns:a16="http://schemas.microsoft.com/office/drawing/2014/main" id="{4DB0FCD2-1AC5-4516-B15B-933C3B5AC3AE}"/>
              </a:ext>
            </a:extLst>
          </p:cNvPr>
          <p:cNvSpPr>
            <a:spLocks noGrp="1"/>
          </p:cNvSpPr>
          <p:nvPr>
            <p:ph type="body" sz="quarter" idx="12"/>
          </p:nvPr>
        </p:nvSpPr>
        <p:spPr>
          <a:xfrm>
            <a:off x="1031875" y="2214091"/>
            <a:ext cx="10944225" cy="504279"/>
          </a:xfrm>
        </p:spPr>
        <p:txBody>
          <a:bodyPr/>
          <a:lstStyle/>
          <a:p>
            <a:r>
              <a:rPr lang="fr-FR"/>
              <a:t>Déshérence (ch. VI) </a:t>
            </a:r>
          </a:p>
        </p:txBody>
      </p:sp>
      <p:sp>
        <p:nvSpPr>
          <p:cNvPr id="5" name="Textplatzhalter 4">
            <a:extLst>
              <a:ext uri="{FF2B5EF4-FFF2-40B4-BE49-F238E27FC236}">
                <a16:creationId xmlns:a16="http://schemas.microsoft.com/office/drawing/2014/main" id="{DA4682CD-5126-439D-800D-F30E85B835C8}"/>
              </a:ext>
            </a:extLst>
          </p:cNvPr>
          <p:cNvSpPr>
            <a:spLocks noGrp="1"/>
          </p:cNvSpPr>
          <p:nvPr>
            <p:ph type="body" sz="quarter" idx="13"/>
          </p:nvPr>
        </p:nvSpPr>
        <p:spPr>
          <a:xfrm>
            <a:off x="1031875" y="2862263"/>
            <a:ext cx="10944225" cy="2952228"/>
          </a:xfrm>
        </p:spPr>
        <p:txBody>
          <a:bodyPr/>
          <a:lstStyle/>
          <a:p>
            <a:r>
              <a:rPr lang="fr-FR"/>
              <a:t>Indemnité de déshérence </a:t>
            </a:r>
            <a:br>
              <a:rPr lang="fr-FR"/>
            </a:br>
            <a:r>
              <a:rPr lang="fr-FR">
                <a:sym typeface="Wingdings" panose="05000000000000000000" pitchFamily="2" charset="2"/>
              </a:rPr>
              <a:t></a:t>
            </a:r>
            <a:r>
              <a:rPr lang="fr-FR"/>
              <a:t> Standard </a:t>
            </a:r>
            <a:r>
              <a:rPr lang="fr-FR">
                <a:solidFill>
                  <a:schemeClr val="bg2"/>
                </a:solidFill>
              </a:rPr>
              <a:t>90 % pour les immeubles d’habitation</a:t>
            </a:r>
            <a:br>
              <a:rPr lang="fr-FR"/>
            </a:br>
            <a:r>
              <a:rPr lang="fr-FR">
                <a:sym typeface="Wingdings" panose="05000000000000000000" pitchFamily="2" charset="2"/>
              </a:rPr>
              <a:t></a:t>
            </a:r>
            <a:r>
              <a:rPr lang="fr-FR"/>
              <a:t> Standard </a:t>
            </a:r>
            <a:r>
              <a:rPr lang="fr-FR">
                <a:solidFill>
                  <a:schemeClr val="bg2"/>
                </a:solidFill>
              </a:rPr>
              <a:t>70 % pour les autres constructions</a:t>
            </a:r>
            <a:br>
              <a:rPr lang="fr-FR"/>
            </a:br>
            <a:r>
              <a:rPr lang="fr-FR">
                <a:sym typeface="Wingdings" panose="05000000000000000000" pitchFamily="2" charset="2"/>
              </a:rPr>
              <a:t></a:t>
            </a:r>
            <a:r>
              <a:rPr lang="fr-FR"/>
              <a:t> taux plus bas ou obligation de démanteler pour objets spéciaux</a:t>
            </a:r>
          </a:p>
          <a:p>
            <a:r>
              <a:rPr lang="fr-FR"/>
              <a:t>Base : la </a:t>
            </a:r>
            <a:r>
              <a:rPr lang="fr-FR">
                <a:solidFill>
                  <a:schemeClr val="bg2"/>
                </a:solidFill>
              </a:rPr>
              <a:t>valeur vénale </a:t>
            </a:r>
            <a:r>
              <a:rPr lang="fr-FR"/>
              <a:t>des bâtiments et installations en cas de déshérence</a:t>
            </a:r>
          </a:p>
          <a:p>
            <a:r>
              <a:rPr lang="fr-FR"/>
              <a:t>Décote de déshérence controversée, mais certainement juste du point de vue de la cédante du droit de superficie</a:t>
            </a:r>
            <a:br>
              <a:rPr lang="fr-FR"/>
            </a:br>
            <a:r>
              <a:rPr lang="fr-FR">
                <a:sym typeface="Wingdings" panose="05000000000000000000" pitchFamily="2" charset="2"/>
              </a:rPr>
              <a:t></a:t>
            </a:r>
            <a:r>
              <a:rPr lang="fr-FR"/>
              <a:t> le propriétaire foncier doit « acheter » des bâtiments et des installations</a:t>
            </a:r>
            <a:br>
              <a:rPr lang="fr-FR"/>
            </a:br>
            <a:r>
              <a:rPr lang="fr-FR">
                <a:sym typeface="Wingdings" panose="05000000000000000000" pitchFamily="2" charset="2"/>
              </a:rPr>
              <a:t></a:t>
            </a:r>
            <a:r>
              <a:rPr lang="fr-FR"/>
              <a:t> renforce le pouvoir de négociation de la cédante du droit de superficie </a:t>
            </a:r>
          </a:p>
          <a:p>
            <a:r>
              <a:rPr lang="fr-FR"/>
              <a:t>S’applique également en cas de déshérence anticipée (violation fautive des obligations) </a:t>
            </a:r>
          </a:p>
        </p:txBody>
      </p:sp>
    </p:spTree>
    <p:extLst>
      <p:ext uri="{BB962C8B-B14F-4D97-AF65-F5344CB8AC3E}">
        <p14:creationId xmlns:p14="http://schemas.microsoft.com/office/powerpoint/2010/main" val="129860826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348F22-C305-418C-AD4D-5DB305BE9CB2}"/>
              </a:ext>
            </a:extLst>
          </p:cNvPr>
          <p:cNvSpPr>
            <a:spLocks noGrp="1"/>
          </p:cNvSpPr>
          <p:nvPr>
            <p:ph type="title"/>
          </p:nvPr>
        </p:nvSpPr>
        <p:spPr>
          <a:xfrm>
            <a:off x="1031988" y="629915"/>
            <a:ext cx="10945216" cy="669939"/>
          </a:xfrm>
        </p:spPr>
        <p:txBody>
          <a:bodyPr/>
          <a:lstStyle/>
          <a:p>
            <a:r>
              <a:rPr lang="fr-FR"/>
              <a:t>Droits de superficie au sein de la Bourgeoisie de Berne</a:t>
            </a:r>
          </a:p>
        </p:txBody>
      </p:sp>
      <p:sp>
        <p:nvSpPr>
          <p:cNvPr id="3" name="Fußzeilenplatzhalter 2">
            <a:extLst>
              <a:ext uri="{FF2B5EF4-FFF2-40B4-BE49-F238E27FC236}">
                <a16:creationId xmlns:a16="http://schemas.microsoft.com/office/drawing/2014/main" id="{7CDB380B-814B-4456-9998-E92C06EBBE29}"/>
              </a:ext>
            </a:extLst>
          </p:cNvPr>
          <p:cNvSpPr>
            <a:spLocks noGrp="1"/>
          </p:cNvSpPr>
          <p:nvPr>
            <p:ph type="ftr" sz="quarter" idx="11"/>
          </p:nvPr>
        </p:nvSpPr>
        <p:spPr/>
        <p:txBody>
          <a:bodyPr/>
          <a:lstStyle/>
          <a:p>
            <a:r>
              <a:rPr lang="fr-FR"/>
              <a:t>Exposé Assemblée régionale VBBG Tavannes / 8 novembre 2021</a:t>
            </a:r>
          </a:p>
        </p:txBody>
      </p:sp>
      <p:sp>
        <p:nvSpPr>
          <p:cNvPr id="4" name="Textplatzhalter 3">
            <a:extLst>
              <a:ext uri="{FF2B5EF4-FFF2-40B4-BE49-F238E27FC236}">
                <a16:creationId xmlns:a16="http://schemas.microsoft.com/office/drawing/2014/main" id="{57A1C1EA-D8D0-46E8-BC65-7601E26E69E4}"/>
              </a:ext>
            </a:extLst>
          </p:cNvPr>
          <p:cNvSpPr>
            <a:spLocks noGrp="1"/>
          </p:cNvSpPr>
          <p:nvPr>
            <p:ph type="body" sz="quarter" idx="12"/>
          </p:nvPr>
        </p:nvSpPr>
        <p:spPr/>
        <p:txBody>
          <a:bodyPr/>
          <a:lstStyle/>
          <a:p>
            <a:r>
              <a:rPr lang="fr-FR"/>
              <a:t>Chiffres</a:t>
            </a:r>
          </a:p>
        </p:txBody>
      </p:sp>
      <p:sp>
        <p:nvSpPr>
          <p:cNvPr id="5" name="Textplatzhalter 4">
            <a:extLst>
              <a:ext uri="{FF2B5EF4-FFF2-40B4-BE49-F238E27FC236}">
                <a16:creationId xmlns:a16="http://schemas.microsoft.com/office/drawing/2014/main" id="{20B5F312-654B-4835-A528-90CA53E5D20D}"/>
              </a:ext>
            </a:extLst>
          </p:cNvPr>
          <p:cNvSpPr>
            <a:spLocks noGrp="1"/>
          </p:cNvSpPr>
          <p:nvPr>
            <p:ph type="body" sz="quarter" idx="13"/>
          </p:nvPr>
        </p:nvSpPr>
        <p:spPr>
          <a:xfrm>
            <a:off x="1031875" y="3078187"/>
            <a:ext cx="11017250" cy="5832548"/>
          </a:xfrm>
        </p:spPr>
        <p:txBody>
          <a:bodyPr/>
          <a:lstStyle/>
          <a:p>
            <a:r>
              <a:rPr lang="fr-FR"/>
              <a:t>712 contrats de droits de superficie</a:t>
            </a:r>
          </a:p>
          <a:p>
            <a:r>
              <a:rPr lang="fr-FR"/>
              <a:t>63 % des recettes issues du patrimoine financier immobilier</a:t>
            </a:r>
          </a:p>
          <a:p>
            <a:r>
              <a:rPr lang="fr-FR"/>
              <a:t>2 164 033 m</a:t>
            </a:r>
            <a:r>
              <a:rPr lang="fr-FR" baseline="30000"/>
              <a:t>2</a:t>
            </a:r>
            <a:r>
              <a:rPr lang="fr-FR"/>
              <a:t> de surface de terrain cédée en droit de superficie</a:t>
            </a:r>
          </a:p>
          <a:p>
            <a:endParaRPr lang="de-CH" dirty="0"/>
          </a:p>
          <a:p>
            <a:endParaRPr lang="de-CH" dirty="0"/>
          </a:p>
          <a:p>
            <a:endParaRPr lang="de-CH" dirty="0"/>
          </a:p>
          <a:p>
            <a:endParaRPr lang="de-CH" dirty="0"/>
          </a:p>
          <a:p>
            <a:endParaRPr lang="de-CH" dirty="0"/>
          </a:p>
        </p:txBody>
      </p:sp>
    </p:spTree>
    <p:extLst>
      <p:ext uri="{BB962C8B-B14F-4D97-AF65-F5344CB8AC3E}">
        <p14:creationId xmlns:p14="http://schemas.microsoft.com/office/powerpoint/2010/main" val="168698340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6FADC1-8A76-454A-A256-B994579D07BF}"/>
              </a:ext>
            </a:extLst>
          </p:cNvPr>
          <p:cNvSpPr>
            <a:spLocks noGrp="1"/>
          </p:cNvSpPr>
          <p:nvPr>
            <p:ph type="title"/>
          </p:nvPr>
        </p:nvSpPr>
        <p:spPr>
          <a:xfrm>
            <a:off x="1031988" y="629915"/>
            <a:ext cx="10945216" cy="669939"/>
          </a:xfrm>
        </p:spPr>
        <p:txBody>
          <a:bodyPr/>
          <a:lstStyle/>
          <a:p>
            <a:r>
              <a:rPr lang="fr-FR"/>
              <a:t>Contrat de droit de superficie – déshérence</a:t>
            </a:r>
          </a:p>
        </p:txBody>
      </p:sp>
      <p:sp>
        <p:nvSpPr>
          <p:cNvPr id="3" name="Fußzeilenplatzhalter 2">
            <a:extLst>
              <a:ext uri="{FF2B5EF4-FFF2-40B4-BE49-F238E27FC236}">
                <a16:creationId xmlns:a16="http://schemas.microsoft.com/office/drawing/2014/main" id="{489E5FA4-3E9F-4B41-B1EE-5DFCD4F65CF0}"/>
              </a:ext>
            </a:extLst>
          </p:cNvPr>
          <p:cNvSpPr>
            <a:spLocks noGrp="1"/>
          </p:cNvSpPr>
          <p:nvPr>
            <p:ph type="ftr" sz="quarter" idx="11"/>
          </p:nvPr>
        </p:nvSpPr>
        <p:spPr/>
        <p:txBody>
          <a:bodyPr/>
          <a:lstStyle/>
          <a:p>
            <a:r>
              <a:rPr lang="fr-FR"/>
              <a:t>Exposé Assemblée régionale VBBG Tavannes / 8 novembre 2021</a:t>
            </a:r>
          </a:p>
        </p:txBody>
      </p:sp>
      <p:sp>
        <p:nvSpPr>
          <p:cNvPr id="4" name="Textplatzhalter 3">
            <a:extLst>
              <a:ext uri="{FF2B5EF4-FFF2-40B4-BE49-F238E27FC236}">
                <a16:creationId xmlns:a16="http://schemas.microsoft.com/office/drawing/2014/main" id="{4DB0FCD2-1AC5-4516-B15B-933C3B5AC3AE}"/>
              </a:ext>
            </a:extLst>
          </p:cNvPr>
          <p:cNvSpPr>
            <a:spLocks noGrp="1"/>
          </p:cNvSpPr>
          <p:nvPr>
            <p:ph type="body" sz="quarter" idx="12"/>
          </p:nvPr>
        </p:nvSpPr>
        <p:spPr>
          <a:xfrm>
            <a:off x="1031875" y="2214091"/>
            <a:ext cx="10944225" cy="504279"/>
          </a:xfrm>
        </p:spPr>
        <p:txBody>
          <a:bodyPr/>
          <a:lstStyle/>
          <a:p>
            <a:r>
              <a:rPr lang="fr-FR"/>
              <a:t>Digression Traitement des cas de déshérence</a:t>
            </a:r>
          </a:p>
        </p:txBody>
      </p:sp>
      <p:sp>
        <p:nvSpPr>
          <p:cNvPr id="10" name="Textplatzhalter 3">
            <a:extLst>
              <a:ext uri="{FF2B5EF4-FFF2-40B4-BE49-F238E27FC236}">
                <a16:creationId xmlns:a16="http://schemas.microsoft.com/office/drawing/2014/main" id="{4808D6B3-9D1E-484B-9097-454745ED055C}"/>
              </a:ext>
            </a:extLst>
          </p:cNvPr>
          <p:cNvSpPr txBox="1">
            <a:spLocks/>
          </p:cNvSpPr>
          <p:nvPr/>
        </p:nvSpPr>
        <p:spPr>
          <a:xfrm>
            <a:off x="1031379" y="3078187"/>
            <a:ext cx="10944225" cy="504279"/>
          </a:xfrm>
          <a:prstGeom prst="rect">
            <a:avLst/>
          </a:prstGeom>
        </p:spPr>
        <p:txBody>
          <a:bodyPr/>
          <a:lstStyle>
            <a:lvl1pPr marL="0" indent="0" algn="l" defTabSz="1300607" rtl="0" eaLnBrk="1" latinLnBrk="0" hangingPunct="1">
              <a:lnSpc>
                <a:spcPts val="3600"/>
              </a:lnSpc>
              <a:spcBef>
                <a:spcPts val="0"/>
              </a:spcBef>
              <a:spcAft>
                <a:spcPts val="200"/>
              </a:spcAft>
              <a:buFont typeface="Arial" pitchFamily="34" charset="0"/>
              <a:buNone/>
              <a:defRPr lang="de-DE" sz="2500" b="1" kern="1200">
                <a:solidFill>
                  <a:schemeClr val="tx1"/>
                </a:solidFill>
                <a:latin typeface="+mn-lt"/>
                <a:ea typeface="+mn-ea"/>
                <a:cs typeface="+mn-cs"/>
              </a:defRPr>
            </a:lvl1pPr>
            <a:lvl2pPr marL="1056742" indent="-406440" algn="l" defTabSz="1300607" rtl="0" eaLnBrk="1" latinLnBrk="0" hangingPunct="1">
              <a:spcBef>
                <a:spcPct val="20000"/>
              </a:spcBef>
              <a:buFont typeface="Arial" pitchFamily="34" charset="0"/>
              <a:buChar char="–"/>
              <a:defRPr sz="4000" kern="1200">
                <a:solidFill>
                  <a:schemeClr val="tx1"/>
                </a:solidFill>
                <a:latin typeface="+mn-lt"/>
                <a:ea typeface="+mn-ea"/>
                <a:cs typeface="+mn-cs"/>
              </a:defRPr>
            </a:lvl2pPr>
            <a:lvl3pPr marL="1625759" indent="-325152" algn="l" defTabSz="1300607" rtl="0" eaLnBrk="1" latinLnBrk="0" hangingPunct="1">
              <a:spcBef>
                <a:spcPct val="20000"/>
              </a:spcBef>
              <a:buFont typeface="Arial" pitchFamily="34" charset="0"/>
              <a:buChar char="•"/>
              <a:defRPr sz="3500" kern="1200">
                <a:solidFill>
                  <a:schemeClr val="tx1"/>
                </a:solidFill>
                <a:latin typeface="+mn-lt"/>
                <a:ea typeface="+mn-ea"/>
                <a:cs typeface="+mn-cs"/>
              </a:defRPr>
            </a:lvl3pPr>
            <a:lvl4pPr marL="2276062" indent="-325152" algn="l" defTabSz="1300607" rtl="0" eaLnBrk="1" latinLnBrk="0" hangingPunct="1">
              <a:spcBef>
                <a:spcPct val="20000"/>
              </a:spcBef>
              <a:buFont typeface="Arial" pitchFamily="34" charset="0"/>
              <a:buChar char="–"/>
              <a:defRPr sz="2800" kern="1200">
                <a:solidFill>
                  <a:schemeClr val="tx1"/>
                </a:solidFill>
                <a:latin typeface="+mn-lt"/>
                <a:ea typeface="+mn-ea"/>
                <a:cs typeface="+mn-cs"/>
              </a:defRPr>
            </a:lvl4pPr>
            <a:lvl5pPr marL="2926364" indent="-325152" algn="l" defTabSz="1300607" rtl="0" eaLnBrk="1" latinLnBrk="0" hangingPunct="1">
              <a:spcBef>
                <a:spcPct val="20000"/>
              </a:spcBef>
              <a:buFont typeface="Arial" pitchFamily="34" charset="0"/>
              <a:buChar char="»"/>
              <a:defRPr sz="2800" kern="1200">
                <a:solidFill>
                  <a:schemeClr val="tx1"/>
                </a:solidFill>
                <a:latin typeface="+mn-lt"/>
                <a:ea typeface="+mn-ea"/>
                <a:cs typeface="+mn-cs"/>
              </a:defRPr>
            </a:lvl5pPr>
            <a:lvl6pPr marL="3576668" indent="-325152" algn="l" defTabSz="1300607"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226972" indent="-325152" algn="l" defTabSz="1300607"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77275" indent="-325152" algn="l" defTabSz="1300607"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527578" indent="-325152" algn="l" defTabSz="1300607"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r>
              <a:rPr lang="fr-FR">
                <a:solidFill>
                  <a:schemeClr val="bg2"/>
                </a:solidFill>
              </a:rPr>
              <a:t>Attention !</a:t>
            </a:r>
          </a:p>
        </p:txBody>
      </p:sp>
      <p:sp>
        <p:nvSpPr>
          <p:cNvPr id="11" name="Textplatzhalter 4">
            <a:extLst>
              <a:ext uri="{FF2B5EF4-FFF2-40B4-BE49-F238E27FC236}">
                <a16:creationId xmlns:a16="http://schemas.microsoft.com/office/drawing/2014/main" id="{E0FD6007-CE20-4A3D-AAEF-2125233ED9D4}"/>
              </a:ext>
            </a:extLst>
          </p:cNvPr>
          <p:cNvSpPr txBox="1">
            <a:spLocks/>
          </p:cNvSpPr>
          <p:nvPr/>
        </p:nvSpPr>
        <p:spPr>
          <a:xfrm>
            <a:off x="1031379" y="4014391"/>
            <a:ext cx="10944225" cy="2952228"/>
          </a:xfrm>
          <a:prstGeom prst="rect">
            <a:avLst/>
          </a:prstGeom>
        </p:spPr>
        <p:txBody>
          <a:bodyPr/>
          <a:lstStyle>
            <a:lvl1pPr marL="241300" indent="-241300" algn="l" defTabSz="1300607" rtl="0" eaLnBrk="1" latinLnBrk="0" hangingPunct="1">
              <a:lnSpc>
                <a:spcPts val="3800"/>
              </a:lnSpc>
              <a:spcBef>
                <a:spcPts val="0"/>
              </a:spcBef>
              <a:spcAft>
                <a:spcPts val="2000"/>
              </a:spcAft>
              <a:buFont typeface="Arial" pitchFamily="34" charset="0"/>
              <a:buChar char="•"/>
              <a:defRPr lang="de-DE" sz="2800" kern="1200" baseline="0">
                <a:solidFill>
                  <a:schemeClr val="tx1"/>
                </a:solidFill>
                <a:latin typeface="+mj-lt"/>
                <a:ea typeface="+mn-ea"/>
                <a:cs typeface="+mn-cs"/>
              </a:defRPr>
            </a:lvl1pPr>
            <a:lvl2pPr marL="1056742" indent="-406440" algn="l" defTabSz="1300607" rtl="0" eaLnBrk="1" latinLnBrk="0" hangingPunct="1">
              <a:spcBef>
                <a:spcPct val="20000"/>
              </a:spcBef>
              <a:buFont typeface="Arial" pitchFamily="34" charset="0"/>
              <a:buChar char="–"/>
              <a:defRPr sz="4000" kern="1200">
                <a:solidFill>
                  <a:schemeClr val="tx1"/>
                </a:solidFill>
                <a:latin typeface="+mn-lt"/>
                <a:ea typeface="+mn-ea"/>
                <a:cs typeface="+mn-cs"/>
              </a:defRPr>
            </a:lvl2pPr>
            <a:lvl3pPr marL="1625759" indent="-325152" algn="l" defTabSz="1300607" rtl="0" eaLnBrk="1" latinLnBrk="0" hangingPunct="1">
              <a:spcBef>
                <a:spcPct val="20000"/>
              </a:spcBef>
              <a:buFont typeface="Arial" pitchFamily="34" charset="0"/>
              <a:buChar char="•"/>
              <a:defRPr sz="3500" kern="1200">
                <a:solidFill>
                  <a:schemeClr val="tx1"/>
                </a:solidFill>
                <a:latin typeface="+mn-lt"/>
                <a:ea typeface="+mn-ea"/>
                <a:cs typeface="+mn-cs"/>
              </a:defRPr>
            </a:lvl3pPr>
            <a:lvl4pPr marL="2276062" indent="-325152" algn="l" defTabSz="1300607" rtl="0" eaLnBrk="1" latinLnBrk="0" hangingPunct="1">
              <a:spcBef>
                <a:spcPct val="20000"/>
              </a:spcBef>
              <a:buFont typeface="Arial" pitchFamily="34" charset="0"/>
              <a:buChar char="–"/>
              <a:defRPr sz="2800" kern="1200">
                <a:solidFill>
                  <a:schemeClr val="tx1"/>
                </a:solidFill>
                <a:latin typeface="+mn-lt"/>
                <a:ea typeface="+mn-ea"/>
                <a:cs typeface="+mn-cs"/>
              </a:defRPr>
            </a:lvl4pPr>
            <a:lvl5pPr marL="2926364" indent="-325152" algn="l" defTabSz="1300607" rtl="0" eaLnBrk="1" latinLnBrk="0" hangingPunct="1">
              <a:spcBef>
                <a:spcPct val="20000"/>
              </a:spcBef>
              <a:buFont typeface="Arial" pitchFamily="34" charset="0"/>
              <a:buChar char="»"/>
              <a:defRPr sz="2800" kern="1200">
                <a:solidFill>
                  <a:schemeClr val="tx1"/>
                </a:solidFill>
                <a:latin typeface="+mn-lt"/>
                <a:ea typeface="+mn-ea"/>
                <a:cs typeface="+mn-cs"/>
              </a:defRPr>
            </a:lvl5pPr>
            <a:lvl6pPr marL="3576668" indent="-325152" algn="l" defTabSz="1300607"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226972" indent="-325152" algn="l" defTabSz="1300607"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77275" indent="-325152" algn="l" defTabSz="1300607"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527578" indent="-325152" algn="l" defTabSz="1300607"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a:lnSpc>
                <a:spcPct val="100000"/>
              </a:lnSpc>
              <a:spcAft>
                <a:spcPts val="1200"/>
              </a:spcAft>
            </a:pPr>
            <a:r>
              <a:rPr lang="fr-FR"/>
              <a:t>La déshérence survient </a:t>
            </a:r>
            <a:r>
              <a:rPr lang="fr-FR">
                <a:solidFill>
                  <a:schemeClr val="bg2"/>
                </a:solidFill>
              </a:rPr>
              <a:t>d’elle-même </a:t>
            </a:r>
            <a:r>
              <a:rPr lang="fr-FR"/>
              <a:t>si le droit de superficie n’est pas prolongé</a:t>
            </a:r>
          </a:p>
          <a:p>
            <a:pPr>
              <a:lnSpc>
                <a:spcPct val="100000"/>
              </a:lnSpc>
              <a:spcAft>
                <a:spcPts val="1200"/>
              </a:spcAft>
            </a:pPr>
            <a:r>
              <a:rPr lang="fr-FR"/>
              <a:t>Surpression du feuillet du registre foncier</a:t>
            </a:r>
          </a:p>
          <a:p>
            <a:pPr>
              <a:lnSpc>
                <a:spcPct val="100000"/>
              </a:lnSpc>
              <a:spcAft>
                <a:spcPts val="1200"/>
              </a:spcAft>
            </a:pPr>
            <a:r>
              <a:rPr lang="fr-FR"/>
              <a:t>Tous les droits / obligations qui y sont inscrits disparaissent</a:t>
            </a:r>
          </a:p>
          <a:p>
            <a:pPr>
              <a:lnSpc>
                <a:spcPct val="100000"/>
              </a:lnSpc>
              <a:spcAft>
                <a:spcPts val="1200"/>
              </a:spcAft>
            </a:pPr>
            <a:r>
              <a:rPr lang="fr-FR"/>
              <a:t>Les bâtiments et installations sont transférés au propriétaire foncier</a:t>
            </a:r>
          </a:p>
        </p:txBody>
      </p:sp>
    </p:spTree>
    <p:extLst>
      <p:ext uri="{BB962C8B-B14F-4D97-AF65-F5344CB8AC3E}">
        <p14:creationId xmlns:p14="http://schemas.microsoft.com/office/powerpoint/2010/main" val="281180377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6FADC1-8A76-454A-A256-B994579D07BF}"/>
              </a:ext>
            </a:extLst>
          </p:cNvPr>
          <p:cNvSpPr>
            <a:spLocks noGrp="1"/>
          </p:cNvSpPr>
          <p:nvPr>
            <p:ph type="title"/>
          </p:nvPr>
        </p:nvSpPr>
        <p:spPr>
          <a:xfrm>
            <a:off x="1031988" y="629915"/>
            <a:ext cx="10945216" cy="669939"/>
          </a:xfrm>
        </p:spPr>
        <p:txBody>
          <a:bodyPr/>
          <a:lstStyle/>
          <a:p>
            <a:r>
              <a:rPr lang="fr-FR"/>
              <a:t>Contrat de droit de superficie – déshérence</a:t>
            </a:r>
          </a:p>
        </p:txBody>
      </p:sp>
      <p:sp>
        <p:nvSpPr>
          <p:cNvPr id="3" name="Fußzeilenplatzhalter 2">
            <a:extLst>
              <a:ext uri="{FF2B5EF4-FFF2-40B4-BE49-F238E27FC236}">
                <a16:creationId xmlns:a16="http://schemas.microsoft.com/office/drawing/2014/main" id="{489E5FA4-3E9F-4B41-B1EE-5DFCD4F65CF0}"/>
              </a:ext>
            </a:extLst>
          </p:cNvPr>
          <p:cNvSpPr>
            <a:spLocks noGrp="1"/>
          </p:cNvSpPr>
          <p:nvPr>
            <p:ph type="ftr" sz="quarter" idx="11"/>
          </p:nvPr>
        </p:nvSpPr>
        <p:spPr/>
        <p:txBody>
          <a:bodyPr/>
          <a:lstStyle/>
          <a:p>
            <a:r>
              <a:rPr lang="fr-FR"/>
              <a:t>Exposé Assemblée régionale VBBG Tavannes / 8 novembre 2021</a:t>
            </a:r>
          </a:p>
        </p:txBody>
      </p:sp>
      <p:sp>
        <p:nvSpPr>
          <p:cNvPr id="4" name="Textplatzhalter 3">
            <a:extLst>
              <a:ext uri="{FF2B5EF4-FFF2-40B4-BE49-F238E27FC236}">
                <a16:creationId xmlns:a16="http://schemas.microsoft.com/office/drawing/2014/main" id="{4DB0FCD2-1AC5-4516-B15B-933C3B5AC3AE}"/>
              </a:ext>
            </a:extLst>
          </p:cNvPr>
          <p:cNvSpPr>
            <a:spLocks noGrp="1"/>
          </p:cNvSpPr>
          <p:nvPr>
            <p:ph type="body" sz="quarter" idx="12"/>
          </p:nvPr>
        </p:nvSpPr>
        <p:spPr>
          <a:xfrm>
            <a:off x="1032137" y="1942318"/>
            <a:ext cx="10944225" cy="504279"/>
          </a:xfrm>
        </p:spPr>
        <p:txBody>
          <a:bodyPr/>
          <a:lstStyle/>
          <a:p>
            <a:r>
              <a:rPr lang="fr-FR" dirty="0"/>
              <a:t>Digression Traitement des cas de déshérence</a:t>
            </a:r>
          </a:p>
        </p:txBody>
      </p:sp>
      <p:sp>
        <p:nvSpPr>
          <p:cNvPr id="5" name="Textplatzhalter 4">
            <a:extLst>
              <a:ext uri="{FF2B5EF4-FFF2-40B4-BE49-F238E27FC236}">
                <a16:creationId xmlns:a16="http://schemas.microsoft.com/office/drawing/2014/main" id="{DA4682CD-5126-439D-800D-F30E85B835C8}"/>
              </a:ext>
            </a:extLst>
          </p:cNvPr>
          <p:cNvSpPr>
            <a:spLocks noGrp="1"/>
          </p:cNvSpPr>
          <p:nvPr>
            <p:ph type="body" sz="quarter" idx="13"/>
          </p:nvPr>
        </p:nvSpPr>
        <p:spPr>
          <a:xfrm>
            <a:off x="1031612" y="2723521"/>
            <a:ext cx="11161008" cy="6042642"/>
          </a:xfrm>
        </p:spPr>
        <p:txBody>
          <a:bodyPr/>
          <a:lstStyle/>
          <a:p>
            <a:pPr marL="0" indent="0">
              <a:lnSpc>
                <a:spcPct val="100000"/>
              </a:lnSpc>
              <a:spcAft>
                <a:spcPts val="0"/>
              </a:spcAft>
              <a:buNone/>
            </a:pPr>
            <a:r>
              <a:rPr lang="fr-FR" dirty="0"/>
              <a:t>Si le droit de superficie ne doit pas être prolongé, celui-ci ne doit pas obligatoirement faire l’objet d’une déshérence (suppression du feuillet du registre foncier) </a:t>
            </a:r>
          </a:p>
          <a:p>
            <a:pPr>
              <a:lnSpc>
                <a:spcPct val="100000"/>
              </a:lnSpc>
              <a:spcAft>
                <a:spcPts val="0"/>
              </a:spcAft>
            </a:pPr>
            <a:r>
              <a:rPr lang="fr-FR" dirty="0"/>
              <a:t>Le cas échéant, un rachat est la meilleure solution</a:t>
            </a:r>
            <a:br>
              <a:rPr lang="fr-FR" dirty="0"/>
            </a:br>
            <a:r>
              <a:rPr lang="fr-FR" dirty="0">
                <a:sym typeface="Wingdings" panose="05000000000000000000" pitchFamily="2" charset="2"/>
              </a:rPr>
              <a:t></a:t>
            </a:r>
            <a:r>
              <a:rPr lang="fr-FR" dirty="0"/>
              <a:t> La parcelle en droit de superficie avec tous les droits et obligations est conservée</a:t>
            </a:r>
            <a:br>
              <a:rPr lang="fr-FR" dirty="0"/>
            </a:br>
            <a:r>
              <a:rPr lang="fr-FR" dirty="0">
                <a:sym typeface="Wingdings" panose="05000000000000000000" pitchFamily="2" charset="2"/>
              </a:rPr>
              <a:t></a:t>
            </a:r>
            <a:r>
              <a:rPr lang="fr-FR" dirty="0"/>
              <a:t> Le droit de superficie est prolongé et maintenu en tant que droit de superficie au nom du propriétaire</a:t>
            </a:r>
            <a:br>
              <a:rPr lang="fr-FR" dirty="0"/>
            </a:br>
            <a:r>
              <a:rPr lang="fr-FR" dirty="0">
                <a:sym typeface="Wingdings" panose="05000000000000000000" pitchFamily="2" charset="2"/>
              </a:rPr>
              <a:t></a:t>
            </a:r>
            <a:r>
              <a:rPr lang="fr-FR" dirty="0"/>
              <a:t> « Base » pour une éventuelle revente ultérieure</a:t>
            </a:r>
          </a:p>
          <a:p>
            <a:pPr>
              <a:lnSpc>
                <a:spcPct val="100000"/>
              </a:lnSpc>
              <a:spcAft>
                <a:spcPts val="0"/>
              </a:spcAft>
            </a:pPr>
            <a:r>
              <a:rPr lang="fr-FR" dirty="0"/>
              <a:t>Le droit de superficie peut éventuellement être vendu directement à un tiers.</a:t>
            </a:r>
            <a:br>
              <a:rPr lang="fr-FR" dirty="0"/>
            </a:br>
            <a:r>
              <a:rPr lang="fr-FR" dirty="0">
                <a:sym typeface="Wingdings" panose="05000000000000000000" pitchFamily="2" charset="2"/>
              </a:rPr>
              <a:t></a:t>
            </a:r>
            <a:r>
              <a:rPr lang="fr-FR" dirty="0"/>
              <a:t> Prolongation avec le tiers</a:t>
            </a:r>
            <a:br>
              <a:rPr lang="fr-FR" dirty="0"/>
            </a:br>
            <a:r>
              <a:rPr lang="fr-FR" dirty="0">
                <a:sym typeface="Wingdings" panose="05000000000000000000" pitchFamily="2" charset="2"/>
              </a:rPr>
              <a:t></a:t>
            </a:r>
            <a:r>
              <a:rPr lang="fr-FR" dirty="0"/>
              <a:t> Avantage éventuel pour les personnes habilitées à construire (réduction de la décote de déshérence) </a:t>
            </a:r>
            <a:br>
              <a:rPr lang="fr-FR" dirty="0"/>
            </a:br>
            <a:endParaRPr lang="fr-FR" dirty="0"/>
          </a:p>
          <a:p>
            <a:endParaRPr lang="de-CH" dirty="0"/>
          </a:p>
        </p:txBody>
      </p:sp>
    </p:spTree>
    <p:extLst>
      <p:ext uri="{BB962C8B-B14F-4D97-AF65-F5344CB8AC3E}">
        <p14:creationId xmlns:p14="http://schemas.microsoft.com/office/powerpoint/2010/main" val="159008632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6FADC1-8A76-454A-A256-B994579D07BF}"/>
              </a:ext>
            </a:extLst>
          </p:cNvPr>
          <p:cNvSpPr>
            <a:spLocks noGrp="1"/>
          </p:cNvSpPr>
          <p:nvPr>
            <p:ph type="title"/>
          </p:nvPr>
        </p:nvSpPr>
        <p:spPr>
          <a:xfrm>
            <a:off x="1031988" y="629915"/>
            <a:ext cx="10945216" cy="669939"/>
          </a:xfrm>
        </p:spPr>
        <p:txBody>
          <a:bodyPr/>
          <a:lstStyle/>
          <a:p>
            <a:r>
              <a:rPr lang="fr-FR"/>
              <a:t>Contrat de droit de superficie – relation envers des tiers</a:t>
            </a:r>
          </a:p>
        </p:txBody>
      </p:sp>
      <p:sp>
        <p:nvSpPr>
          <p:cNvPr id="3" name="Fußzeilenplatzhalter 2">
            <a:extLst>
              <a:ext uri="{FF2B5EF4-FFF2-40B4-BE49-F238E27FC236}">
                <a16:creationId xmlns:a16="http://schemas.microsoft.com/office/drawing/2014/main" id="{489E5FA4-3E9F-4B41-B1EE-5DFCD4F65CF0}"/>
              </a:ext>
            </a:extLst>
          </p:cNvPr>
          <p:cNvSpPr>
            <a:spLocks noGrp="1"/>
          </p:cNvSpPr>
          <p:nvPr>
            <p:ph type="ftr" sz="quarter" idx="11"/>
          </p:nvPr>
        </p:nvSpPr>
        <p:spPr/>
        <p:txBody>
          <a:bodyPr/>
          <a:lstStyle/>
          <a:p>
            <a:r>
              <a:rPr lang="fr-FR"/>
              <a:t>Exposé Assemblée régionale VBBG Tavannes / 8 novembre 2021</a:t>
            </a:r>
          </a:p>
        </p:txBody>
      </p:sp>
      <p:sp>
        <p:nvSpPr>
          <p:cNvPr id="4" name="Textplatzhalter 3">
            <a:extLst>
              <a:ext uri="{FF2B5EF4-FFF2-40B4-BE49-F238E27FC236}">
                <a16:creationId xmlns:a16="http://schemas.microsoft.com/office/drawing/2014/main" id="{4DB0FCD2-1AC5-4516-B15B-933C3B5AC3AE}"/>
              </a:ext>
            </a:extLst>
          </p:cNvPr>
          <p:cNvSpPr>
            <a:spLocks noGrp="1"/>
          </p:cNvSpPr>
          <p:nvPr>
            <p:ph type="body" sz="quarter" idx="12"/>
          </p:nvPr>
        </p:nvSpPr>
        <p:spPr>
          <a:xfrm>
            <a:off x="1031875" y="2214091"/>
            <a:ext cx="10944225" cy="504279"/>
          </a:xfrm>
        </p:spPr>
        <p:txBody>
          <a:bodyPr/>
          <a:lstStyle/>
          <a:p>
            <a:r>
              <a:rPr lang="fr-FR"/>
              <a:t>Relations envers des tiers (clauses annexes, ch. VII) </a:t>
            </a:r>
          </a:p>
        </p:txBody>
      </p:sp>
      <p:sp>
        <p:nvSpPr>
          <p:cNvPr id="5" name="Textplatzhalter 4">
            <a:extLst>
              <a:ext uri="{FF2B5EF4-FFF2-40B4-BE49-F238E27FC236}">
                <a16:creationId xmlns:a16="http://schemas.microsoft.com/office/drawing/2014/main" id="{DA4682CD-5126-439D-800D-F30E85B835C8}"/>
              </a:ext>
            </a:extLst>
          </p:cNvPr>
          <p:cNvSpPr>
            <a:spLocks noGrp="1"/>
          </p:cNvSpPr>
          <p:nvPr>
            <p:ph type="body" sz="quarter" idx="13"/>
          </p:nvPr>
        </p:nvSpPr>
        <p:spPr>
          <a:xfrm>
            <a:off x="1031875" y="2862263"/>
            <a:ext cx="10944225" cy="5832548"/>
          </a:xfrm>
        </p:spPr>
        <p:txBody>
          <a:bodyPr/>
          <a:lstStyle/>
          <a:p>
            <a:r>
              <a:rPr lang="fr-FR"/>
              <a:t>Le bénéficiaire du droit de superficie indemnise le propriétaire foncier</a:t>
            </a:r>
          </a:p>
          <a:p>
            <a:r>
              <a:rPr lang="fr-FR"/>
              <a:t>Conséquences d’une expropriation (partielle ou totale) </a:t>
            </a:r>
          </a:p>
          <a:p>
            <a:r>
              <a:rPr lang="fr-FR"/>
              <a:t>Lignes et installations de tiers</a:t>
            </a:r>
          </a:p>
          <a:p>
            <a:r>
              <a:rPr lang="fr-FR"/>
              <a:t>Découvertes d’une valeur historique ou naturelle</a:t>
            </a:r>
          </a:p>
          <a:p>
            <a:endParaRPr lang="de-CH" dirty="0"/>
          </a:p>
          <a:p>
            <a:endParaRPr lang="de-CH" dirty="0"/>
          </a:p>
          <a:p>
            <a:pPr marL="0" indent="0">
              <a:buNone/>
            </a:pPr>
            <a:endParaRPr lang="de-CH" dirty="0"/>
          </a:p>
          <a:p>
            <a:endParaRPr lang="de-CH" dirty="0"/>
          </a:p>
        </p:txBody>
      </p:sp>
    </p:spTree>
    <p:extLst>
      <p:ext uri="{BB962C8B-B14F-4D97-AF65-F5344CB8AC3E}">
        <p14:creationId xmlns:p14="http://schemas.microsoft.com/office/powerpoint/2010/main" val="106092692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6FADC1-8A76-454A-A256-B994579D07BF}"/>
              </a:ext>
            </a:extLst>
          </p:cNvPr>
          <p:cNvSpPr>
            <a:spLocks noGrp="1"/>
          </p:cNvSpPr>
          <p:nvPr>
            <p:ph type="title"/>
          </p:nvPr>
        </p:nvSpPr>
        <p:spPr>
          <a:xfrm>
            <a:off x="1031988" y="629915"/>
            <a:ext cx="10945216" cy="669939"/>
          </a:xfrm>
        </p:spPr>
        <p:txBody>
          <a:bodyPr/>
          <a:lstStyle/>
          <a:p>
            <a:r>
              <a:rPr lang="fr-FR"/>
              <a:t>Contrat de droit de superficie – terrain / sites contaminés</a:t>
            </a:r>
          </a:p>
        </p:txBody>
      </p:sp>
      <p:sp>
        <p:nvSpPr>
          <p:cNvPr id="3" name="Fußzeilenplatzhalter 2">
            <a:extLst>
              <a:ext uri="{FF2B5EF4-FFF2-40B4-BE49-F238E27FC236}">
                <a16:creationId xmlns:a16="http://schemas.microsoft.com/office/drawing/2014/main" id="{489E5FA4-3E9F-4B41-B1EE-5DFCD4F65CF0}"/>
              </a:ext>
            </a:extLst>
          </p:cNvPr>
          <p:cNvSpPr>
            <a:spLocks noGrp="1"/>
          </p:cNvSpPr>
          <p:nvPr>
            <p:ph type="ftr" sz="quarter" idx="11"/>
          </p:nvPr>
        </p:nvSpPr>
        <p:spPr/>
        <p:txBody>
          <a:bodyPr/>
          <a:lstStyle/>
          <a:p>
            <a:r>
              <a:rPr lang="fr-FR"/>
              <a:t>Exposé Assemblée régionale VBBG Tavannes / 8 novembre 2021</a:t>
            </a:r>
          </a:p>
        </p:txBody>
      </p:sp>
      <p:sp>
        <p:nvSpPr>
          <p:cNvPr id="4" name="Textplatzhalter 3">
            <a:extLst>
              <a:ext uri="{FF2B5EF4-FFF2-40B4-BE49-F238E27FC236}">
                <a16:creationId xmlns:a16="http://schemas.microsoft.com/office/drawing/2014/main" id="{4DB0FCD2-1AC5-4516-B15B-933C3B5AC3AE}"/>
              </a:ext>
            </a:extLst>
          </p:cNvPr>
          <p:cNvSpPr>
            <a:spLocks noGrp="1"/>
          </p:cNvSpPr>
          <p:nvPr>
            <p:ph type="body" sz="quarter" idx="12"/>
          </p:nvPr>
        </p:nvSpPr>
        <p:spPr>
          <a:xfrm>
            <a:off x="1031875" y="2214091"/>
            <a:ext cx="10944225" cy="504279"/>
          </a:xfrm>
        </p:spPr>
        <p:txBody>
          <a:bodyPr/>
          <a:lstStyle/>
          <a:p>
            <a:r>
              <a:rPr lang="fr-FR"/>
              <a:t>Terrain à bâtir, excavation et sites contaminés (ch. VIII) </a:t>
            </a:r>
          </a:p>
        </p:txBody>
      </p:sp>
      <p:sp>
        <p:nvSpPr>
          <p:cNvPr id="5" name="Textplatzhalter 4">
            <a:extLst>
              <a:ext uri="{FF2B5EF4-FFF2-40B4-BE49-F238E27FC236}">
                <a16:creationId xmlns:a16="http://schemas.microsoft.com/office/drawing/2014/main" id="{DA4682CD-5126-439D-800D-F30E85B835C8}"/>
              </a:ext>
            </a:extLst>
          </p:cNvPr>
          <p:cNvSpPr>
            <a:spLocks noGrp="1"/>
          </p:cNvSpPr>
          <p:nvPr>
            <p:ph type="body" sz="quarter" idx="13"/>
          </p:nvPr>
        </p:nvSpPr>
        <p:spPr>
          <a:xfrm>
            <a:off x="1031875" y="2862263"/>
            <a:ext cx="10944225" cy="5832548"/>
          </a:xfrm>
        </p:spPr>
        <p:txBody>
          <a:bodyPr/>
          <a:lstStyle/>
          <a:p>
            <a:r>
              <a:rPr lang="fr-FR"/>
              <a:t>La Bourgeoisie de Berne </a:t>
            </a:r>
            <a:r>
              <a:rPr lang="fr-FR">
                <a:solidFill>
                  <a:schemeClr val="bg2"/>
                </a:solidFill>
              </a:rPr>
              <a:t>peut</a:t>
            </a:r>
            <a:r>
              <a:rPr lang="fr-FR"/>
              <a:t> participer aux coûts supplémentaires liés à des sites contaminés / pollutions du sol</a:t>
            </a:r>
          </a:p>
          <a:p>
            <a:r>
              <a:rPr lang="fr-FR"/>
              <a:t>Contribution maximale aux coûts à hauteur de </a:t>
            </a:r>
            <a:r>
              <a:rPr lang="fr-FR">
                <a:solidFill>
                  <a:schemeClr val="bg2"/>
                </a:solidFill>
              </a:rPr>
              <a:t>rente sur 5 ans</a:t>
            </a:r>
          </a:p>
          <a:p>
            <a:r>
              <a:rPr lang="fr-FR"/>
              <a:t>Prise en charge des coûts avec réglementation </a:t>
            </a:r>
            <a:r>
              <a:rPr lang="fr-FR">
                <a:solidFill>
                  <a:schemeClr val="bg2"/>
                </a:solidFill>
              </a:rPr>
              <a:t>préalable</a:t>
            </a:r>
          </a:p>
          <a:p>
            <a:endParaRPr lang="de-CH" dirty="0"/>
          </a:p>
          <a:p>
            <a:r>
              <a:rPr lang="fr-FR"/>
              <a:t>Le bénéficiaire du droit de superficie s’engage à s’abstenir de toute dégradation du sol</a:t>
            </a:r>
          </a:p>
          <a:p>
            <a:r>
              <a:rPr lang="fr-FR"/>
              <a:t>Le bénéficiaire du droit de superficie répond des impuretés et pollutions causées, même après l’expiration du droit de superficie</a:t>
            </a:r>
          </a:p>
          <a:p>
            <a:endParaRPr lang="de-CH" dirty="0"/>
          </a:p>
          <a:p>
            <a:pPr marL="0" indent="0">
              <a:buNone/>
            </a:pPr>
            <a:endParaRPr lang="de-CH" dirty="0"/>
          </a:p>
          <a:p>
            <a:endParaRPr lang="de-CH" dirty="0"/>
          </a:p>
        </p:txBody>
      </p:sp>
    </p:spTree>
    <p:extLst>
      <p:ext uri="{BB962C8B-B14F-4D97-AF65-F5344CB8AC3E}">
        <p14:creationId xmlns:p14="http://schemas.microsoft.com/office/powerpoint/2010/main" val="271862180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6FADC1-8A76-454A-A256-B994579D07BF}"/>
              </a:ext>
            </a:extLst>
          </p:cNvPr>
          <p:cNvSpPr>
            <a:spLocks noGrp="1"/>
          </p:cNvSpPr>
          <p:nvPr>
            <p:ph type="title"/>
          </p:nvPr>
        </p:nvSpPr>
        <p:spPr>
          <a:xfrm>
            <a:off x="1031988" y="629915"/>
            <a:ext cx="10945216" cy="669939"/>
          </a:xfrm>
        </p:spPr>
        <p:txBody>
          <a:bodyPr/>
          <a:lstStyle/>
          <a:p>
            <a:r>
              <a:rPr lang="fr-FR"/>
              <a:t>Contrat de droit de superficie – autres dispositions</a:t>
            </a:r>
          </a:p>
        </p:txBody>
      </p:sp>
      <p:sp>
        <p:nvSpPr>
          <p:cNvPr id="3" name="Fußzeilenplatzhalter 2">
            <a:extLst>
              <a:ext uri="{FF2B5EF4-FFF2-40B4-BE49-F238E27FC236}">
                <a16:creationId xmlns:a16="http://schemas.microsoft.com/office/drawing/2014/main" id="{489E5FA4-3E9F-4B41-B1EE-5DFCD4F65CF0}"/>
              </a:ext>
            </a:extLst>
          </p:cNvPr>
          <p:cNvSpPr>
            <a:spLocks noGrp="1"/>
          </p:cNvSpPr>
          <p:nvPr>
            <p:ph type="ftr" sz="quarter" idx="11"/>
          </p:nvPr>
        </p:nvSpPr>
        <p:spPr/>
        <p:txBody>
          <a:bodyPr/>
          <a:lstStyle/>
          <a:p>
            <a:r>
              <a:rPr lang="fr-FR"/>
              <a:t>Exposé Assemblée régionale VBBG Tavannes / 8 novembre 2021</a:t>
            </a:r>
          </a:p>
        </p:txBody>
      </p:sp>
      <p:sp>
        <p:nvSpPr>
          <p:cNvPr id="4" name="Textplatzhalter 3">
            <a:extLst>
              <a:ext uri="{FF2B5EF4-FFF2-40B4-BE49-F238E27FC236}">
                <a16:creationId xmlns:a16="http://schemas.microsoft.com/office/drawing/2014/main" id="{4DB0FCD2-1AC5-4516-B15B-933C3B5AC3AE}"/>
              </a:ext>
            </a:extLst>
          </p:cNvPr>
          <p:cNvSpPr>
            <a:spLocks noGrp="1"/>
          </p:cNvSpPr>
          <p:nvPr>
            <p:ph type="body" sz="quarter" idx="12"/>
          </p:nvPr>
        </p:nvSpPr>
        <p:spPr>
          <a:xfrm>
            <a:off x="1031875" y="2214091"/>
            <a:ext cx="10944225" cy="504279"/>
          </a:xfrm>
        </p:spPr>
        <p:txBody>
          <a:bodyPr/>
          <a:lstStyle/>
          <a:p>
            <a:r>
              <a:rPr lang="fr-FR"/>
              <a:t>Autres dispositions contractuelles (ch. IX) </a:t>
            </a:r>
          </a:p>
        </p:txBody>
      </p:sp>
      <p:sp>
        <p:nvSpPr>
          <p:cNvPr id="5" name="Textplatzhalter 4">
            <a:extLst>
              <a:ext uri="{FF2B5EF4-FFF2-40B4-BE49-F238E27FC236}">
                <a16:creationId xmlns:a16="http://schemas.microsoft.com/office/drawing/2014/main" id="{DA4682CD-5126-439D-800D-F30E85B835C8}"/>
              </a:ext>
            </a:extLst>
          </p:cNvPr>
          <p:cNvSpPr>
            <a:spLocks noGrp="1"/>
          </p:cNvSpPr>
          <p:nvPr>
            <p:ph type="body" sz="quarter" idx="13"/>
          </p:nvPr>
        </p:nvSpPr>
        <p:spPr>
          <a:xfrm>
            <a:off x="1031875" y="2862262"/>
            <a:ext cx="10944225" cy="2876581"/>
          </a:xfrm>
        </p:spPr>
        <p:txBody>
          <a:bodyPr/>
          <a:lstStyle/>
          <a:p>
            <a:r>
              <a:rPr lang="fr-FR"/>
              <a:t>Garantie</a:t>
            </a:r>
          </a:p>
          <a:p>
            <a:r>
              <a:rPr lang="fr-FR"/>
              <a:t>Prise en charge des coûts</a:t>
            </a:r>
          </a:p>
          <a:p>
            <a:r>
              <a:rPr lang="fr-FR"/>
              <a:t>Servitudes latentes + impôts</a:t>
            </a:r>
          </a:p>
          <a:p>
            <a:r>
              <a:rPr lang="fr-FR"/>
              <a:t>Arbitrage (ch. XI Litiges) </a:t>
            </a:r>
          </a:p>
          <a:p>
            <a:endParaRPr lang="de-CH" dirty="0"/>
          </a:p>
          <a:p>
            <a:pPr marL="0" indent="0">
              <a:buNone/>
            </a:pPr>
            <a:endParaRPr lang="de-CH" dirty="0"/>
          </a:p>
          <a:p>
            <a:endParaRPr lang="de-CH" dirty="0"/>
          </a:p>
        </p:txBody>
      </p:sp>
      <p:sp>
        <p:nvSpPr>
          <p:cNvPr id="6" name="Textplatzhalter 3">
            <a:extLst>
              <a:ext uri="{FF2B5EF4-FFF2-40B4-BE49-F238E27FC236}">
                <a16:creationId xmlns:a16="http://schemas.microsoft.com/office/drawing/2014/main" id="{BB5B14A3-3A21-4B5F-AE4E-C227CADBCA49}"/>
              </a:ext>
            </a:extLst>
          </p:cNvPr>
          <p:cNvSpPr txBox="1">
            <a:spLocks/>
          </p:cNvSpPr>
          <p:nvPr/>
        </p:nvSpPr>
        <p:spPr>
          <a:xfrm>
            <a:off x="1031379" y="6174531"/>
            <a:ext cx="10944225" cy="504279"/>
          </a:xfrm>
          <a:prstGeom prst="rect">
            <a:avLst/>
          </a:prstGeom>
        </p:spPr>
        <p:txBody>
          <a:bodyPr/>
          <a:lstStyle>
            <a:lvl1pPr marL="0" indent="0" algn="l" defTabSz="1300607" rtl="0" eaLnBrk="1" latinLnBrk="0" hangingPunct="1">
              <a:lnSpc>
                <a:spcPts val="3600"/>
              </a:lnSpc>
              <a:spcBef>
                <a:spcPts val="0"/>
              </a:spcBef>
              <a:spcAft>
                <a:spcPts val="200"/>
              </a:spcAft>
              <a:buFont typeface="Arial" pitchFamily="34" charset="0"/>
              <a:buNone/>
              <a:defRPr lang="de-DE" sz="2500" b="1" kern="1200">
                <a:solidFill>
                  <a:schemeClr val="tx1"/>
                </a:solidFill>
                <a:latin typeface="+mn-lt"/>
                <a:ea typeface="+mn-ea"/>
                <a:cs typeface="+mn-cs"/>
              </a:defRPr>
            </a:lvl1pPr>
            <a:lvl2pPr marL="1056742" indent="-406440" algn="l" defTabSz="1300607" rtl="0" eaLnBrk="1" latinLnBrk="0" hangingPunct="1">
              <a:spcBef>
                <a:spcPct val="20000"/>
              </a:spcBef>
              <a:buFont typeface="Arial" pitchFamily="34" charset="0"/>
              <a:buChar char="–"/>
              <a:defRPr sz="4000" kern="1200">
                <a:solidFill>
                  <a:schemeClr val="tx1"/>
                </a:solidFill>
                <a:latin typeface="+mn-lt"/>
                <a:ea typeface="+mn-ea"/>
                <a:cs typeface="+mn-cs"/>
              </a:defRPr>
            </a:lvl2pPr>
            <a:lvl3pPr marL="1625759" indent="-325152" algn="l" defTabSz="1300607" rtl="0" eaLnBrk="1" latinLnBrk="0" hangingPunct="1">
              <a:spcBef>
                <a:spcPct val="20000"/>
              </a:spcBef>
              <a:buFont typeface="Arial" pitchFamily="34" charset="0"/>
              <a:buChar char="•"/>
              <a:defRPr sz="3500" kern="1200">
                <a:solidFill>
                  <a:schemeClr val="tx1"/>
                </a:solidFill>
                <a:latin typeface="+mn-lt"/>
                <a:ea typeface="+mn-ea"/>
                <a:cs typeface="+mn-cs"/>
              </a:defRPr>
            </a:lvl3pPr>
            <a:lvl4pPr marL="2276062" indent="-325152" algn="l" defTabSz="1300607" rtl="0" eaLnBrk="1" latinLnBrk="0" hangingPunct="1">
              <a:spcBef>
                <a:spcPct val="20000"/>
              </a:spcBef>
              <a:buFont typeface="Arial" pitchFamily="34" charset="0"/>
              <a:buChar char="–"/>
              <a:defRPr sz="2800" kern="1200">
                <a:solidFill>
                  <a:schemeClr val="tx1"/>
                </a:solidFill>
                <a:latin typeface="+mn-lt"/>
                <a:ea typeface="+mn-ea"/>
                <a:cs typeface="+mn-cs"/>
              </a:defRPr>
            </a:lvl4pPr>
            <a:lvl5pPr marL="2926364" indent="-325152" algn="l" defTabSz="1300607" rtl="0" eaLnBrk="1" latinLnBrk="0" hangingPunct="1">
              <a:spcBef>
                <a:spcPct val="20000"/>
              </a:spcBef>
              <a:buFont typeface="Arial" pitchFamily="34" charset="0"/>
              <a:buChar char="»"/>
              <a:defRPr sz="2800" kern="1200">
                <a:solidFill>
                  <a:schemeClr val="tx1"/>
                </a:solidFill>
                <a:latin typeface="+mn-lt"/>
                <a:ea typeface="+mn-ea"/>
                <a:cs typeface="+mn-cs"/>
              </a:defRPr>
            </a:lvl5pPr>
            <a:lvl6pPr marL="3576668" indent="-325152" algn="l" defTabSz="1300607"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226972" indent="-325152" algn="l" defTabSz="1300607"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77275" indent="-325152" algn="l" defTabSz="1300607"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527578" indent="-325152" algn="l" defTabSz="1300607"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r>
              <a:rPr lang="fr-FR"/>
              <a:t>Prénotages (ch. X) </a:t>
            </a:r>
          </a:p>
        </p:txBody>
      </p:sp>
      <p:sp>
        <p:nvSpPr>
          <p:cNvPr id="7" name="Textplatzhalter 4">
            <a:extLst>
              <a:ext uri="{FF2B5EF4-FFF2-40B4-BE49-F238E27FC236}">
                <a16:creationId xmlns:a16="http://schemas.microsoft.com/office/drawing/2014/main" id="{AF361F38-FDAD-4577-8858-6A691B97C8F0}"/>
              </a:ext>
            </a:extLst>
          </p:cNvPr>
          <p:cNvSpPr txBox="1">
            <a:spLocks/>
          </p:cNvSpPr>
          <p:nvPr/>
        </p:nvSpPr>
        <p:spPr>
          <a:xfrm>
            <a:off x="1031379" y="6822703"/>
            <a:ext cx="10944225" cy="2304156"/>
          </a:xfrm>
          <a:prstGeom prst="rect">
            <a:avLst/>
          </a:prstGeom>
        </p:spPr>
        <p:txBody>
          <a:bodyPr/>
          <a:lstStyle>
            <a:lvl1pPr marL="241300" indent="-241300" algn="l" defTabSz="1300607" rtl="0" eaLnBrk="1" latinLnBrk="0" hangingPunct="1">
              <a:lnSpc>
                <a:spcPts val="3800"/>
              </a:lnSpc>
              <a:spcBef>
                <a:spcPts val="0"/>
              </a:spcBef>
              <a:spcAft>
                <a:spcPts val="2000"/>
              </a:spcAft>
              <a:buFont typeface="Arial" pitchFamily="34" charset="0"/>
              <a:buChar char="•"/>
              <a:defRPr lang="de-DE" sz="2800" kern="1200" baseline="0">
                <a:solidFill>
                  <a:schemeClr val="tx1"/>
                </a:solidFill>
                <a:latin typeface="+mj-lt"/>
                <a:ea typeface="+mn-ea"/>
                <a:cs typeface="+mn-cs"/>
              </a:defRPr>
            </a:lvl1pPr>
            <a:lvl2pPr marL="1056742" indent="-406440" algn="l" defTabSz="1300607" rtl="0" eaLnBrk="1" latinLnBrk="0" hangingPunct="1">
              <a:spcBef>
                <a:spcPct val="20000"/>
              </a:spcBef>
              <a:buFont typeface="Arial" pitchFamily="34" charset="0"/>
              <a:buChar char="–"/>
              <a:defRPr sz="4000" kern="1200">
                <a:solidFill>
                  <a:schemeClr val="tx1"/>
                </a:solidFill>
                <a:latin typeface="+mn-lt"/>
                <a:ea typeface="+mn-ea"/>
                <a:cs typeface="+mn-cs"/>
              </a:defRPr>
            </a:lvl2pPr>
            <a:lvl3pPr marL="1625759" indent="-325152" algn="l" defTabSz="1300607" rtl="0" eaLnBrk="1" latinLnBrk="0" hangingPunct="1">
              <a:spcBef>
                <a:spcPct val="20000"/>
              </a:spcBef>
              <a:buFont typeface="Arial" pitchFamily="34" charset="0"/>
              <a:buChar char="•"/>
              <a:defRPr sz="3500" kern="1200">
                <a:solidFill>
                  <a:schemeClr val="tx1"/>
                </a:solidFill>
                <a:latin typeface="+mn-lt"/>
                <a:ea typeface="+mn-ea"/>
                <a:cs typeface="+mn-cs"/>
              </a:defRPr>
            </a:lvl3pPr>
            <a:lvl4pPr marL="2276062" indent="-325152" algn="l" defTabSz="1300607" rtl="0" eaLnBrk="1" latinLnBrk="0" hangingPunct="1">
              <a:spcBef>
                <a:spcPct val="20000"/>
              </a:spcBef>
              <a:buFont typeface="Arial" pitchFamily="34" charset="0"/>
              <a:buChar char="–"/>
              <a:defRPr sz="2800" kern="1200">
                <a:solidFill>
                  <a:schemeClr val="tx1"/>
                </a:solidFill>
                <a:latin typeface="+mn-lt"/>
                <a:ea typeface="+mn-ea"/>
                <a:cs typeface="+mn-cs"/>
              </a:defRPr>
            </a:lvl4pPr>
            <a:lvl5pPr marL="2926364" indent="-325152" algn="l" defTabSz="1300607" rtl="0" eaLnBrk="1" latinLnBrk="0" hangingPunct="1">
              <a:spcBef>
                <a:spcPct val="20000"/>
              </a:spcBef>
              <a:buFont typeface="Arial" pitchFamily="34" charset="0"/>
              <a:buChar char="»"/>
              <a:defRPr sz="2800" kern="1200">
                <a:solidFill>
                  <a:schemeClr val="tx1"/>
                </a:solidFill>
                <a:latin typeface="+mn-lt"/>
                <a:ea typeface="+mn-ea"/>
                <a:cs typeface="+mn-cs"/>
              </a:defRPr>
            </a:lvl5pPr>
            <a:lvl6pPr marL="3576668" indent="-325152" algn="l" defTabSz="1300607"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226972" indent="-325152" algn="l" defTabSz="1300607"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77275" indent="-325152" algn="l" defTabSz="1300607"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527578" indent="-325152" algn="l" defTabSz="1300607"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r>
              <a:rPr lang="fr-FR"/>
              <a:t>Le contrat dans son ensemble ainsi que les principales dispositions individuelles (rente du droit de superficie, déshérence, droit de préemption, etc.) sont annotés au registre foncier </a:t>
            </a:r>
          </a:p>
          <a:p>
            <a:endParaRPr lang="de-CH" dirty="0"/>
          </a:p>
          <a:p>
            <a:endParaRPr lang="de-CH" dirty="0"/>
          </a:p>
          <a:p>
            <a:endParaRPr lang="de-CH" dirty="0"/>
          </a:p>
          <a:p>
            <a:endParaRPr lang="de-CH" dirty="0"/>
          </a:p>
          <a:p>
            <a:pPr marL="0" indent="0">
              <a:buFont typeface="Arial" pitchFamily="34" charset="0"/>
              <a:buNone/>
            </a:pPr>
            <a:endParaRPr lang="de-CH" dirty="0"/>
          </a:p>
          <a:p>
            <a:endParaRPr lang="de-CH" dirty="0"/>
          </a:p>
        </p:txBody>
      </p:sp>
    </p:spTree>
    <p:extLst>
      <p:ext uri="{BB962C8B-B14F-4D97-AF65-F5344CB8AC3E}">
        <p14:creationId xmlns:p14="http://schemas.microsoft.com/office/powerpoint/2010/main" val="28217143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553B98F3-59AA-4C7D-BD08-CD2081142743}"/>
              </a:ext>
            </a:extLst>
          </p:cNvPr>
          <p:cNvSpPr>
            <a:spLocks noGrp="1"/>
          </p:cNvSpPr>
          <p:nvPr>
            <p:ph type="title"/>
          </p:nvPr>
        </p:nvSpPr>
        <p:spPr>
          <a:xfrm>
            <a:off x="1031988" y="629915"/>
            <a:ext cx="10945216" cy="669939"/>
          </a:xfrm>
        </p:spPr>
        <p:txBody>
          <a:bodyPr/>
          <a:lstStyle/>
          <a:p>
            <a:r>
              <a:rPr lang="fr-FR"/>
              <a:t>Thèmes spéciaux</a:t>
            </a:r>
          </a:p>
        </p:txBody>
      </p:sp>
      <p:sp>
        <p:nvSpPr>
          <p:cNvPr id="3" name="Fußzeilenplatzhalter 2">
            <a:extLst>
              <a:ext uri="{FF2B5EF4-FFF2-40B4-BE49-F238E27FC236}">
                <a16:creationId xmlns:a16="http://schemas.microsoft.com/office/drawing/2014/main" id="{F8973B74-4CD6-4B7F-B961-40B94D07EAC1}"/>
              </a:ext>
            </a:extLst>
          </p:cNvPr>
          <p:cNvSpPr>
            <a:spLocks noGrp="1"/>
          </p:cNvSpPr>
          <p:nvPr>
            <p:ph type="ftr" sz="quarter" idx="11"/>
          </p:nvPr>
        </p:nvSpPr>
        <p:spPr/>
        <p:txBody>
          <a:bodyPr/>
          <a:lstStyle/>
          <a:p>
            <a:r>
              <a:rPr lang="fr-FR"/>
              <a:t>Exposé Assemblée régionale VBBG Tavannes / 8 novembre 2021</a:t>
            </a:r>
          </a:p>
        </p:txBody>
      </p:sp>
    </p:spTree>
    <p:extLst>
      <p:ext uri="{BB962C8B-B14F-4D97-AF65-F5344CB8AC3E}">
        <p14:creationId xmlns:p14="http://schemas.microsoft.com/office/powerpoint/2010/main" val="361671213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6FADC1-8A76-454A-A256-B994579D07BF}"/>
              </a:ext>
            </a:extLst>
          </p:cNvPr>
          <p:cNvSpPr>
            <a:spLocks noGrp="1"/>
          </p:cNvSpPr>
          <p:nvPr>
            <p:ph type="title"/>
          </p:nvPr>
        </p:nvSpPr>
        <p:spPr>
          <a:xfrm>
            <a:off x="1031988" y="629915"/>
            <a:ext cx="10945216" cy="669939"/>
          </a:xfrm>
        </p:spPr>
        <p:txBody>
          <a:bodyPr/>
          <a:lstStyle/>
          <a:p>
            <a:r>
              <a:rPr lang="fr-FR"/>
              <a:t>Thèmes spéciaux – propriété par étages existante</a:t>
            </a:r>
          </a:p>
        </p:txBody>
      </p:sp>
      <p:sp>
        <p:nvSpPr>
          <p:cNvPr id="3" name="Fußzeilenplatzhalter 2">
            <a:extLst>
              <a:ext uri="{FF2B5EF4-FFF2-40B4-BE49-F238E27FC236}">
                <a16:creationId xmlns:a16="http://schemas.microsoft.com/office/drawing/2014/main" id="{489E5FA4-3E9F-4B41-B1EE-5DFCD4F65CF0}"/>
              </a:ext>
            </a:extLst>
          </p:cNvPr>
          <p:cNvSpPr>
            <a:spLocks noGrp="1"/>
          </p:cNvSpPr>
          <p:nvPr>
            <p:ph type="ftr" sz="quarter" idx="11"/>
          </p:nvPr>
        </p:nvSpPr>
        <p:spPr/>
        <p:txBody>
          <a:bodyPr/>
          <a:lstStyle/>
          <a:p>
            <a:r>
              <a:rPr lang="fr-FR"/>
              <a:t>Exposé Assemblée régionale VBBG Tavannes / 8 novembre 2021</a:t>
            </a:r>
          </a:p>
        </p:txBody>
      </p:sp>
      <p:sp>
        <p:nvSpPr>
          <p:cNvPr id="4" name="Textplatzhalter 3">
            <a:extLst>
              <a:ext uri="{FF2B5EF4-FFF2-40B4-BE49-F238E27FC236}">
                <a16:creationId xmlns:a16="http://schemas.microsoft.com/office/drawing/2014/main" id="{4DB0FCD2-1AC5-4516-B15B-933C3B5AC3AE}"/>
              </a:ext>
            </a:extLst>
          </p:cNvPr>
          <p:cNvSpPr>
            <a:spLocks noGrp="1"/>
          </p:cNvSpPr>
          <p:nvPr>
            <p:ph type="body" sz="quarter" idx="12"/>
          </p:nvPr>
        </p:nvSpPr>
        <p:spPr>
          <a:xfrm>
            <a:off x="1031874" y="1799301"/>
            <a:ext cx="10944225" cy="504279"/>
          </a:xfrm>
        </p:spPr>
        <p:txBody>
          <a:bodyPr/>
          <a:lstStyle/>
          <a:p>
            <a:r>
              <a:rPr lang="fr-FR" dirty="0"/>
              <a:t>Propriété par étages en droit de superficie</a:t>
            </a:r>
          </a:p>
        </p:txBody>
      </p:sp>
      <p:sp>
        <p:nvSpPr>
          <p:cNvPr id="5" name="Textplatzhalter 4">
            <a:extLst>
              <a:ext uri="{FF2B5EF4-FFF2-40B4-BE49-F238E27FC236}">
                <a16:creationId xmlns:a16="http://schemas.microsoft.com/office/drawing/2014/main" id="{DA4682CD-5126-439D-800D-F30E85B835C8}"/>
              </a:ext>
            </a:extLst>
          </p:cNvPr>
          <p:cNvSpPr>
            <a:spLocks noGrp="1"/>
          </p:cNvSpPr>
          <p:nvPr>
            <p:ph type="body" sz="quarter" idx="13"/>
          </p:nvPr>
        </p:nvSpPr>
        <p:spPr>
          <a:xfrm>
            <a:off x="1031612" y="2502123"/>
            <a:ext cx="11088736" cy="2876581"/>
          </a:xfrm>
        </p:spPr>
        <p:txBody>
          <a:bodyPr/>
          <a:lstStyle/>
          <a:p>
            <a:r>
              <a:rPr lang="fr-FR" dirty="0"/>
              <a:t>Souvent méconnaissance du droit de superficie (le terrain ne fait pas partie de l’unité) </a:t>
            </a:r>
          </a:p>
          <a:p>
            <a:r>
              <a:rPr lang="fr-FR" dirty="0"/>
              <a:t>Les communautés de copropriétaires agissent ensemble</a:t>
            </a:r>
            <a:br>
              <a:rPr lang="fr-FR" dirty="0"/>
            </a:br>
            <a:r>
              <a:rPr lang="fr-FR" dirty="0">
                <a:sym typeface="Wingdings" panose="05000000000000000000" pitchFamily="2" charset="2"/>
              </a:rPr>
              <a:t></a:t>
            </a:r>
            <a:r>
              <a:rPr lang="fr-FR" dirty="0"/>
              <a:t> </a:t>
            </a:r>
            <a:r>
              <a:rPr lang="fr-FR" dirty="0">
                <a:solidFill>
                  <a:schemeClr val="bg2"/>
                </a:solidFill>
              </a:rPr>
              <a:t>Prolongation + adaptation</a:t>
            </a:r>
            <a:r>
              <a:rPr lang="fr-FR" dirty="0"/>
              <a:t> Les principales parties du contrat de droit de superficie requièrent – sous réserve de dispositions réglementaires – </a:t>
            </a:r>
            <a:r>
              <a:rPr lang="fr-FR" dirty="0">
                <a:solidFill>
                  <a:schemeClr val="bg2"/>
                </a:solidFill>
              </a:rPr>
              <a:t>l’unanimité</a:t>
            </a:r>
          </a:p>
          <a:p>
            <a:r>
              <a:rPr lang="fr-FR" dirty="0"/>
              <a:t>Sans accord, pas de prolongation </a:t>
            </a:r>
            <a:r>
              <a:rPr lang="fr-FR" dirty="0">
                <a:sym typeface="Wingdings" panose="05000000000000000000" pitchFamily="2" charset="2"/>
              </a:rPr>
              <a:t></a:t>
            </a:r>
            <a:r>
              <a:rPr lang="fr-FR" dirty="0"/>
              <a:t> le droit de superficie expire</a:t>
            </a:r>
            <a:br>
              <a:rPr lang="fr-FR" dirty="0"/>
            </a:br>
            <a:r>
              <a:rPr lang="fr-FR" dirty="0">
                <a:sym typeface="Wingdings" panose="05000000000000000000" pitchFamily="2" charset="2"/>
              </a:rPr>
              <a:t></a:t>
            </a:r>
            <a:r>
              <a:rPr lang="fr-FR" dirty="0"/>
              <a:t> </a:t>
            </a:r>
            <a:r>
              <a:rPr lang="fr-FR" dirty="0">
                <a:solidFill>
                  <a:schemeClr val="bg2"/>
                </a:solidFill>
              </a:rPr>
              <a:t>la propriété par étage s’éteint avec le droit de superficie</a:t>
            </a:r>
          </a:p>
          <a:p>
            <a:r>
              <a:rPr lang="fr-FR" dirty="0"/>
              <a:t>L’indemnité de déshérence est partagée</a:t>
            </a:r>
            <a:br>
              <a:rPr lang="fr-FR" dirty="0"/>
            </a:br>
            <a:r>
              <a:rPr lang="fr-FR" dirty="0">
                <a:sym typeface="Wingdings" panose="05000000000000000000" pitchFamily="2" charset="2"/>
              </a:rPr>
              <a:t></a:t>
            </a:r>
            <a:r>
              <a:rPr lang="fr-FR" dirty="0"/>
              <a:t> de nombreux/quelques copropriétaires perdent de l’argent</a:t>
            </a:r>
            <a:br>
              <a:rPr lang="fr-FR" dirty="0"/>
            </a:br>
            <a:r>
              <a:rPr lang="fr-FR" dirty="0"/>
              <a:t>	</a:t>
            </a:r>
            <a:r>
              <a:rPr lang="fr-FR" dirty="0">
                <a:solidFill>
                  <a:schemeClr val="bg2"/>
                </a:solidFill>
                <a:sym typeface="Wingdings" panose="05000000000000000000" pitchFamily="2" charset="2"/>
              </a:rPr>
              <a:t></a:t>
            </a:r>
            <a:r>
              <a:rPr lang="fr-FR" dirty="0">
                <a:solidFill>
                  <a:schemeClr val="bg2"/>
                </a:solidFill>
              </a:rPr>
              <a:t> politiquement explosif</a:t>
            </a:r>
          </a:p>
          <a:p>
            <a:endParaRPr lang="de-CH" dirty="0"/>
          </a:p>
          <a:p>
            <a:pPr marL="0" indent="0">
              <a:buNone/>
            </a:pPr>
            <a:endParaRPr lang="de-CH" dirty="0"/>
          </a:p>
          <a:p>
            <a:endParaRPr lang="de-CH" dirty="0"/>
          </a:p>
        </p:txBody>
      </p:sp>
    </p:spTree>
    <p:extLst>
      <p:ext uri="{BB962C8B-B14F-4D97-AF65-F5344CB8AC3E}">
        <p14:creationId xmlns:p14="http://schemas.microsoft.com/office/powerpoint/2010/main" val="77574288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6FADC1-8A76-454A-A256-B994579D07BF}"/>
              </a:ext>
            </a:extLst>
          </p:cNvPr>
          <p:cNvSpPr>
            <a:spLocks noGrp="1"/>
          </p:cNvSpPr>
          <p:nvPr>
            <p:ph type="title"/>
          </p:nvPr>
        </p:nvSpPr>
        <p:spPr>
          <a:xfrm>
            <a:off x="1031988" y="629915"/>
            <a:ext cx="10945216" cy="669939"/>
          </a:xfrm>
        </p:spPr>
        <p:txBody>
          <a:bodyPr/>
          <a:lstStyle/>
          <a:p>
            <a:r>
              <a:rPr lang="fr-FR"/>
              <a:t>Thèmes spéciaux – propriété par étages existante</a:t>
            </a:r>
          </a:p>
        </p:txBody>
      </p:sp>
      <p:sp>
        <p:nvSpPr>
          <p:cNvPr id="3" name="Fußzeilenplatzhalter 2">
            <a:extLst>
              <a:ext uri="{FF2B5EF4-FFF2-40B4-BE49-F238E27FC236}">
                <a16:creationId xmlns:a16="http://schemas.microsoft.com/office/drawing/2014/main" id="{489E5FA4-3E9F-4B41-B1EE-5DFCD4F65CF0}"/>
              </a:ext>
            </a:extLst>
          </p:cNvPr>
          <p:cNvSpPr>
            <a:spLocks noGrp="1"/>
          </p:cNvSpPr>
          <p:nvPr>
            <p:ph type="ftr" sz="quarter" idx="11"/>
          </p:nvPr>
        </p:nvSpPr>
        <p:spPr/>
        <p:txBody>
          <a:bodyPr/>
          <a:lstStyle/>
          <a:p>
            <a:r>
              <a:rPr lang="fr-FR"/>
              <a:t>Exposé Assemblée régionale VBBG Tavannes / 8 novembre 2021</a:t>
            </a:r>
          </a:p>
        </p:txBody>
      </p:sp>
      <p:sp>
        <p:nvSpPr>
          <p:cNvPr id="4" name="Textplatzhalter 3">
            <a:extLst>
              <a:ext uri="{FF2B5EF4-FFF2-40B4-BE49-F238E27FC236}">
                <a16:creationId xmlns:a16="http://schemas.microsoft.com/office/drawing/2014/main" id="{4DB0FCD2-1AC5-4516-B15B-933C3B5AC3AE}"/>
              </a:ext>
            </a:extLst>
          </p:cNvPr>
          <p:cNvSpPr>
            <a:spLocks noGrp="1"/>
          </p:cNvSpPr>
          <p:nvPr>
            <p:ph type="body" sz="quarter" idx="12"/>
          </p:nvPr>
        </p:nvSpPr>
        <p:spPr>
          <a:xfrm>
            <a:off x="1031875" y="1842734"/>
            <a:ext cx="10944225" cy="504279"/>
          </a:xfrm>
        </p:spPr>
        <p:txBody>
          <a:bodyPr/>
          <a:lstStyle/>
          <a:p>
            <a:r>
              <a:rPr lang="fr-FR" dirty="0"/>
              <a:t>Propriété par étages en droit de superficie – solutions possibles</a:t>
            </a:r>
          </a:p>
        </p:txBody>
      </p:sp>
      <p:sp>
        <p:nvSpPr>
          <p:cNvPr id="5" name="Textplatzhalter 4">
            <a:extLst>
              <a:ext uri="{FF2B5EF4-FFF2-40B4-BE49-F238E27FC236}">
                <a16:creationId xmlns:a16="http://schemas.microsoft.com/office/drawing/2014/main" id="{DA4682CD-5126-439D-800D-F30E85B835C8}"/>
              </a:ext>
            </a:extLst>
          </p:cNvPr>
          <p:cNvSpPr>
            <a:spLocks noGrp="1"/>
          </p:cNvSpPr>
          <p:nvPr>
            <p:ph type="body" sz="quarter" idx="13"/>
          </p:nvPr>
        </p:nvSpPr>
        <p:spPr>
          <a:xfrm>
            <a:off x="1031612" y="2407981"/>
            <a:ext cx="10944225" cy="2876581"/>
          </a:xfrm>
        </p:spPr>
        <p:txBody>
          <a:bodyPr/>
          <a:lstStyle/>
          <a:p>
            <a:pPr>
              <a:tabLst>
                <a:tab pos="715963" algn="l"/>
              </a:tabLst>
            </a:pPr>
            <a:r>
              <a:rPr lang="fr-FR" dirty="0"/>
              <a:t>Adapter et compléter le règlement de la copropriété suffisamment tôt.</a:t>
            </a:r>
            <a:br>
              <a:rPr lang="fr-FR" dirty="0"/>
            </a:br>
            <a:r>
              <a:rPr lang="fr-FR" dirty="0">
                <a:sym typeface="Wingdings" panose="05000000000000000000" pitchFamily="2" charset="2"/>
              </a:rPr>
              <a:t></a:t>
            </a:r>
            <a:r>
              <a:rPr lang="fr-FR" dirty="0"/>
              <a:t> 	</a:t>
            </a:r>
            <a:r>
              <a:rPr lang="fr-FR" dirty="0">
                <a:solidFill>
                  <a:schemeClr val="bg2"/>
                </a:solidFill>
              </a:rPr>
              <a:t>Le contrat de droit de superficie peut être adapté et prolongé à la majorité qualifiée</a:t>
            </a:r>
            <a:r>
              <a:rPr lang="fr-FR" dirty="0"/>
              <a:t> (2/3 des voix par tête avec 2/3 des quotes-parts) </a:t>
            </a:r>
            <a:br>
              <a:rPr lang="fr-FR" dirty="0"/>
            </a:br>
            <a:r>
              <a:rPr lang="fr-FR" dirty="0">
                <a:sym typeface="Wingdings" panose="05000000000000000000" pitchFamily="2" charset="2"/>
              </a:rPr>
              <a:t></a:t>
            </a:r>
            <a:r>
              <a:rPr lang="fr-FR" dirty="0"/>
              <a:t> Nécessite également l’</a:t>
            </a:r>
            <a:r>
              <a:rPr lang="fr-FR" dirty="0">
                <a:solidFill>
                  <a:schemeClr val="bg2"/>
                </a:solidFill>
              </a:rPr>
              <a:t>unanimité</a:t>
            </a:r>
            <a:r>
              <a:rPr lang="fr-FR" dirty="0"/>
              <a:t>, en revanche, </a:t>
            </a:r>
            <a:r>
              <a:rPr lang="fr-FR" dirty="0">
                <a:solidFill>
                  <a:schemeClr val="bg2"/>
                </a:solidFill>
              </a:rPr>
              <a:t>sans l’urgence </a:t>
            </a:r>
            <a:r>
              <a:rPr lang="fr-FR" dirty="0"/>
              <a:t>liée à la date d’expiration</a:t>
            </a:r>
          </a:p>
          <a:p>
            <a:r>
              <a:rPr lang="fr-FR" dirty="0"/>
              <a:t>En l’absence d’accord : </a:t>
            </a:r>
            <a:r>
              <a:rPr lang="fr-FR" dirty="0">
                <a:solidFill>
                  <a:schemeClr val="bg2"/>
                </a:solidFill>
              </a:rPr>
              <a:t>élaborer un plan B</a:t>
            </a:r>
          </a:p>
          <a:p>
            <a:r>
              <a:rPr lang="fr-FR" dirty="0"/>
              <a:t>Solution envisageable : </a:t>
            </a:r>
            <a:br>
              <a:rPr lang="fr-FR" dirty="0"/>
            </a:br>
            <a:r>
              <a:rPr lang="fr-FR" dirty="0">
                <a:solidFill>
                  <a:schemeClr val="bg2"/>
                </a:solidFill>
              </a:rPr>
              <a:t>créer un droit de superficie de succession avec la propriété par étages </a:t>
            </a:r>
            <a:r>
              <a:rPr lang="fr-FR" dirty="0" err="1">
                <a:solidFill>
                  <a:schemeClr val="bg2"/>
                </a:solidFill>
              </a:rPr>
              <a:t>sucesseuse</a:t>
            </a:r>
            <a:br>
              <a:rPr lang="fr-FR" dirty="0">
                <a:solidFill>
                  <a:schemeClr val="bg2"/>
                </a:solidFill>
              </a:rPr>
            </a:br>
            <a:r>
              <a:rPr lang="fr-FR" dirty="0"/>
              <a:t>les personnes désireuses de rester rachètent leur logement avec l’indemnité de déshérence</a:t>
            </a:r>
          </a:p>
          <a:p>
            <a:pPr marL="0" indent="0">
              <a:buNone/>
            </a:pPr>
            <a:endParaRPr lang="de-CH" dirty="0"/>
          </a:p>
          <a:p>
            <a:endParaRPr lang="de-CH" dirty="0"/>
          </a:p>
        </p:txBody>
      </p:sp>
    </p:spTree>
    <p:extLst>
      <p:ext uri="{BB962C8B-B14F-4D97-AF65-F5344CB8AC3E}">
        <p14:creationId xmlns:p14="http://schemas.microsoft.com/office/powerpoint/2010/main" val="207657323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6FADC1-8A76-454A-A256-B994579D07BF}"/>
              </a:ext>
            </a:extLst>
          </p:cNvPr>
          <p:cNvSpPr>
            <a:spLocks noGrp="1"/>
          </p:cNvSpPr>
          <p:nvPr>
            <p:ph type="title"/>
          </p:nvPr>
        </p:nvSpPr>
        <p:spPr>
          <a:xfrm>
            <a:off x="1031988" y="629915"/>
            <a:ext cx="10945216" cy="669939"/>
          </a:xfrm>
        </p:spPr>
        <p:txBody>
          <a:bodyPr/>
          <a:lstStyle/>
          <a:p>
            <a:r>
              <a:rPr lang="fr-FR"/>
              <a:t>Thèmes spéciaux – protection de la spéculation</a:t>
            </a:r>
          </a:p>
        </p:txBody>
      </p:sp>
      <p:sp>
        <p:nvSpPr>
          <p:cNvPr id="3" name="Fußzeilenplatzhalter 2">
            <a:extLst>
              <a:ext uri="{FF2B5EF4-FFF2-40B4-BE49-F238E27FC236}">
                <a16:creationId xmlns:a16="http://schemas.microsoft.com/office/drawing/2014/main" id="{489E5FA4-3E9F-4B41-B1EE-5DFCD4F65CF0}"/>
              </a:ext>
            </a:extLst>
          </p:cNvPr>
          <p:cNvSpPr>
            <a:spLocks noGrp="1"/>
          </p:cNvSpPr>
          <p:nvPr>
            <p:ph type="ftr" sz="quarter" idx="11"/>
          </p:nvPr>
        </p:nvSpPr>
        <p:spPr/>
        <p:txBody>
          <a:bodyPr/>
          <a:lstStyle/>
          <a:p>
            <a:r>
              <a:rPr lang="fr-FR"/>
              <a:t>Exposé Assemblée régionale VBBG Tavannes / 8 novembre 2021</a:t>
            </a:r>
          </a:p>
        </p:txBody>
      </p:sp>
      <p:sp>
        <p:nvSpPr>
          <p:cNvPr id="4" name="Textplatzhalter 3">
            <a:extLst>
              <a:ext uri="{FF2B5EF4-FFF2-40B4-BE49-F238E27FC236}">
                <a16:creationId xmlns:a16="http://schemas.microsoft.com/office/drawing/2014/main" id="{4DB0FCD2-1AC5-4516-B15B-933C3B5AC3AE}"/>
              </a:ext>
            </a:extLst>
          </p:cNvPr>
          <p:cNvSpPr>
            <a:spLocks noGrp="1"/>
          </p:cNvSpPr>
          <p:nvPr>
            <p:ph type="body" sz="quarter" idx="12"/>
          </p:nvPr>
        </p:nvSpPr>
        <p:spPr>
          <a:xfrm>
            <a:off x="1031875" y="1566019"/>
            <a:ext cx="10944225" cy="504279"/>
          </a:xfrm>
        </p:spPr>
        <p:txBody>
          <a:bodyPr/>
          <a:lstStyle/>
          <a:p>
            <a:r>
              <a:rPr lang="fr-FR" dirty="0"/>
              <a:t>Droits de superficie avantageux / protection de la spéculation</a:t>
            </a:r>
          </a:p>
        </p:txBody>
      </p:sp>
      <p:sp>
        <p:nvSpPr>
          <p:cNvPr id="5" name="Textplatzhalter 4">
            <a:extLst>
              <a:ext uri="{FF2B5EF4-FFF2-40B4-BE49-F238E27FC236}">
                <a16:creationId xmlns:a16="http://schemas.microsoft.com/office/drawing/2014/main" id="{DA4682CD-5126-439D-800D-F30E85B835C8}"/>
              </a:ext>
            </a:extLst>
          </p:cNvPr>
          <p:cNvSpPr>
            <a:spLocks noGrp="1"/>
          </p:cNvSpPr>
          <p:nvPr>
            <p:ph type="body" sz="quarter" idx="13"/>
          </p:nvPr>
        </p:nvSpPr>
        <p:spPr>
          <a:xfrm>
            <a:off x="1031875" y="2339414"/>
            <a:ext cx="10944225" cy="2876581"/>
          </a:xfrm>
        </p:spPr>
        <p:txBody>
          <a:bodyPr/>
          <a:lstStyle/>
          <a:p>
            <a:pPr>
              <a:lnSpc>
                <a:spcPct val="100000"/>
              </a:lnSpc>
              <a:spcAft>
                <a:spcPts val="0"/>
              </a:spcAft>
              <a:tabLst>
                <a:tab pos="715963" algn="l"/>
              </a:tabLst>
            </a:pPr>
            <a:r>
              <a:rPr lang="fr-FR" dirty="0"/>
              <a:t>Accorder des réductions sous forme de rabais plutôt qu’en proposant de faibles rentes du droit de superficie </a:t>
            </a:r>
            <a:br>
              <a:rPr lang="fr-FR" dirty="0"/>
            </a:br>
            <a:r>
              <a:rPr lang="fr-FR" dirty="0">
                <a:sym typeface="Wingdings" panose="05000000000000000000" pitchFamily="2" charset="2"/>
              </a:rPr>
              <a:t></a:t>
            </a:r>
            <a:r>
              <a:rPr lang="fr-FR" dirty="0"/>
              <a:t>  présenter correctement la rente brute du droit de superficie et la convenir contractuellement, </a:t>
            </a:r>
            <a:br>
              <a:rPr lang="fr-FR" dirty="0"/>
            </a:br>
            <a:r>
              <a:rPr lang="fr-FR" dirty="0"/>
              <a:t>	présenter la réduction sous forme de rabais / l’assortir de dispositions</a:t>
            </a:r>
            <a:br>
              <a:rPr lang="fr-FR" dirty="0"/>
            </a:br>
            <a:r>
              <a:rPr lang="fr-FR" dirty="0">
                <a:sym typeface="Wingdings" panose="05000000000000000000" pitchFamily="2" charset="2"/>
              </a:rPr>
              <a:t></a:t>
            </a:r>
            <a:r>
              <a:rPr lang="fr-FR" dirty="0"/>
              <a:t> s’il n’existe plus de droit au rabais ou si le preneur de droit de superficie ne respecte pas les règles, la rente du droit de superficie conforme au marché s’applique automatiquement</a:t>
            </a:r>
          </a:p>
          <a:p>
            <a:pPr>
              <a:lnSpc>
                <a:spcPct val="100000"/>
              </a:lnSpc>
              <a:spcAft>
                <a:spcPts val="0"/>
              </a:spcAft>
            </a:pPr>
            <a:r>
              <a:rPr lang="fr-FR" dirty="0"/>
              <a:t>Si les conditions sont trop avantageuses, les bénéficiaires du droit de superficie consomment une partie de la valeur du terrain en cas de vente (« font un profit ») </a:t>
            </a:r>
          </a:p>
          <a:p>
            <a:pPr>
              <a:lnSpc>
                <a:spcPct val="100000"/>
              </a:lnSpc>
              <a:spcAft>
                <a:spcPts val="0"/>
              </a:spcAft>
            </a:pPr>
            <a:r>
              <a:rPr lang="fr-FR" dirty="0"/>
              <a:t>Les clauses de protection contre la spéculation peuvent aider, p. ex. limiter le prix de vente aux coûts de revient corrigés du renchérissement</a:t>
            </a:r>
            <a:br>
              <a:rPr lang="fr-FR" dirty="0"/>
            </a:br>
            <a:r>
              <a:rPr lang="fr-FR" dirty="0">
                <a:sym typeface="Wingdings" panose="05000000000000000000" pitchFamily="2" charset="2"/>
              </a:rPr>
              <a:t></a:t>
            </a:r>
            <a:r>
              <a:rPr lang="fr-FR" dirty="0"/>
              <a:t> seule sanction viable : droit de préemption</a:t>
            </a:r>
            <a:br>
              <a:rPr lang="fr-FR" dirty="0"/>
            </a:br>
            <a:endParaRPr lang="fr-FR" dirty="0"/>
          </a:p>
        </p:txBody>
      </p:sp>
    </p:spTree>
    <p:extLst>
      <p:ext uri="{BB962C8B-B14F-4D97-AF65-F5344CB8AC3E}">
        <p14:creationId xmlns:p14="http://schemas.microsoft.com/office/powerpoint/2010/main" val="326359876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6FADC1-8A76-454A-A256-B994579D07BF}"/>
              </a:ext>
            </a:extLst>
          </p:cNvPr>
          <p:cNvSpPr>
            <a:spLocks noGrp="1"/>
          </p:cNvSpPr>
          <p:nvPr>
            <p:ph type="title"/>
          </p:nvPr>
        </p:nvSpPr>
        <p:spPr>
          <a:xfrm>
            <a:off x="1031988" y="629915"/>
            <a:ext cx="10945216" cy="669939"/>
          </a:xfrm>
        </p:spPr>
        <p:txBody>
          <a:bodyPr/>
          <a:lstStyle/>
          <a:p>
            <a:r>
              <a:rPr lang="fr-FR"/>
              <a:t>Thèmes spéciaux –  plus-values résultant des mesures d’aménagement</a:t>
            </a:r>
          </a:p>
        </p:txBody>
      </p:sp>
      <p:sp>
        <p:nvSpPr>
          <p:cNvPr id="3" name="Fußzeilenplatzhalter 2">
            <a:extLst>
              <a:ext uri="{FF2B5EF4-FFF2-40B4-BE49-F238E27FC236}">
                <a16:creationId xmlns:a16="http://schemas.microsoft.com/office/drawing/2014/main" id="{489E5FA4-3E9F-4B41-B1EE-5DFCD4F65CF0}"/>
              </a:ext>
            </a:extLst>
          </p:cNvPr>
          <p:cNvSpPr>
            <a:spLocks noGrp="1"/>
          </p:cNvSpPr>
          <p:nvPr>
            <p:ph type="ftr" sz="quarter" idx="11"/>
          </p:nvPr>
        </p:nvSpPr>
        <p:spPr/>
        <p:txBody>
          <a:bodyPr/>
          <a:lstStyle/>
          <a:p>
            <a:r>
              <a:rPr lang="fr-FR"/>
              <a:t>Exposé Assemblée régionale VBBG Tavannes / 8 novembre 2021</a:t>
            </a:r>
          </a:p>
        </p:txBody>
      </p:sp>
      <p:sp>
        <p:nvSpPr>
          <p:cNvPr id="4" name="Textplatzhalter 3">
            <a:extLst>
              <a:ext uri="{FF2B5EF4-FFF2-40B4-BE49-F238E27FC236}">
                <a16:creationId xmlns:a16="http://schemas.microsoft.com/office/drawing/2014/main" id="{4DB0FCD2-1AC5-4516-B15B-933C3B5AC3AE}"/>
              </a:ext>
            </a:extLst>
          </p:cNvPr>
          <p:cNvSpPr>
            <a:spLocks noGrp="1"/>
          </p:cNvSpPr>
          <p:nvPr>
            <p:ph type="body" sz="quarter" idx="12"/>
          </p:nvPr>
        </p:nvSpPr>
        <p:spPr>
          <a:xfrm>
            <a:off x="1031875" y="1733010"/>
            <a:ext cx="10944225" cy="504279"/>
          </a:xfrm>
        </p:spPr>
        <p:txBody>
          <a:bodyPr/>
          <a:lstStyle/>
          <a:p>
            <a:r>
              <a:rPr lang="fr-FR" dirty="0"/>
              <a:t>Plus-values résultant des mesures d’aménagement / prélèvement de la plus-value</a:t>
            </a:r>
          </a:p>
        </p:txBody>
      </p:sp>
      <p:sp>
        <p:nvSpPr>
          <p:cNvPr id="5" name="Textplatzhalter 4">
            <a:extLst>
              <a:ext uri="{FF2B5EF4-FFF2-40B4-BE49-F238E27FC236}">
                <a16:creationId xmlns:a16="http://schemas.microsoft.com/office/drawing/2014/main" id="{DA4682CD-5126-439D-800D-F30E85B835C8}"/>
              </a:ext>
            </a:extLst>
          </p:cNvPr>
          <p:cNvSpPr>
            <a:spLocks noGrp="1"/>
          </p:cNvSpPr>
          <p:nvPr>
            <p:ph type="body" sz="quarter" idx="13"/>
          </p:nvPr>
        </p:nvSpPr>
        <p:spPr>
          <a:xfrm>
            <a:off x="1031612" y="2763606"/>
            <a:ext cx="11376768" cy="2876581"/>
          </a:xfrm>
        </p:spPr>
        <p:txBody>
          <a:bodyPr/>
          <a:lstStyle/>
          <a:p>
            <a:pPr>
              <a:lnSpc>
                <a:spcPct val="100000"/>
              </a:lnSpc>
              <a:spcAft>
                <a:spcPts val="600"/>
              </a:spcAft>
              <a:tabLst>
                <a:tab pos="715963" algn="l"/>
              </a:tabLst>
            </a:pPr>
            <a:r>
              <a:rPr lang="fr-FR" dirty="0"/>
              <a:t>À la suite de la création ou de la réaffectation des zones à bâtir, la commune d’implantation peut prélever une partie de la plus-value résultant des mesures d’aménagement (30-50 %) </a:t>
            </a:r>
          </a:p>
          <a:p>
            <a:pPr>
              <a:lnSpc>
                <a:spcPct val="100000"/>
              </a:lnSpc>
              <a:spcAft>
                <a:spcPts val="600"/>
              </a:spcAft>
              <a:tabLst>
                <a:tab pos="715963" algn="l"/>
              </a:tabLst>
            </a:pPr>
            <a:r>
              <a:rPr lang="fr-FR" dirty="0"/>
              <a:t>La compensation de la plus-value est grevée sur le terrain, même si le bénéficiaire du droit de superficie a initié la réaffectation des zones et réalise l’affectation supplémentaire</a:t>
            </a:r>
          </a:p>
          <a:p>
            <a:pPr>
              <a:lnSpc>
                <a:spcPct val="100000"/>
              </a:lnSpc>
              <a:spcAft>
                <a:spcPts val="600"/>
              </a:spcAft>
              <a:tabLst>
                <a:tab pos="715963" algn="l"/>
              </a:tabLst>
            </a:pPr>
            <a:r>
              <a:rPr lang="fr-FR" dirty="0"/>
              <a:t>La réalisation d’une affectation supplémentaire nécessite généralement une adaptation du contrat de droit de superficie</a:t>
            </a:r>
            <a:br>
              <a:rPr lang="fr-FR" dirty="0"/>
            </a:br>
            <a:r>
              <a:rPr lang="fr-FR" dirty="0">
                <a:sym typeface="Wingdings" panose="05000000000000000000" pitchFamily="2" charset="2"/>
              </a:rPr>
              <a:t></a:t>
            </a:r>
            <a:r>
              <a:rPr lang="fr-FR" dirty="0"/>
              <a:t> le bénéficiaire du droit de superficie est confronté à une augmentation de la rente du droit de superficie</a:t>
            </a:r>
          </a:p>
          <a:p>
            <a:pPr>
              <a:lnSpc>
                <a:spcPct val="100000"/>
              </a:lnSpc>
              <a:spcAft>
                <a:spcPts val="600"/>
              </a:spcAft>
              <a:tabLst>
                <a:tab pos="715963" algn="l"/>
              </a:tabLst>
            </a:pPr>
            <a:r>
              <a:rPr lang="fr-FR" dirty="0"/>
              <a:t>Le bénéficiaire du droit de superficie peut payer la compensation de plus-value et l’amortir via la rente du droit de superficie</a:t>
            </a:r>
          </a:p>
        </p:txBody>
      </p:sp>
    </p:spTree>
    <p:extLst>
      <p:ext uri="{BB962C8B-B14F-4D97-AF65-F5344CB8AC3E}">
        <p14:creationId xmlns:p14="http://schemas.microsoft.com/office/powerpoint/2010/main" val="271748544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fik 14"/>
          <p:cNvPicPr/>
          <p:nvPr/>
        </p:nvPicPr>
        <p:blipFill>
          <a:blip r:embed="rId2"/>
          <a:stretch>
            <a:fillRect/>
          </a:stretch>
        </p:blipFill>
        <p:spPr>
          <a:xfrm>
            <a:off x="6113297" y="1349964"/>
            <a:ext cx="5939790" cy="1941195"/>
          </a:xfrm>
          <a:prstGeom prst="rect">
            <a:avLst/>
          </a:prstGeom>
          <a:ln>
            <a:noFill/>
          </a:ln>
          <a:effectLst>
            <a:outerShdw blurRad="292100" dist="139700" dir="2700000" algn="tl" rotWithShape="0">
              <a:srgbClr val="333333">
                <a:alpha val="65000"/>
              </a:srgbClr>
            </a:outerShdw>
          </a:effectLst>
        </p:spPr>
      </p:pic>
      <p:sp>
        <p:nvSpPr>
          <p:cNvPr id="6" name="Titel 5"/>
          <p:cNvSpPr>
            <a:spLocks noGrp="1"/>
          </p:cNvSpPr>
          <p:nvPr>
            <p:ph type="title"/>
          </p:nvPr>
        </p:nvSpPr>
        <p:spPr>
          <a:xfrm>
            <a:off x="1031988" y="629915"/>
            <a:ext cx="10945216" cy="623773"/>
          </a:xfrm>
        </p:spPr>
        <p:txBody>
          <a:bodyPr/>
          <a:lstStyle/>
          <a:p>
            <a:r>
              <a:rPr lang="fr-FR" sz="3200"/>
              <a:t>Wankdorf</a:t>
            </a:r>
          </a:p>
        </p:txBody>
      </p:sp>
      <p:sp>
        <p:nvSpPr>
          <p:cNvPr id="3" name="Fußzeilenplatzhalter 2"/>
          <p:cNvSpPr>
            <a:spLocks noGrp="1"/>
          </p:cNvSpPr>
          <p:nvPr>
            <p:ph type="ftr" sz="quarter" idx="11"/>
          </p:nvPr>
        </p:nvSpPr>
        <p:spPr>
          <a:xfrm>
            <a:off x="1031988" y="9043087"/>
            <a:ext cx="10944750" cy="386068"/>
          </a:xfrm>
        </p:spPr>
        <p:txBody>
          <a:bodyPr/>
          <a:lstStyle/>
          <a:p>
            <a:r>
              <a:rPr lang="fr-FR" sz="1400"/>
              <a:t>Exposé Assemblée régionale VBBG Tavannes / 8 novembre 2021</a:t>
            </a:r>
          </a:p>
        </p:txBody>
      </p:sp>
      <p:pic>
        <p:nvPicPr>
          <p:cNvPr id="10" name="Picture 15" descr="bern1_dp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6264" y="1349963"/>
            <a:ext cx="4339651" cy="326460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1" name="Picture 17" descr="Feusi"/>
          <p:cNvPicPr>
            <a:picLocks noChangeAspect="1" noChangeArrowheads="1"/>
          </p:cNvPicPr>
          <p:nvPr/>
        </p:nvPicPr>
        <p:blipFill>
          <a:blip r:embed="rId4">
            <a:extLst>
              <a:ext uri="{28A0092B-C50C-407E-A947-70E740481C1C}">
                <a14:useLocalDpi xmlns:a14="http://schemas.microsoft.com/office/drawing/2010/main" val="0"/>
              </a:ext>
            </a:extLst>
          </a:blip>
          <a:srcRect l="13139" r="1100"/>
          <a:stretch>
            <a:fillRect/>
          </a:stretch>
        </p:blipFill>
        <p:spPr bwMode="auto">
          <a:xfrm>
            <a:off x="3326682" y="5206267"/>
            <a:ext cx="3278593" cy="274525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4" name="Textfeld 13"/>
          <p:cNvSpPr txBox="1"/>
          <p:nvPr/>
        </p:nvSpPr>
        <p:spPr>
          <a:xfrm>
            <a:off x="4453693" y="5435198"/>
            <a:ext cx="668516" cy="338554"/>
          </a:xfrm>
          <a:prstGeom prst="rect">
            <a:avLst/>
          </a:prstGeom>
          <a:noFill/>
        </p:spPr>
        <p:txBody>
          <a:bodyPr wrap="none" rtlCol="0">
            <a:spAutoFit/>
          </a:bodyPr>
          <a:lstStyle/>
          <a:p>
            <a:r>
              <a:rPr lang="fr-FR" sz="1600">
                <a:solidFill>
                  <a:schemeClr val="bg1"/>
                </a:solidFill>
              </a:rPr>
              <a:t>Feusi</a:t>
            </a:r>
          </a:p>
        </p:txBody>
      </p:sp>
      <p:pic>
        <p:nvPicPr>
          <p:cNvPr id="1028" name="Picture 4" descr="http://www.bernexpo.ch/Portaldata/22/Resources/bilder/impressionen/Ansicht_Aussen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44826" y="3510236"/>
            <a:ext cx="4090079" cy="27267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Textfeld 3"/>
          <p:cNvSpPr txBox="1"/>
          <p:nvPr/>
        </p:nvSpPr>
        <p:spPr>
          <a:xfrm>
            <a:off x="8254087" y="1606086"/>
            <a:ext cx="1658211" cy="338554"/>
          </a:xfrm>
          <a:prstGeom prst="rect">
            <a:avLst/>
          </a:prstGeom>
          <a:noFill/>
        </p:spPr>
        <p:txBody>
          <a:bodyPr wrap="none" rtlCol="0">
            <a:spAutoFit/>
          </a:bodyPr>
          <a:lstStyle/>
          <a:p>
            <a:r>
              <a:rPr lang="fr-FR" sz="1600">
                <a:solidFill>
                  <a:schemeClr val="bg1"/>
                </a:solidFill>
              </a:rPr>
              <a:t>Stade de Suisse</a:t>
            </a:r>
          </a:p>
        </p:txBody>
      </p:sp>
      <p:sp>
        <p:nvSpPr>
          <p:cNvPr id="13" name="Textfeld 12"/>
          <p:cNvSpPr txBox="1"/>
          <p:nvPr/>
        </p:nvSpPr>
        <p:spPr>
          <a:xfrm>
            <a:off x="10793954" y="5329042"/>
            <a:ext cx="1689886" cy="584775"/>
          </a:xfrm>
          <a:prstGeom prst="rect">
            <a:avLst/>
          </a:prstGeom>
          <a:noFill/>
        </p:spPr>
        <p:txBody>
          <a:bodyPr wrap="none" rtlCol="0">
            <a:spAutoFit/>
          </a:bodyPr>
          <a:lstStyle/>
          <a:p>
            <a:r>
              <a:rPr lang="fr-FR" sz="1600"/>
              <a:t>Messepark Bern</a:t>
            </a:r>
          </a:p>
          <a:p>
            <a:r>
              <a:rPr lang="fr-FR" sz="1600"/>
              <a:t>(BERNEXPO)</a:t>
            </a:r>
          </a:p>
        </p:txBody>
      </p:sp>
      <p:pic>
        <p:nvPicPr>
          <p:cNvPr id="2052" name="Picture 4" descr="Bildergebnis für feusi bern">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1859" y="7299913"/>
            <a:ext cx="4074350" cy="17275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4" name="Picture 6" descr="Bildergebnis für messepark bern">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769780" y="6123001"/>
            <a:ext cx="2869117" cy="21518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683738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6FADC1-8A76-454A-A256-B994579D07BF}"/>
              </a:ext>
            </a:extLst>
          </p:cNvPr>
          <p:cNvSpPr>
            <a:spLocks noGrp="1"/>
          </p:cNvSpPr>
          <p:nvPr>
            <p:ph type="title"/>
          </p:nvPr>
        </p:nvSpPr>
        <p:spPr>
          <a:xfrm>
            <a:off x="1031988" y="629915"/>
            <a:ext cx="10945216" cy="669939"/>
          </a:xfrm>
        </p:spPr>
        <p:txBody>
          <a:bodyPr/>
          <a:lstStyle/>
          <a:p>
            <a:r>
              <a:rPr lang="fr-FR"/>
              <a:t>Thèmes spéciaux – convention de planification</a:t>
            </a:r>
          </a:p>
        </p:txBody>
      </p:sp>
      <p:sp>
        <p:nvSpPr>
          <p:cNvPr id="3" name="Fußzeilenplatzhalter 2">
            <a:extLst>
              <a:ext uri="{FF2B5EF4-FFF2-40B4-BE49-F238E27FC236}">
                <a16:creationId xmlns:a16="http://schemas.microsoft.com/office/drawing/2014/main" id="{489E5FA4-3E9F-4B41-B1EE-5DFCD4F65CF0}"/>
              </a:ext>
            </a:extLst>
          </p:cNvPr>
          <p:cNvSpPr>
            <a:spLocks noGrp="1"/>
          </p:cNvSpPr>
          <p:nvPr>
            <p:ph type="ftr" sz="quarter" idx="11"/>
          </p:nvPr>
        </p:nvSpPr>
        <p:spPr/>
        <p:txBody>
          <a:bodyPr/>
          <a:lstStyle/>
          <a:p>
            <a:r>
              <a:rPr lang="fr-FR"/>
              <a:t>Exposé Assemblée régionale VBBG Tavannes / 8 novembre 2021</a:t>
            </a:r>
          </a:p>
        </p:txBody>
      </p:sp>
      <p:sp>
        <p:nvSpPr>
          <p:cNvPr id="4" name="Textplatzhalter 3">
            <a:extLst>
              <a:ext uri="{FF2B5EF4-FFF2-40B4-BE49-F238E27FC236}">
                <a16:creationId xmlns:a16="http://schemas.microsoft.com/office/drawing/2014/main" id="{4DB0FCD2-1AC5-4516-B15B-933C3B5AC3AE}"/>
              </a:ext>
            </a:extLst>
          </p:cNvPr>
          <p:cNvSpPr>
            <a:spLocks noGrp="1"/>
          </p:cNvSpPr>
          <p:nvPr>
            <p:ph type="body" sz="quarter" idx="12"/>
          </p:nvPr>
        </p:nvSpPr>
        <p:spPr>
          <a:xfrm>
            <a:off x="1035099" y="1720906"/>
            <a:ext cx="10944225" cy="504279"/>
          </a:xfrm>
        </p:spPr>
        <p:txBody>
          <a:bodyPr/>
          <a:lstStyle/>
          <a:p>
            <a:r>
              <a:rPr lang="fr-FR" dirty="0"/>
              <a:t>Convention de planification (première construction ou changement d’affectation des droits de superficie) </a:t>
            </a:r>
          </a:p>
        </p:txBody>
      </p:sp>
      <p:sp>
        <p:nvSpPr>
          <p:cNvPr id="5" name="Textplatzhalter 4">
            <a:extLst>
              <a:ext uri="{FF2B5EF4-FFF2-40B4-BE49-F238E27FC236}">
                <a16:creationId xmlns:a16="http://schemas.microsoft.com/office/drawing/2014/main" id="{DA4682CD-5126-439D-800D-F30E85B835C8}"/>
              </a:ext>
            </a:extLst>
          </p:cNvPr>
          <p:cNvSpPr>
            <a:spLocks noGrp="1"/>
          </p:cNvSpPr>
          <p:nvPr>
            <p:ph type="body" sz="quarter" idx="13"/>
          </p:nvPr>
        </p:nvSpPr>
        <p:spPr>
          <a:xfrm>
            <a:off x="1031875" y="2646238"/>
            <a:ext cx="10944225" cy="2876581"/>
          </a:xfrm>
        </p:spPr>
        <p:txBody>
          <a:bodyPr/>
          <a:lstStyle/>
          <a:p>
            <a:pPr>
              <a:tabLst>
                <a:tab pos="715963" algn="l"/>
              </a:tabLst>
            </a:pPr>
            <a:r>
              <a:rPr lang="fr-FR"/>
              <a:t>Le développement de projets et la planification sont coûteux</a:t>
            </a:r>
          </a:p>
          <a:p>
            <a:pPr>
              <a:tabLst>
                <a:tab pos="715963" algn="l"/>
              </a:tabLst>
            </a:pPr>
            <a:r>
              <a:rPr lang="fr-FR"/>
              <a:t>Les bénéficiaires du droit de superficie versent des acomptes et prennent des risques</a:t>
            </a:r>
          </a:p>
          <a:p>
            <a:pPr>
              <a:tabLst>
                <a:tab pos="715963" algn="l"/>
              </a:tabLst>
            </a:pPr>
            <a:r>
              <a:rPr lang="fr-FR"/>
              <a:t>Nous concluons une convention de planification afin d’offrir une sécurité de planification aux bénéficiaires du droit de superficie :</a:t>
            </a:r>
          </a:p>
          <a:p>
            <a:pPr marL="719138" indent="-449263">
              <a:tabLst>
                <a:tab pos="1079500" algn="l"/>
              </a:tabLst>
            </a:pPr>
            <a:r>
              <a:rPr lang="fr-FR"/>
              <a:t>Règle les principaux éléments du futur contrat de droit de superficie</a:t>
            </a:r>
          </a:p>
          <a:p>
            <a:pPr marL="719138" indent="-449263">
              <a:tabLst>
                <a:tab pos="1079500" algn="l"/>
              </a:tabLst>
            </a:pPr>
            <a:r>
              <a:rPr lang="fr-FR"/>
              <a:t>Règle les dispositions relatives à l’octroi d’un droit de superficie</a:t>
            </a:r>
          </a:p>
          <a:p>
            <a:pPr marL="719138" indent="-449263">
              <a:tabLst>
                <a:tab pos="1079500" algn="l"/>
              </a:tabLst>
            </a:pPr>
            <a:r>
              <a:rPr lang="fr-FR"/>
              <a:t>Délivre l’autorisation de planifier et de mettre à l’enquête un projet sur le terrain du propriétaire foncier</a:t>
            </a:r>
          </a:p>
        </p:txBody>
      </p:sp>
    </p:spTree>
    <p:extLst>
      <p:ext uri="{BB962C8B-B14F-4D97-AF65-F5344CB8AC3E}">
        <p14:creationId xmlns:p14="http://schemas.microsoft.com/office/powerpoint/2010/main" val="61320570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F1092A-A0F9-4DC8-9303-5ACC0405ABC8}"/>
              </a:ext>
            </a:extLst>
          </p:cNvPr>
          <p:cNvSpPr>
            <a:spLocks noGrp="1"/>
          </p:cNvSpPr>
          <p:nvPr>
            <p:ph type="title"/>
          </p:nvPr>
        </p:nvSpPr>
        <p:spPr>
          <a:xfrm>
            <a:off x="1031988" y="629915"/>
            <a:ext cx="10945216" cy="669939"/>
          </a:xfrm>
        </p:spPr>
        <p:txBody>
          <a:bodyPr/>
          <a:lstStyle/>
          <a:p>
            <a:r>
              <a:rPr lang="fr-FR"/>
              <a:t>Clôture</a:t>
            </a:r>
          </a:p>
        </p:txBody>
      </p:sp>
      <p:sp>
        <p:nvSpPr>
          <p:cNvPr id="3" name="Fußzeilenplatzhalter 2">
            <a:extLst>
              <a:ext uri="{FF2B5EF4-FFF2-40B4-BE49-F238E27FC236}">
                <a16:creationId xmlns:a16="http://schemas.microsoft.com/office/drawing/2014/main" id="{6EF802E8-2523-4C99-A770-6C66D8A5F0D1}"/>
              </a:ext>
            </a:extLst>
          </p:cNvPr>
          <p:cNvSpPr>
            <a:spLocks noGrp="1"/>
          </p:cNvSpPr>
          <p:nvPr>
            <p:ph type="ftr" sz="quarter" idx="11"/>
          </p:nvPr>
        </p:nvSpPr>
        <p:spPr>
          <a:xfrm>
            <a:off x="1031612" y="9043087"/>
            <a:ext cx="10944750" cy="398507"/>
          </a:xfrm>
        </p:spPr>
        <p:txBody>
          <a:bodyPr/>
          <a:lstStyle/>
          <a:p>
            <a:r>
              <a:rPr lang="fr-FR"/>
              <a:t>Exposé Assemblée régionale VBBG Tavannes / 8 novembre 2021</a:t>
            </a:r>
          </a:p>
        </p:txBody>
      </p:sp>
      <p:sp>
        <p:nvSpPr>
          <p:cNvPr id="4" name="Textplatzhalter 3">
            <a:extLst>
              <a:ext uri="{FF2B5EF4-FFF2-40B4-BE49-F238E27FC236}">
                <a16:creationId xmlns:a16="http://schemas.microsoft.com/office/drawing/2014/main" id="{ED4138CB-AF3D-4AB6-970F-1039D291B981}"/>
              </a:ext>
            </a:extLst>
          </p:cNvPr>
          <p:cNvSpPr>
            <a:spLocks noGrp="1"/>
          </p:cNvSpPr>
          <p:nvPr>
            <p:ph type="body" sz="quarter" idx="12"/>
          </p:nvPr>
        </p:nvSpPr>
        <p:spPr>
          <a:xfrm>
            <a:off x="1031875" y="2070075"/>
            <a:ext cx="10944225" cy="504279"/>
          </a:xfrm>
        </p:spPr>
        <p:txBody>
          <a:bodyPr/>
          <a:lstStyle/>
          <a:p>
            <a:r>
              <a:rPr lang="fr-FR" sz="3200"/>
              <a:t>Avez-vous des questions ?</a:t>
            </a:r>
          </a:p>
        </p:txBody>
      </p:sp>
      <p:sp>
        <p:nvSpPr>
          <p:cNvPr id="10" name="Textplatzhalter 9">
            <a:extLst>
              <a:ext uri="{FF2B5EF4-FFF2-40B4-BE49-F238E27FC236}">
                <a16:creationId xmlns:a16="http://schemas.microsoft.com/office/drawing/2014/main" id="{55180BDF-15E7-406D-B542-AA729EB72483}"/>
              </a:ext>
            </a:extLst>
          </p:cNvPr>
          <p:cNvSpPr>
            <a:spLocks noGrp="1"/>
          </p:cNvSpPr>
          <p:nvPr>
            <p:ph type="body" sz="quarter" idx="13"/>
          </p:nvPr>
        </p:nvSpPr>
        <p:spPr/>
        <p:txBody>
          <a:bodyPr/>
          <a:lstStyle/>
          <a:p>
            <a:endParaRPr lang="de-CH" dirty="0">
              <a:latin typeface="+mn-lt"/>
            </a:endParaRPr>
          </a:p>
          <a:p>
            <a:endParaRPr lang="de-CH" dirty="0">
              <a:latin typeface="+mn-lt"/>
            </a:endParaRPr>
          </a:p>
        </p:txBody>
      </p:sp>
    </p:spTree>
    <p:extLst>
      <p:ext uri="{BB962C8B-B14F-4D97-AF65-F5344CB8AC3E}">
        <p14:creationId xmlns:p14="http://schemas.microsoft.com/office/powerpoint/2010/main" val="90660158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p:cNvSpPr>
            <a:spLocks noGrp="1"/>
          </p:cNvSpPr>
          <p:nvPr>
            <p:ph type="body" sz="quarter" idx="10"/>
          </p:nvPr>
        </p:nvSpPr>
        <p:spPr/>
        <p:txBody>
          <a:bodyPr/>
          <a:lstStyle/>
          <a:p>
            <a:r>
              <a:rPr lang="fr-FR"/>
              <a:t>Merci de votre attention !</a:t>
            </a:r>
          </a:p>
          <a:p>
            <a:endParaRPr lang="de-CH" dirty="0"/>
          </a:p>
          <a:p>
            <a:endParaRPr lang="de-CH" dirty="0"/>
          </a:p>
        </p:txBody>
      </p:sp>
    </p:spTree>
    <p:extLst>
      <p:ext uri="{BB962C8B-B14F-4D97-AF65-F5344CB8AC3E}">
        <p14:creationId xmlns:p14="http://schemas.microsoft.com/office/powerpoint/2010/main" val="152437880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1031988" y="629915"/>
            <a:ext cx="10945216" cy="623773"/>
          </a:xfrm>
        </p:spPr>
        <p:txBody>
          <a:bodyPr/>
          <a:lstStyle/>
          <a:p>
            <a:r>
              <a:rPr lang="fr-FR" sz="3200"/>
              <a:t>Schermen</a:t>
            </a:r>
          </a:p>
        </p:txBody>
      </p:sp>
      <p:sp>
        <p:nvSpPr>
          <p:cNvPr id="3" name="Fußzeilenplatzhalter 2"/>
          <p:cNvSpPr>
            <a:spLocks noGrp="1"/>
          </p:cNvSpPr>
          <p:nvPr>
            <p:ph type="ftr" sz="quarter" idx="11"/>
          </p:nvPr>
        </p:nvSpPr>
        <p:spPr>
          <a:xfrm>
            <a:off x="1031988" y="9043087"/>
            <a:ext cx="10944750" cy="392287"/>
          </a:xfrm>
        </p:spPr>
        <p:txBody>
          <a:bodyPr/>
          <a:lstStyle/>
          <a:p>
            <a:r>
              <a:rPr lang="fr-FR" sz="1400"/>
              <a:t>Exposé Assemblée régionale VBBG Tavannes / 8 novembre 2021</a:t>
            </a:r>
          </a:p>
        </p:txBody>
      </p:sp>
      <p:pic>
        <p:nvPicPr>
          <p:cNvPr id="17" name="Picture 17" descr="img_sihl_about_pla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389" y="1312092"/>
            <a:ext cx="3493761" cy="213388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8" name="Picture 19" descr="3_9_inte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78379" y="1312092"/>
            <a:ext cx="3658621" cy="26951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Textfeld 3"/>
          <p:cNvSpPr txBox="1"/>
          <p:nvPr/>
        </p:nvSpPr>
        <p:spPr>
          <a:xfrm>
            <a:off x="1751459" y="1555034"/>
            <a:ext cx="2022220" cy="338554"/>
          </a:xfrm>
          <a:prstGeom prst="rect">
            <a:avLst/>
          </a:prstGeom>
          <a:noFill/>
        </p:spPr>
        <p:txBody>
          <a:bodyPr wrap="none" rtlCol="0">
            <a:spAutoFit/>
          </a:bodyPr>
          <a:lstStyle/>
          <a:p>
            <a:r>
              <a:rPr lang="fr-FR" sz="1600"/>
              <a:t>Credit Suisse Funds</a:t>
            </a:r>
          </a:p>
        </p:txBody>
      </p:sp>
      <p:sp>
        <p:nvSpPr>
          <p:cNvPr id="13" name="Textfeld 12"/>
          <p:cNvSpPr txBox="1"/>
          <p:nvPr/>
        </p:nvSpPr>
        <p:spPr>
          <a:xfrm>
            <a:off x="11040491" y="3868439"/>
            <a:ext cx="1296509" cy="338554"/>
          </a:xfrm>
          <a:prstGeom prst="rect">
            <a:avLst/>
          </a:prstGeom>
          <a:noFill/>
        </p:spPr>
        <p:txBody>
          <a:bodyPr wrap="none" rtlCol="0">
            <a:spAutoFit/>
          </a:bodyPr>
          <a:lstStyle/>
          <a:p>
            <a:r>
              <a:rPr lang="fr-FR" sz="1600">
                <a:solidFill>
                  <a:schemeClr val="bg1"/>
                </a:solidFill>
              </a:rPr>
              <a:t>Stämpfli AG</a:t>
            </a:r>
          </a:p>
        </p:txBody>
      </p:sp>
      <p:pic>
        <p:nvPicPr>
          <p:cNvPr id="11" name="Grafik 10"/>
          <p:cNvPicPr/>
          <p:nvPr/>
        </p:nvPicPr>
        <p:blipFill>
          <a:blip r:embed="rId4"/>
          <a:stretch>
            <a:fillRect/>
          </a:stretch>
        </p:blipFill>
        <p:spPr>
          <a:xfrm>
            <a:off x="4315351" y="3409985"/>
            <a:ext cx="3959844" cy="2265363"/>
          </a:xfrm>
          <a:prstGeom prst="rect">
            <a:avLst/>
          </a:prstGeom>
          <a:ln>
            <a:noFill/>
          </a:ln>
          <a:effectLst>
            <a:outerShdw blurRad="292100" dist="139700" dir="2700000" algn="tl" rotWithShape="0">
              <a:srgbClr val="333333">
                <a:alpha val="65000"/>
              </a:srgbClr>
            </a:outerShdw>
          </a:effectLst>
        </p:spPr>
      </p:pic>
      <p:pic>
        <p:nvPicPr>
          <p:cNvPr id="19" name="irc_mi" descr="Bildergebnis für entsorgungshof bern">
            <a:hlinkClick r:id="rId5"/>
          </p:cNvPr>
          <p:cNvPicPr/>
          <p:nvPr/>
        </p:nvPicPr>
        <p:blipFill>
          <a:blip r:embed="rId6">
            <a:extLst>
              <a:ext uri="{28A0092B-C50C-407E-A947-70E740481C1C}">
                <a14:useLocalDpi xmlns:a14="http://schemas.microsoft.com/office/drawing/2010/main" val="0"/>
              </a:ext>
            </a:extLst>
          </a:blip>
          <a:srcRect/>
          <a:stretch>
            <a:fillRect/>
          </a:stretch>
        </p:blipFill>
        <p:spPr bwMode="auto">
          <a:xfrm>
            <a:off x="8093946" y="6133345"/>
            <a:ext cx="4243054" cy="2451745"/>
          </a:xfrm>
          <a:prstGeom prst="rect">
            <a:avLst/>
          </a:prstGeom>
          <a:ln>
            <a:noFill/>
          </a:ln>
          <a:effectLst>
            <a:outerShdw blurRad="292100" dist="139700" dir="2700000" algn="tl" rotWithShape="0">
              <a:srgbClr val="333333">
                <a:alpha val="65000"/>
              </a:srgbClr>
            </a:outerShdw>
          </a:effectLst>
        </p:spPr>
      </p:pic>
      <p:pic>
        <p:nvPicPr>
          <p:cNvPr id="12" name="Grafik 11"/>
          <p:cNvPicPr/>
          <p:nvPr/>
        </p:nvPicPr>
        <p:blipFill>
          <a:blip r:embed="rId7"/>
          <a:stretch>
            <a:fillRect/>
          </a:stretch>
        </p:blipFill>
        <p:spPr>
          <a:xfrm>
            <a:off x="1101545" y="6281306"/>
            <a:ext cx="5939790" cy="2155825"/>
          </a:xfrm>
          <a:prstGeom prst="rect">
            <a:avLst/>
          </a:prstGeom>
          <a:ln>
            <a:noFill/>
          </a:ln>
          <a:effectLst>
            <a:outerShdw blurRad="292100" dist="139700" dir="2700000" algn="tl" rotWithShape="0">
              <a:srgbClr val="333333">
                <a:alpha val="65000"/>
              </a:srgbClr>
            </a:outerShdw>
          </a:effectLst>
        </p:spPr>
      </p:pic>
      <p:sp>
        <p:nvSpPr>
          <p:cNvPr id="9" name="Textfeld 8"/>
          <p:cNvSpPr txBox="1"/>
          <p:nvPr/>
        </p:nvSpPr>
        <p:spPr>
          <a:xfrm>
            <a:off x="3315550" y="6533804"/>
            <a:ext cx="2167196" cy="338554"/>
          </a:xfrm>
          <a:prstGeom prst="rect">
            <a:avLst/>
          </a:prstGeom>
          <a:noFill/>
        </p:spPr>
        <p:txBody>
          <a:bodyPr wrap="none" rtlCol="0">
            <a:spAutoFit/>
          </a:bodyPr>
          <a:lstStyle/>
          <a:p>
            <a:r>
              <a:rPr lang="fr-FR" sz="1600">
                <a:solidFill>
                  <a:schemeClr val="bg1"/>
                </a:solidFill>
              </a:rPr>
              <a:t>Déchetterie</a:t>
            </a:r>
            <a:r>
              <a:rPr lang="fr-FR" sz="1600"/>
              <a:t> </a:t>
            </a:r>
            <a:r>
              <a:rPr lang="fr-FR" sz="1600">
                <a:solidFill>
                  <a:schemeClr val="bg1"/>
                </a:solidFill>
              </a:rPr>
              <a:t>Berne</a:t>
            </a:r>
          </a:p>
        </p:txBody>
      </p:sp>
    </p:spTree>
    <p:extLst>
      <p:ext uri="{BB962C8B-B14F-4D97-AF65-F5344CB8AC3E}">
        <p14:creationId xmlns:p14="http://schemas.microsoft.com/office/powerpoint/2010/main" val="192793216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Bildergebnis für baumgarten ost">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282" y="423685"/>
            <a:ext cx="4816946" cy="31368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Fußzeilenplatzhalter 2"/>
          <p:cNvSpPr>
            <a:spLocks noGrp="1"/>
          </p:cNvSpPr>
          <p:nvPr>
            <p:ph type="ftr" sz="quarter" idx="11"/>
          </p:nvPr>
        </p:nvSpPr>
        <p:spPr>
          <a:xfrm>
            <a:off x="907740" y="8879710"/>
            <a:ext cx="10944750" cy="392287"/>
          </a:xfrm>
        </p:spPr>
        <p:txBody>
          <a:bodyPr/>
          <a:lstStyle/>
          <a:p>
            <a:r>
              <a:rPr lang="fr-FR" sz="1400"/>
              <a:t>Exposé Assemblée régionale VBBG Tavannes / 8 novembre 2021</a:t>
            </a: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10697" y="2582344"/>
            <a:ext cx="3211037" cy="213935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4" name="Textfeld 3"/>
          <p:cNvSpPr txBox="1"/>
          <p:nvPr/>
        </p:nvSpPr>
        <p:spPr>
          <a:xfrm>
            <a:off x="274251" y="6146209"/>
            <a:ext cx="1721562" cy="338554"/>
          </a:xfrm>
          <a:prstGeom prst="rect">
            <a:avLst/>
          </a:prstGeom>
          <a:noFill/>
        </p:spPr>
        <p:txBody>
          <a:bodyPr wrap="none" rtlCol="0">
            <a:spAutoFit/>
          </a:bodyPr>
          <a:lstStyle/>
          <a:p>
            <a:r>
              <a:rPr lang="fr-FR" sz="1600"/>
              <a:t>Baumgarten Ost</a:t>
            </a:r>
          </a:p>
        </p:txBody>
      </p:sp>
      <p:pic>
        <p:nvPicPr>
          <p:cNvPr id="14" name="Grafik 13"/>
          <p:cNvPicPr/>
          <p:nvPr/>
        </p:nvPicPr>
        <p:blipFill>
          <a:blip r:embed="rId5"/>
          <a:stretch>
            <a:fillRect/>
          </a:stretch>
        </p:blipFill>
        <p:spPr>
          <a:xfrm>
            <a:off x="7327561" y="4438745"/>
            <a:ext cx="5229893" cy="3862241"/>
          </a:xfrm>
          <a:prstGeom prst="rect">
            <a:avLst/>
          </a:prstGeom>
          <a:ln>
            <a:noFill/>
          </a:ln>
          <a:effectLst>
            <a:outerShdw blurRad="292100" dist="139700" dir="2700000" algn="tl" rotWithShape="0">
              <a:srgbClr val="333333">
                <a:alpha val="65000"/>
              </a:srgbClr>
            </a:outerShdw>
          </a:effectLst>
        </p:spPr>
      </p:pic>
      <p:pic>
        <p:nvPicPr>
          <p:cNvPr id="15" name="Grafik 14"/>
          <p:cNvPicPr/>
          <p:nvPr/>
        </p:nvPicPr>
        <p:blipFill>
          <a:blip r:embed="rId6"/>
          <a:stretch>
            <a:fillRect/>
          </a:stretch>
        </p:blipFill>
        <p:spPr>
          <a:xfrm>
            <a:off x="3391024" y="5931206"/>
            <a:ext cx="3757408" cy="2556082"/>
          </a:xfrm>
          <a:prstGeom prst="rect">
            <a:avLst/>
          </a:prstGeom>
          <a:ln>
            <a:noFill/>
          </a:ln>
          <a:effectLst>
            <a:outerShdw blurRad="292100" dist="139700" dir="2700000" algn="tl" rotWithShape="0">
              <a:srgbClr val="333333">
                <a:alpha val="65000"/>
              </a:srgbClr>
            </a:outerShdw>
          </a:effectLst>
        </p:spPr>
      </p:pic>
      <p:pic>
        <p:nvPicPr>
          <p:cNvPr id="17" name="Grafik 16"/>
          <p:cNvPicPr/>
          <p:nvPr/>
        </p:nvPicPr>
        <p:blipFill>
          <a:blip r:embed="rId7"/>
          <a:stretch>
            <a:fillRect/>
          </a:stretch>
        </p:blipFill>
        <p:spPr>
          <a:xfrm>
            <a:off x="8448203" y="1455789"/>
            <a:ext cx="3827621" cy="1433125"/>
          </a:xfrm>
          <a:prstGeom prst="rect">
            <a:avLst/>
          </a:prstGeom>
          <a:ln>
            <a:noFill/>
          </a:ln>
          <a:effectLst>
            <a:outerShdw blurRad="292100" dist="139700" dir="2700000" algn="tl" rotWithShape="0">
              <a:srgbClr val="333333">
                <a:alpha val="65000"/>
              </a:srgbClr>
            </a:outerShdw>
          </a:effectLst>
        </p:spPr>
      </p:pic>
      <p:pic>
        <p:nvPicPr>
          <p:cNvPr id="12" name="Picture 2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7282" y="6589119"/>
            <a:ext cx="3314097" cy="248673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6" name="Titel 5"/>
          <p:cNvSpPr>
            <a:spLocks noGrp="1"/>
          </p:cNvSpPr>
          <p:nvPr>
            <p:ph type="title"/>
          </p:nvPr>
        </p:nvSpPr>
        <p:spPr>
          <a:xfrm>
            <a:off x="1062871" y="679416"/>
            <a:ext cx="10945216" cy="623773"/>
          </a:xfrm>
        </p:spPr>
        <p:txBody>
          <a:bodyPr/>
          <a:lstStyle/>
          <a:p>
            <a:r>
              <a:rPr lang="fr-FR" sz="3200"/>
              <a:t>Galgenfeld</a:t>
            </a:r>
          </a:p>
        </p:txBody>
      </p:sp>
      <p:sp>
        <p:nvSpPr>
          <p:cNvPr id="13" name="Textfeld 12"/>
          <p:cNvSpPr txBox="1"/>
          <p:nvPr/>
        </p:nvSpPr>
        <p:spPr>
          <a:xfrm>
            <a:off x="10232913" y="1013229"/>
            <a:ext cx="1612429" cy="338554"/>
          </a:xfrm>
          <a:prstGeom prst="rect">
            <a:avLst/>
          </a:prstGeom>
          <a:noFill/>
        </p:spPr>
        <p:txBody>
          <a:bodyPr wrap="none" rtlCol="0">
            <a:spAutoFit/>
          </a:bodyPr>
          <a:lstStyle/>
          <a:p>
            <a:r>
              <a:rPr lang="fr-FR" sz="1600"/>
              <a:t>Schönberg-Ost</a:t>
            </a:r>
          </a:p>
        </p:txBody>
      </p:sp>
      <p:pic>
        <p:nvPicPr>
          <p:cNvPr id="2" name="Grafik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7807" y="3652021"/>
            <a:ext cx="3333420" cy="241345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2666744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1031988" y="629915"/>
            <a:ext cx="10945216" cy="623773"/>
          </a:xfrm>
        </p:spPr>
        <p:txBody>
          <a:bodyPr/>
          <a:lstStyle/>
          <a:p>
            <a:r>
              <a:rPr lang="fr-FR" sz="3200"/>
              <a:t>Wittigkofen</a:t>
            </a:r>
          </a:p>
        </p:txBody>
      </p:sp>
      <p:sp>
        <p:nvSpPr>
          <p:cNvPr id="3" name="Fußzeilenplatzhalter 2"/>
          <p:cNvSpPr>
            <a:spLocks noGrp="1"/>
          </p:cNvSpPr>
          <p:nvPr>
            <p:ph type="ftr" sz="quarter" idx="11"/>
          </p:nvPr>
        </p:nvSpPr>
        <p:spPr>
          <a:xfrm>
            <a:off x="1031988" y="9043087"/>
            <a:ext cx="10944750" cy="398507"/>
          </a:xfrm>
        </p:spPr>
        <p:txBody>
          <a:bodyPr/>
          <a:lstStyle/>
          <a:p>
            <a:r>
              <a:rPr lang="fr-FR" sz="1400"/>
              <a:t>Exposé Assemblée régionale VBBG Tavannes / 8 novembre 2021</a:t>
            </a:r>
          </a:p>
        </p:txBody>
      </p:sp>
      <p:pic>
        <p:nvPicPr>
          <p:cNvPr id="5" name="Grafik 4"/>
          <p:cNvPicPr/>
          <p:nvPr/>
        </p:nvPicPr>
        <p:blipFill>
          <a:blip r:embed="rId2"/>
          <a:stretch>
            <a:fillRect/>
          </a:stretch>
        </p:blipFill>
        <p:spPr>
          <a:xfrm>
            <a:off x="7308761" y="1355563"/>
            <a:ext cx="5023360" cy="3738848"/>
          </a:xfrm>
          <a:prstGeom prst="rect">
            <a:avLst/>
          </a:prstGeom>
          <a:ln>
            <a:noFill/>
          </a:ln>
          <a:effectLst>
            <a:outerShdw blurRad="292100" dist="139700" dir="2700000" algn="tl" rotWithShape="0">
              <a:srgbClr val="333333">
                <a:alpha val="65000"/>
              </a:srgbClr>
            </a:outerShdw>
          </a:effectLst>
        </p:spPr>
      </p:pic>
      <p:pic>
        <p:nvPicPr>
          <p:cNvPr id="8" name="Grafik 7"/>
          <p:cNvPicPr/>
          <p:nvPr/>
        </p:nvPicPr>
        <p:blipFill>
          <a:blip r:embed="rId3"/>
          <a:stretch>
            <a:fillRect/>
          </a:stretch>
        </p:blipFill>
        <p:spPr>
          <a:xfrm>
            <a:off x="1031988" y="5323679"/>
            <a:ext cx="5111958" cy="3251538"/>
          </a:xfrm>
          <a:prstGeom prst="rect">
            <a:avLst/>
          </a:prstGeom>
          <a:ln>
            <a:noFill/>
          </a:ln>
          <a:effectLst>
            <a:outerShdw blurRad="292100" dist="139700" dir="2700000" algn="tl" rotWithShape="0">
              <a:srgbClr val="333333">
                <a:alpha val="65000"/>
              </a:srgbClr>
            </a:outerShdw>
          </a:effec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53706" y="5334968"/>
            <a:ext cx="5466447" cy="32515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Grafik 6"/>
          <p:cNvPicPr/>
          <p:nvPr/>
        </p:nvPicPr>
        <p:blipFill>
          <a:blip r:embed="rId5"/>
          <a:stretch>
            <a:fillRect/>
          </a:stretch>
        </p:blipFill>
        <p:spPr>
          <a:xfrm>
            <a:off x="1031988" y="1356521"/>
            <a:ext cx="5111959" cy="352186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2413547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6FADC1-8A76-454A-A256-B994579D07BF}"/>
              </a:ext>
            </a:extLst>
          </p:cNvPr>
          <p:cNvSpPr>
            <a:spLocks noGrp="1"/>
          </p:cNvSpPr>
          <p:nvPr>
            <p:ph type="title"/>
          </p:nvPr>
        </p:nvSpPr>
        <p:spPr>
          <a:xfrm>
            <a:off x="1031987" y="629915"/>
            <a:ext cx="11232640" cy="1208548"/>
          </a:xfrm>
        </p:spPr>
        <p:txBody>
          <a:bodyPr/>
          <a:lstStyle/>
          <a:p>
            <a:r>
              <a:rPr lang="fr-FR"/>
              <a:t>Objectifs de l’exposé Assemblée régionale VBBG 2021</a:t>
            </a:r>
          </a:p>
        </p:txBody>
      </p:sp>
      <p:sp>
        <p:nvSpPr>
          <p:cNvPr id="3" name="Fußzeilenplatzhalter 2">
            <a:extLst>
              <a:ext uri="{FF2B5EF4-FFF2-40B4-BE49-F238E27FC236}">
                <a16:creationId xmlns:a16="http://schemas.microsoft.com/office/drawing/2014/main" id="{489E5FA4-3E9F-4B41-B1EE-5DFCD4F65CF0}"/>
              </a:ext>
            </a:extLst>
          </p:cNvPr>
          <p:cNvSpPr>
            <a:spLocks noGrp="1"/>
          </p:cNvSpPr>
          <p:nvPr>
            <p:ph type="ftr" sz="quarter" idx="11"/>
          </p:nvPr>
        </p:nvSpPr>
        <p:spPr/>
        <p:txBody>
          <a:bodyPr/>
          <a:lstStyle/>
          <a:p>
            <a:r>
              <a:rPr lang="fr-FR"/>
              <a:t>Exposé Assemblée régionale VBBG Tavannes / 8 novembre 2021</a:t>
            </a:r>
          </a:p>
        </p:txBody>
      </p:sp>
      <p:sp>
        <p:nvSpPr>
          <p:cNvPr id="5" name="Textplatzhalter 4">
            <a:extLst>
              <a:ext uri="{FF2B5EF4-FFF2-40B4-BE49-F238E27FC236}">
                <a16:creationId xmlns:a16="http://schemas.microsoft.com/office/drawing/2014/main" id="{DA4682CD-5126-439D-800D-F30E85B835C8}"/>
              </a:ext>
            </a:extLst>
          </p:cNvPr>
          <p:cNvSpPr>
            <a:spLocks noGrp="1"/>
          </p:cNvSpPr>
          <p:nvPr>
            <p:ph type="body" sz="quarter" idx="13"/>
          </p:nvPr>
        </p:nvSpPr>
        <p:spPr/>
        <p:txBody>
          <a:bodyPr/>
          <a:lstStyle/>
          <a:p>
            <a:r>
              <a:rPr lang="fr-FR"/>
              <a:t>Expliquer les expériences et les approches de la Bourgeoisie de Berne en matière de contrats de droit de superficie</a:t>
            </a:r>
          </a:p>
          <a:p>
            <a:r>
              <a:rPr lang="fr-FR"/>
              <a:t>Attirer l’attention sur les problèmes possibles</a:t>
            </a:r>
          </a:p>
          <a:p>
            <a:r>
              <a:rPr lang="fr-FR"/>
              <a:t>Transmettre les meilleures pratiques de la Bourgeoisie de Berne concernant le contrat de droit de superficie </a:t>
            </a:r>
          </a:p>
        </p:txBody>
      </p:sp>
    </p:spTree>
    <p:extLst>
      <p:ext uri="{BB962C8B-B14F-4D97-AF65-F5344CB8AC3E}">
        <p14:creationId xmlns:p14="http://schemas.microsoft.com/office/powerpoint/2010/main" val="132734141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theme/theme1.xml><?xml version="1.0" encoding="utf-8"?>
<a:theme xmlns:a="http://schemas.openxmlformats.org/drawingml/2006/main" name="Vorlage_DV_BGBern_Praesentation">
  <a:themeElements>
    <a:clrScheme name="BGBern">
      <a:dk1>
        <a:srgbClr val="282828"/>
      </a:dk1>
      <a:lt1>
        <a:srgbClr val="FFFFFF"/>
      </a:lt1>
      <a:dk2>
        <a:srgbClr val="82192D"/>
      </a:dk2>
      <a:lt2>
        <a:srgbClr val="D61942"/>
      </a:lt2>
      <a:accent1>
        <a:srgbClr val="D61942"/>
      </a:accent1>
      <a:accent2>
        <a:srgbClr val="3E3E3E"/>
      </a:accent2>
      <a:accent3>
        <a:srgbClr val="282828"/>
      </a:accent3>
      <a:accent4>
        <a:srgbClr val="282828"/>
      </a:accent4>
      <a:accent5>
        <a:srgbClr val="282828"/>
      </a:accent5>
      <a:accent6>
        <a:srgbClr val="282828"/>
      </a:accent6>
      <a:hlink>
        <a:srgbClr val="82192D"/>
      </a:hlink>
      <a:folHlink>
        <a:srgbClr val="D61942"/>
      </a:folHlink>
    </a:clrScheme>
    <a:fontScheme name="BGBern">
      <a:majorFont>
        <a:latin typeface="Minion Pro"/>
        <a:ea typeface=""/>
        <a:cs typeface=""/>
      </a:majorFont>
      <a:minorFont>
        <a:latin typeface="AvenirNext LT Com Regular"/>
        <a:ea typeface=""/>
        <a:cs typeface=""/>
      </a:minorFont>
    </a:fontScheme>
    <a:fmtScheme name="Klarheit">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Vorlage_DV_BGBern_Praesentation.potx" id="{CBB7A30E-7F20-49B0-A229-C531230B06E4}" vid="{6D1C02E5-1604-4A34-8ED0-93ED550F233F}"/>
    </a:ext>
  </a:ext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GBern">
    <a:dk1>
      <a:srgbClr val="282828"/>
    </a:dk1>
    <a:lt1>
      <a:srgbClr val="FFFFFF"/>
    </a:lt1>
    <a:dk2>
      <a:srgbClr val="82192D"/>
    </a:dk2>
    <a:lt2>
      <a:srgbClr val="D61942"/>
    </a:lt2>
    <a:accent1>
      <a:srgbClr val="D61942"/>
    </a:accent1>
    <a:accent2>
      <a:srgbClr val="3E3E3E"/>
    </a:accent2>
    <a:accent3>
      <a:srgbClr val="282828"/>
    </a:accent3>
    <a:accent4>
      <a:srgbClr val="282828"/>
    </a:accent4>
    <a:accent5>
      <a:srgbClr val="282828"/>
    </a:accent5>
    <a:accent6>
      <a:srgbClr val="282828"/>
    </a:accent6>
    <a:hlink>
      <a:srgbClr val="82192D"/>
    </a:hlink>
    <a:folHlink>
      <a:srgbClr val="D61942"/>
    </a:folHlink>
  </a:clrScheme>
</a:themeOverride>
</file>

<file path=docProps/app.xml><?xml version="1.0" encoding="utf-8"?>
<Properties xmlns="http://schemas.openxmlformats.org/officeDocument/2006/extended-properties" xmlns:vt="http://schemas.openxmlformats.org/officeDocument/2006/docPropsVTypes">
  <Template/>
  <TotalTime>0</TotalTime>
  <Words>4462</Words>
  <Application>Microsoft Office PowerPoint</Application>
  <PresentationFormat>Benutzerdefiniert</PresentationFormat>
  <Paragraphs>440</Paragraphs>
  <Slides>52</Slides>
  <Notes>41</Notes>
  <HiddenSlides>1</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52</vt:i4>
      </vt:variant>
    </vt:vector>
  </HeadingPairs>
  <TitlesOfParts>
    <vt:vector size="59" baseType="lpstr">
      <vt:lpstr>Minion Pro</vt:lpstr>
      <vt:lpstr>AvenirNext LT Com Regular</vt:lpstr>
      <vt:lpstr>Arial</vt:lpstr>
      <vt:lpstr>Symbol</vt:lpstr>
      <vt:lpstr>Calibri</vt:lpstr>
      <vt:lpstr>Wingdings</vt:lpstr>
      <vt:lpstr>Vorlage_DV_BGBern_Praesentation</vt:lpstr>
      <vt:lpstr>PowerPoint-Präsentation</vt:lpstr>
      <vt:lpstr>Contenu</vt:lpstr>
      <vt:lpstr>Droits de superficie au sein de la Bourgeoisie de Berne</vt:lpstr>
      <vt:lpstr>Droits de superficie au sein de la Bourgeoisie de Berne</vt:lpstr>
      <vt:lpstr>Wankdorf</vt:lpstr>
      <vt:lpstr>Schermen</vt:lpstr>
      <vt:lpstr>Galgenfeld</vt:lpstr>
      <vt:lpstr>Wittigkofen</vt:lpstr>
      <vt:lpstr>Objectifs de l’exposé Assemblée régionale VBBG 2021</vt:lpstr>
      <vt:lpstr>Le droit de superficie (selon art. 779 ss CC) </vt:lpstr>
      <vt:lpstr>Le droit de superficie (selon art. 779 ss CC)</vt:lpstr>
      <vt:lpstr>Le droit de superficie (selon art. 779 ss CC)</vt:lpstr>
      <vt:lpstr>Le droit de superficie (selon art. 779 ss CC)</vt:lpstr>
      <vt:lpstr>Modèles de rente du droit de superficie</vt:lpstr>
      <vt:lpstr>Modèles de rente du droit de superficie en général</vt:lpstr>
      <vt:lpstr>Modèles de rente du droit de superficie en général</vt:lpstr>
      <vt:lpstr>Modèles de rente du droit de superficie en général</vt:lpstr>
      <vt:lpstr>Modèles de rente du droit de superficie  Bourgeoisie de Berne</vt:lpstr>
      <vt:lpstr>Modèles de rente du droit de superficie  Bourgeoisie de Berne</vt:lpstr>
      <vt:lpstr>Modèle de rente du droit de superficie jusqu’en 2020</vt:lpstr>
      <vt:lpstr>Modèle de rente du droit de superficie à partir de 2021</vt:lpstr>
      <vt:lpstr>Modèles de rente du droit de superficie de la Bourgeoisie de Berne</vt:lpstr>
      <vt:lpstr>Modèle de rente du droit de superficie à partir de 2021</vt:lpstr>
      <vt:lpstr>Modèle de rente du droit de superficie à partir de 2021</vt:lpstr>
      <vt:lpstr>Modèle de rente du droit de superficie à partir de 2021</vt:lpstr>
      <vt:lpstr>Contrat de droit de superficie</vt:lpstr>
      <vt:lpstr>Contrat de droit de superficie</vt:lpstr>
      <vt:lpstr>Contrat de droit de superficie</vt:lpstr>
      <vt:lpstr>Contrat de droit de superficie – octroi / généralités</vt:lpstr>
      <vt:lpstr>Contrat de droit de superficie – octroi / généralités</vt:lpstr>
      <vt:lpstr>Contrat de droit de superficie – durée</vt:lpstr>
      <vt:lpstr>Contrat de droit de superficie – durée</vt:lpstr>
      <vt:lpstr>Contrat de droit de superficie – durée</vt:lpstr>
      <vt:lpstr>Contrat de droit de superficie – durée</vt:lpstr>
      <vt:lpstr>Contrat de droit de superficie – transfert / droit de préemption</vt:lpstr>
      <vt:lpstr>Contrat de droit de superficie – transfert / droit de préemption</vt:lpstr>
      <vt:lpstr>Contrat de droit de superficie – transfert / droit de préemption</vt:lpstr>
      <vt:lpstr>Contrat de droit de superficie – rente du droit de superficie</vt:lpstr>
      <vt:lpstr>Contrat de droit de superficie – déshérence</vt:lpstr>
      <vt:lpstr>Contrat de droit de superficie – déshérence</vt:lpstr>
      <vt:lpstr>Contrat de droit de superficie – déshérence</vt:lpstr>
      <vt:lpstr>Contrat de droit de superficie – relation envers des tiers</vt:lpstr>
      <vt:lpstr>Contrat de droit de superficie – terrain / sites contaminés</vt:lpstr>
      <vt:lpstr>Contrat de droit de superficie – autres dispositions</vt:lpstr>
      <vt:lpstr>Thèmes spéciaux</vt:lpstr>
      <vt:lpstr>Thèmes spéciaux – propriété par étages existante</vt:lpstr>
      <vt:lpstr>Thèmes spéciaux – propriété par étages existante</vt:lpstr>
      <vt:lpstr>Thèmes spéciaux – protection de la spéculation</vt:lpstr>
      <vt:lpstr>Thèmes spéciaux –  plus-values résultant des mesures d’aménagement</vt:lpstr>
      <vt:lpstr>Thèmes spéciaux – convention de planification</vt:lpstr>
      <vt:lpstr>Clôture</vt:lpstr>
      <vt:lpstr>PowerPoint-Präsentation</vt:lpstr>
    </vt:vector>
  </TitlesOfParts>
  <Company>Burgergemeinde Bern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Vorlage</dc:subject>
  <dc:creator>shosmann</dc:creator>
  <cp:keywords>BGBern</cp:keywords>
  <cp:lastModifiedBy>Rohrbach Christine</cp:lastModifiedBy>
  <cp:revision>362</cp:revision>
  <cp:lastPrinted>2021-02-22T11:08:28Z</cp:lastPrinted>
  <dcterms:created xsi:type="dcterms:W3CDTF">2020-02-16T20:59:40Z</dcterms:created>
  <dcterms:modified xsi:type="dcterms:W3CDTF">2021-11-05T10:37:16Z</dcterms:modified>
</cp:coreProperties>
</file>