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</p:sldMasterIdLst>
  <p:notesMasterIdLst>
    <p:notesMasterId r:id="rId48"/>
  </p:notesMasterIdLst>
  <p:handoutMasterIdLst>
    <p:handoutMasterId r:id="rId49"/>
  </p:handoutMasterIdLst>
  <p:sldIdLst>
    <p:sldId id="266" r:id="rId2"/>
    <p:sldId id="258" r:id="rId3"/>
    <p:sldId id="286" r:id="rId4"/>
    <p:sldId id="353" r:id="rId5"/>
    <p:sldId id="361" r:id="rId6"/>
    <p:sldId id="358" r:id="rId7"/>
    <p:sldId id="360" r:id="rId8"/>
    <p:sldId id="356" r:id="rId9"/>
    <p:sldId id="362" r:id="rId10"/>
    <p:sldId id="357" r:id="rId11"/>
    <p:sldId id="400" r:id="rId12"/>
    <p:sldId id="371" r:id="rId13"/>
    <p:sldId id="402" r:id="rId14"/>
    <p:sldId id="365" r:id="rId15"/>
    <p:sldId id="307" r:id="rId16"/>
    <p:sldId id="366" r:id="rId17"/>
    <p:sldId id="401" r:id="rId18"/>
    <p:sldId id="333" r:id="rId19"/>
    <p:sldId id="334" r:id="rId20"/>
    <p:sldId id="335" r:id="rId21"/>
    <p:sldId id="370" r:id="rId22"/>
    <p:sldId id="372" r:id="rId23"/>
    <p:sldId id="373" r:id="rId24"/>
    <p:sldId id="374" r:id="rId25"/>
    <p:sldId id="379" r:id="rId26"/>
    <p:sldId id="380" r:id="rId27"/>
    <p:sldId id="381" r:id="rId28"/>
    <p:sldId id="384" r:id="rId29"/>
    <p:sldId id="385" r:id="rId30"/>
    <p:sldId id="387" r:id="rId31"/>
    <p:sldId id="388" r:id="rId32"/>
    <p:sldId id="389" r:id="rId33"/>
    <p:sldId id="393" r:id="rId34"/>
    <p:sldId id="394" r:id="rId35"/>
    <p:sldId id="390" r:id="rId36"/>
    <p:sldId id="392" r:id="rId37"/>
    <p:sldId id="391" r:id="rId38"/>
    <p:sldId id="375" r:id="rId39"/>
    <p:sldId id="395" r:id="rId40"/>
    <p:sldId id="396" r:id="rId41"/>
    <p:sldId id="397" r:id="rId42"/>
    <p:sldId id="398" r:id="rId43"/>
    <p:sldId id="399" r:id="rId44"/>
    <p:sldId id="376" r:id="rId45"/>
    <p:sldId id="346" r:id="rId46"/>
    <p:sldId id="347" r:id="rId47"/>
  </p:sldIdLst>
  <p:sldSz cx="13007975" cy="9756775"/>
  <p:notesSz cx="6669088" cy="9926638"/>
  <p:embeddedFontLst>
    <p:embeddedFont>
      <p:font typeface="AvenirNext LT Com Regular" panose="020B0503020202020204" pitchFamily="3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Minion Pro" panose="02040503050306020203" pitchFamily="18" charset="0"/>
      <p:regular r:id="rId58"/>
      <p:italic r:id="rId59"/>
    </p:embeddedFont>
  </p:embeddedFontLst>
  <p:defaultTextStyle>
    <a:defPPr>
      <a:defRPr lang="de-DE"/>
    </a:defPPr>
    <a:lvl1pPr marL="0" algn="l" defTabSz="130060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50303" algn="l" defTabSz="130060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300607" algn="l" defTabSz="130060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50911" algn="l" defTabSz="130060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601214" algn="l" defTabSz="130060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51516" algn="l" defTabSz="130060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901820" algn="l" defTabSz="130060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552123" algn="l" defTabSz="130060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202427" algn="l" defTabSz="130060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4">
          <p15:clr>
            <a:srgbClr val="A4A3A4"/>
          </p15:clr>
        </p15:guide>
        <p15:guide id="2" pos="4097">
          <p15:clr>
            <a:srgbClr val="A4A3A4"/>
          </p15:clr>
        </p15:guide>
        <p15:guide id="3" pos="4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2C3"/>
    <a:srgbClr val="D61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1" autoAdjust="0"/>
    <p:restoredTop sz="94057" autoAdjust="0"/>
  </p:normalViewPr>
  <p:slideViewPr>
    <p:cSldViewPr>
      <p:cViewPr varScale="1">
        <p:scale>
          <a:sx n="76" d="100"/>
          <a:sy n="76" d="100"/>
        </p:scale>
        <p:origin x="1500" y="96"/>
      </p:cViewPr>
      <p:guideLst>
        <p:guide orient="horz" pos="3074"/>
        <p:guide pos="4097"/>
        <p:guide pos="41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4E742-8205-4A37-9E0E-23E91EC44157}" type="datetimeFigureOut">
              <a:rPr lang="de-CH" smtClean="0"/>
              <a:t>01.11.2021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57965-75E2-4B8E-A3F9-D9025DA3725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38715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2C72-F4B0-45B9-82D8-E31B514435B6}" type="datetimeFigureOut">
              <a:rPr lang="de-CH" smtClean="0"/>
              <a:t>01.11.2021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920AE-BCC0-4DBD-BA06-A44E3E22988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43113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596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Nutzen schafft Wert</a:t>
            </a:r>
          </a:p>
          <a:p>
            <a:r>
              <a:rPr lang="de-CH" dirty="0"/>
              <a:t>Immer Stichtag-Bezogen</a:t>
            </a:r>
          </a:p>
          <a:p>
            <a:r>
              <a:rPr lang="de-CH" dirty="0"/>
              <a:t>Bewertung ist dann Bestandteil BRV</a:t>
            </a:r>
          </a:p>
          <a:p>
            <a:r>
              <a:rPr lang="de-CH" dirty="0"/>
              <a:t>Bewertung kostet zwischen 1000 – 5000.00</a:t>
            </a:r>
          </a:p>
          <a:p>
            <a:r>
              <a:rPr lang="de-CH" dirty="0"/>
              <a:t>Auch Projekte</a:t>
            </a:r>
          </a:p>
          <a:p>
            <a:r>
              <a:rPr lang="de-CH" dirty="0"/>
              <a:t>Marktdaten reichen für «Zweitmeinung» und mögliches «Preisschild»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7333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2977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+mn-lt"/>
              </a:rPr>
              <a:t>Die heutige Praxis mit einem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fixen Baurechtszins </a:t>
            </a:r>
            <a:r>
              <a:rPr lang="de-CH" dirty="0">
                <a:latin typeface="+mn-lt"/>
              </a:rPr>
              <a:t>über alle Lagen und Nutzungen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ist nicht marktgerecht.</a:t>
            </a:r>
          </a:p>
          <a:p>
            <a:r>
              <a:rPr lang="de-CH" dirty="0">
                <a:latin typeface="+mn-lt"/>
              </a:rPr>
              <a:t>Die hohe Landverzinsung von 4.25% ist im aktuellen Tiefzins-Marktumfeld kaum mehr zu vertreten.</a:t>
            </a:r>
          </a:p>
          <a:p>
            <a:r>
              <a:rPr lang="de-CH" dirty="0">
                <a:latin typeface="+mn-lt"/>
              </a:rPr>
              <a:t>Unterbewertungen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0195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+mn-lt"/>
              </a:rPr>
              <a:t>BRZ variiert nach Lage, Nutzung und Objekt</a:t>
            </a:r>
          </a:p>
          <a:p>
            <a:r>
              <a:rPr lang="de-CH" dirty="0">
                <a:latin typeface="+mn-lt"/>
              </a:rPr>
              <a:t>Entspricht in der Regel dem Nettozinssatz der Immobilienbewertung</a:t>
            </a:r>
          </a:p>
          <a:p>
            <a:r>
              <a:rPr lang="de-CH" dirty="0">
                <a:latin typeface="+mn-lt"/>
              </a:rPr>
              <a:t>Hohe Werte mit tiefen Zinsen / tiefe Werte mit hohen Zinsen</a:t>
            </a:r>
          </a:p>
          <a:p>
            <a:endParaRPr lang="de-CH" dirty="0">
              <a:latin typeface="+mn-lt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1900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3624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Fälle sind vielseitig</a:t>
            </a:r>
          </a:p>
          <a:p>
            <a:r>
              <a:rPr lang="de-CH" dirty="0"/>
              <a:t>In der Regel – FFKo kann in speziellen Fällen von der Bodenpolitik abweichen.</a:t>
            </a:r>
          </a:p>
          <a:p>
            <a:r>
              <a:rPr lang="de-CH" dirty="0"/>
              <a:t>In der Regel BRZ / Nettozins </a:t>
            </a:r>
            <a:r>
              <a:rPr lang="de-CH" dirty="0">
                <a:sym typeface="Wingdings" panose="05000000000000000000" pitchFamily="2" charset="2"/>
              </a:rPr>
              <a:t> kann auch abweichen mit Zu/Abschlägen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5860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Abweichung bei Bestandesbauten / Verlängerungen – insb. Gewerbeareale Brauchen Fläche nicht Volumen</a:t>
            </a:r>
          </a:p>
          <a:p>
            <a:r>
              <a:rPr lang="de-CH" dirty="0"/>
              <a:t>Viele Vertragspartner </a:t>
            </a:r>
          </a:p>
          <a:p>
            <a:r>
              <a:rPr lang="de-CH" dirty="0"/>
              <a:t>Bern ist klein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7263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Wankdorfstadion</a:t>
            </a:r>
          </a:p>
          <a:p>
            <a:r>
              <a:rPr lang="de-CH" dirty="0"/>
              <a:t>ImmoSol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6855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Trotz Standardisierung muss Vertrag immer studiert werden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0683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Nach Aufbau unseres BRV</a:t>
            </a:r>
          </a:p>
        </p:txBody>
      </p:sp>
    </p:spTree>
    <p:extLst>
      <p:ext uri="{BB962C8B-B14F-4D97-AF65-F5344CB8AC3E}">
        <p14:creationId xmlns:p14="http://schemas.microsoft.com/office/powerpoint/2010/main" val="274690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Was erwartet Sie?</a:t>
            </a:r>
          </a:p>
        </p:txBody>
      </p:sp>
    </p:spTree>
    <p:extLst>
      <p:ext uri="{BB962C8B-B14F-4D97-AF65-F5344CB8AC3E}">
        <p14:creationId xmlns:p14="http://schemas.microsoft.com/office/powerpoint/2010/main" val="3721895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Belastetes Grundstück</a:t>
            </a:r>
          </a:p>
          <a:p>
            <a:r>
              <a:rPr lang="de-CH" dirty="0"/>
              <a:t>Verweis auf Messurkunde</a:t>
            </a:r>
          </a:p>
          <a:p>
            <a:r>
              <a:rPr lang="de-CH" dirty="0"/>
              <a:t>Mindestnutzung z. B. 1.0 AZ</a:t>
            </a:r>
          </a:p>
          <a:p>
            <a:r>
              <a:rPr lang="de-CH" dirty="0"/>
              <a:t>Verweis auf Pläne / Vorprojekt / Planungsvereinbarung</a:t>
            </a:r>
          </a:p>
          <a:p>
            <a:r>
              <a:rPr lang="de-CH" dirty="0"/>
              <a:t>Realisierungsverpflichtung </a:t>
            </a:r>
            <a:r>
              <a:rPr lang="de-CH" dirty="0">
                <a:sym typeface="Wingdings" panose="05000000000000000000" pitchFamily="2" charset="2"/>
              </a:rPr>
              <a:t> nicht Bauland horten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370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Max. Belehnung 50 – 80% der Anlagekosten</a:t>
            </a:r>
          </a:p>
          <a:p>
            <a:r>
              <a:rPr lang="de-CH" dirty="0"/>
              <a:t>Einigung Baugesuch </a:t>
            </a:r>
            <a:r>
              <a:rPr lang="de-CH" dirty="0">
                <a:sym typeface="Wingdings" panose="05000000000000000000" pitchFamily="2" charset="2"/>
              </a:rPr>
              <a:t> Auswirkungen auf BRZ geregelt</a:t>
            </a:r>
            <a:endParaRPr lang="de-CH" dirty="0"/>
          </a:p>
          <a:p>
            <a:r>
              <a:rPr lang="de-CH" dirty="0"/>
              <a:t>Sanktion: Vorzeitiger Heimfall</a:t>
            </a:r>
            <a:endParaRPr lang="de-CH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2135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Mit Grundbuch-Eintrag oder fixer Termin</a:t>
            </a:r>
          </a:p>
          <a:p>
            <a:r>
              <a:rPr lang="de-CH" dirty="0"/>
              <a:t>Laufzeiten wichtig für BRN</a:t>
            </a:r>
          </a:p>
          <a:p>
            <a:r>
              <a:rPr lang="de-CH" dirty="0"/>
              <a:t>Einheitliches Enddatum wichtig für BRG</a:t>
            </a:r>
          </a:p>
          <a:p>
            <a:r>
              <a:rPr lang="de-CH" dirty="0"/>
              <a:t>Verhandlungen 15Jahre zu früh. 5 Jedoch zu spät.</a:t>
            </a:r>
          </a:p>
          <a:p>
            <a:r>
              <a:rPr lang="de-CH" dirty="0"/>
              <a:t>Wichtig für Stockwerkeigentum (bestehendes)</a:t>
            </a:r>
          </a:p>
          <a:p>
            <a:endParaRPr lang="de-CH" dirty="0"/>
          </a:p>
          <a:p>
            <a:endParaRPr lang="de-CH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95831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Laufzeit gleich Verfügungsgewalt gleich Macht</a:t>
            </a:r>
          </a:p>
          <a:p>
            <a:r>
              <a:rPr lang="de-CH" dirty="0"/>
              <a:t>Bei Begründung + Verlängerung kann Einfluss genommen werden</a:t>
            </a:r>
          </a:p>
          <a:p>
            <a:r>
              <a:rPr lang="de-CH" dirty="0"/>
              <a:t>Beispiel Lischenmoos</a:t>
            </a:r>
          </a:p>
          <a:p>
            <a:r>
              <a:rPr lang="de-CH" dirty="0"/>
              <a:t>Nur weil einer verlängern will nicht ganze Entwicklungsmöglichkeit verlieren</a:t>
            </a:r>
          </a:p>
          <a:p>
            <a:endParaRPr lang="de-CH" dirty="0"/>
          </a:p>
          <a:p>
            <a:endParaRPr lang="de-CH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6073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9994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Anpassung, Veränderung und Verlängerung des BRV im Stweg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Grosse Herausforderung!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CH" dirty="0"/>
          </a:p>
          <a:p>
            <a:endParaRPr lang="de-CH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0912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Kann Möglichkeit sein zu guten Konditionen Haus zu bekommen</a:t>
            </a:r>
          </a:p>
          <a:p>
            <a:r>
              <a:rPr lang="de-CH" dirty="0"/>
              <a:t>Oder «störenden» Vertrag zu liquidieren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4223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Nutzung ergibt Wert – wenn keine Nutzung verloren geht auch keine Reduktion BRZ</a:t>
            </a:r>
          </a:p>
          <a:p>
            <a:r>
              <a:rPr lang="de-CH" dirty="0"/>
              <a:t>Wenn mehr Nutzung mehr BRZ</a:t>
            </a:r>
          </a:p>
          <a:p>
            <a:r>
              <a:rPr lang="de-CH" dirty="0"/>
              <a:t>Kein Mindest-BRZ bei Neubewertungsklausel</a:t>
            </a:r>
          </a:p>
        </p:txBody>
      </p:sp>
    </p:spTree>
    <p:extLst>
      <p:ext uri="{BB962C8B-B14F-4D97-AF65-F5344CB8AC3E}">
        <p14:creationId xmlns:p14="http://schemas.microsoft.com/office/powerpoint/2010/main" val="2093065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Wenn niemand kauft / nicht weiterbetrieben will müssen wir das dann kaufen. Unschön.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5330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Beispiel Stadt Bern Wankdorf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990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Heute 5 MA mit 390 Stellenprozenten</a:t>
            </a:r>
          </a:p>
          <a:p>
            <a:r>
              <a:rPr lang="de-CH" dirty="0"/>
              <a:t>Ab 01.03.2021 6 MA mit 470 Stellenprozenten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319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Notariats-, Grundbuchgebühren und Handänderungssteuern sparen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3633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51517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Baugrundverunreinigungen lasten auf Grundparzelle</a:t>
            </a:r>
          </a:p>
          <a:p>
            <a:r>
              <a:rPr lang="de-CH" dirty="0"/>
              <a:t>Altlasten nicht das Problem, sind bekannt</a:t>
            </a:r>
          </a:p>
          <a:p>
            <a:r>
              <a:rPr lang="de-CH" dirty="0"/>
              <a:t>Verunreinigungen (Innerststoffe / Abbruchmaterial) die erst bei Bau auftauchen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15143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Kann Möglichkeit sein zu guten Konditionen Haus zu bekommen</a:t>
            </a:r>
          </a:p>
          <a:p>
            <a:r>
              <a:rPr lang="de-CH" dirty="0"/>
              <a:t>Oder «störenden» Vertrag zu liquidieren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209329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Stowe-</a:t>
            </a:r>
            <a:r>
              <a:rPr lang="de-CH" dirty="0" err="1"/>
              <a:t>Eig</a:t>
            </a:r>
            <a:r>
              <a:rPr lang="de-CH" dirty="0"/>
              <a:t> wird wieder Mieter </a:t>
            </a:r>
            <a:r>
              <a:rPr lang="de-CH" dirty="0">
                <a:sym typeface="Wingdings" panose="05000000000000000000" pitchFamily="2" charset="2"/>
              </a:rPr>
              <a:t> Höchststrafe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6695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Stowe-</a:t>
            </a:r>
            <a:r>
              <a:rPr lang="de-CH" dirty="0" err="1"/>
              <a:t>Eig</a:t>
            </a:r>
            <a:r>
              <a:rPr lang="de-CH" dirty="0"/>
              <a:t> wird wieder Mieter </a:t>
            </a:r>
            <a:r>
              <a:rPr lang="de-CH" dirty="0">
                <a:sym typeface="Wingdings" panose="05000000000000000000" pitchFamily="2" charset="2"/>
              </a:rPr>
              <a:t> Höchststrafe</a:t>
            </a:r>
          </a:p>
          <a:p>
            <a:r>
              <a:rPr lang="de-CH" dirty="0">
                <a:sym typeface="Wingdings" panose="05000000000000000000" pitchFamily="2" charset="2"/>
              </a:rPr>
              <a:t>Nachfolge-Stowe ist mit hohen Kosten / viel Aufwand verbunden, zudem Komplex / schwer zu vermitteln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7383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Alternativen über Rückerstattungen / Amortisationsbeiträge oder a </a:t>
            </a:r>
            <a:r>
              <a:rPr lang="de-CH" dirty="0" err="1"/>
              <a:t>fonds</a:t>
            </a:r>
            <a:r>
              <a:rPr lang="de-CH" dirty="0"/>
              <a:t> </a:t>
            </a:r>
            <a:r>
              <a:rPr lang="de-CH" dirty="0" err="1"/>
              <a:t>Perdu</a:t>
            </a:r>
            <a:r>
              <a:rPr lang="de-CH" dirty="0"/>
              <a:t> Leistungen beim Bauen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69868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Alternativen über Rückerstattungen / Amortisationsbeiträge oder a </a:t>
            </a:r>
            <a:r>
              <a:rPr lang="de-CH" dirty="0" err="1"/>
              <a:t>fonds</a:t>
            </a:r>
            <a:r>
              <a:rPr lang="de-CH" dirty="0"/>
              <a:t> </a:t>
            </a:r>
            <a:r>
              <a:rPr lang="de-CH" dirty="0" err="1"/>
              <a:t>Perdu</a:t>
            </a:r>
            <a:r>
              <a:rPr lang="de-CH" dirty="0"/>
              <a:t> Leistungen beim Bauen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572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Sicherheit das BRV erst abgeschlossen wird wenn gebaut werden soll</a:t>
            </a:r>
          </a:p>
          <a:p>
            <a:r>
              <a:rPr lang="de-CH" dirty="0"/>
              <a:t>BRZ / Laufzeit / Heimfall / Anpassungs-</a:t>
            </a:r>
            <a:r>
              <a:rPr lang="de-CH" dirty="0" err="1"/>
              <a:t>Meccano</a:t>
            </a:r>
            <a:endParaRPr lang="de-CH" dirty="0"/>
          </a:p>
          <a:p>
            <a:r>
              <a:rPr lang="de-CH" dirty="0"/>
              <a:t>Gültigkeit</a:t>
            </a:r>
          </a:p>
          <a:p>
            <a:r>
              <a:rPr lang="de-CH" dirty="0"/>
              <a:t>Bedingungen: Finanzierung, Baubewilligung, Willensäusserung</a:t>
            </a:r>
          </a:p>
        </p:txBody>
      </p:sp>
    </p:spTree>
    <p:extLst>
      <p:ext uri="{BB962C8B-B14F-4D97-AF65-F5344CB8AC3E}">
        <p14:creationId xmlns:p14="http://schemas.microsoft.com/office/powerpoint/2010/main" val="30917969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Darum würden wir den Nachtrag 1 zur Bodenpolitik zur Genehmigung empfehlen.</a:t>
            </a:r>
          </a:p>
        </p:txBody>
      </p:sp>
    </p:spTree>
    <p:extLst>
      <p:ext uri="{BB962C8B-B14F-4D97-AF65-F5344CB8AC3E}">
        <p14:creationId xmlns:p14="http://schemas.microsoft.com/office/powerpoint/2010/main" val="3136898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Kein Anspruch auf absolute Korrektheit und Allgemeingültigkeit</a:t>
            </a:r>
          </a:p>
          <a:p>
            <a:r>
              <a:rPr lang="de-CH" dirty="0"/>
              <a:t>Foliensatz wird später in geeigneter Form abgegeben</a:t>
            </a:r>
          </a:p>
        </p:txBody>
      </p:sp>
    </p:spTree>
    <p:extLst>
      <p:ext uri="{BB962C8B-B14F-4D97-AF65-F5344CB8AC3E}">
        <p14:creationId xmlns:p14="http://schemas.microsoft.com/office/powerpoint/2010/main" val="3646740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Hohe Zinssätze haben hohe Risikozuschläge</a:t>
            </a:r>
          </a:p>
          <a:p>
            <a:endParaRPr lang="de-CH" baseline="0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919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Nicht 99 sondern 100 Jahre</a:t>
            </a:r>
          </a:p>
        </p:txBody>
      </p:sp>
    </p:spTree>
    <p:extLst>
      <p:ext uri="{BB962C8B-B14F-4D97-AF65-F5344CB8AC3E}">
        <p14:creationId xmlns:p14="http://schemas.microsoft.com/office/powerpoint/2010/main" val="317119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USBR: Trafostationen, Einstellhallen, Tramhaltestellen. </a:t>
            </a:r>
          </a:p>
          <a:p>
            <a:r>
              <a:rPr lang="de-CH" dirty="0"/>
              <a:t>Unterbaurecht: ESH, EFH Schwabgut etc.</a:t>
            </a:r>
          </a:p>
          <a:p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/>
              <a:t>Untermietvertrag!</a:t>
            </a:r>
          </a:p>
          <a:p>
            <a:r>
              <a:rPr lang="de-CH" dirty="0"/>
              <a:t>Überbaurecht ZGB 674: ESH / Grenzmauer etc.</a:t>
            </a:r>
          </a:p>
          <a:p>
            <a:r>
              <a:rPr lang="de-CH" dirty="0"/>
              <a:t>ESH Unterirdisches Überbaurecht – Lagerhalle kann oberirdisches Unterbaurecht sein</a:t>
            </a:r>
          </a:p>
        </p:txBody>
      </p:sp>
    </p:spTree>
    <p:extLst>
      <p:ext uri="{BB962C8B-B14F-4D97-AF65-F5344CB8AC3E}">
        <p14:creationId xmlns:p14="http://schemas.microsoft.com/office/powerpoint/2010/main" val="46669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Beispiel Kirchenfeld 1882 (788’484 m2 für 425’000 verkauft </a:t>
            </a:r>
            <a:r>
              <a:rPr lang="de-CH" dirty="0">
                <a:sym typeface="Wingdings" panose="05000000000000000000" pitchFamily="2" charset="2"/>
              </a:rPr>
              <a:t> 0.5/m2</a:t>
            </a:r>
            <a:r>
              <a:rPr lang="de-CH" dirty="0"/>
              <a:t>)</a:t>
            </a:r>
          </a:p>
          <a:p>
            <a:r>
              <a:rPr lang="de-CH" dirty="0"/>
              <a:t>Planungshoheit für Arealentwicklung</a:t>
            </a:r>
          </a:p>
          <a:p>
            <a:r>
              <a:rPr lang="de-CH" dirty="0"/>
              <a:t>Erträge grundpfandgesichert und üblicherweise teuerungsausgleichsberechtigt</a:t>
            </a:r>
          </a:p>
          <a:p>
            <a:r>
              <a:rPr lang="de-CH" dirty="0"/>
              <a:t>Nettoerträge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025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Höhe BRZsatz zu definieren</a:t>
            </a:r>
          </a:p>
          <a:p>
            <a:r>
              <a:rPr lang="de-CH" dirty="0"/>
              <a:t>Absolute Werte: «Preisschild», Neue Areale</a:t>
            </a:r>
          </a:p>
          <a:p>
            <a:r>
              <a:rPr lang="de-CH" dirty="0"/>
              <a:t>Basler Modell: Nettoertrag der Liegenschaft wird partnerschaftlich nach Quote Baute und Boden geteilt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% wenn unklar wann was genau gebaut wird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1241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Kein Einfluss auf Entwicklung Referenzzinssatz </a:t>
            </a:r>
          </a:p>
        </p:txBody>
      </p:sp>
    </p:spTree>
    <p:extLst>
      <p:ext uri="{BB962C8B-B14F-4D97-AF65-F5344CB8AC3E}">
        <p14:creationId xmlns:p14="http://schemas.microsoft.com/office/powerpoint/2010/main" val="244705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75595" y="6177756"/>
            <a:ext cx="7056438" cy="2589063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spcAft>
                <a:spcPts val="0"/>
              </a:spcAft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Präsentationstitel eingeben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67" y="305879"/>
            <a:ext cx="3996444" cy="3996444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5135988" y="3942283"/>
            <a:ext cx="27363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5135835" y="8982843"/>
            <a:ext cx="273630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31988" y="9055100"/>
            <a:ext cx="10944000" cy="576263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spcAft>
                <a:spcPts val="2600"/>
              </a:spcAft>
              <a:defRPr sz="1800" baseline="0">
                <a:solidFill>
                  <a:schemeClr val="accent2"/>
                </a:solidFill>
              </a:defRPr>
            </a:lvl1pPr>
          </a:lstStyle>
          <a:p>
            <a:r>
              <a:rPr lang="de-CH" dirty="0"/>
              <a:t>Ort, TT. Monat 20JJ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31988" y="4086101"/>
            <a:ext cx="10944000" cy="720278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lang="de-CH" sz="19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CH" dirty="0"/>
              <a:t>Burgergemeinde Bern </a:t>
            </a:r>
            <a:br>
              <a:rPr lang="de-CH" dirty="0"/>
            </a:br>
            <a:r>
              <a:rPr lang="de-CH" dirty="0"/>
              <a:t>oder Abteilungsname</a:t>
            </a:r>
          </a:p>
        </p:txBody>
      </p:sp>
    </p:spTree>
    <p:extLst>
      <p:ext uri="{BB962C8B-B14F-4D97-AF65-F5344CB8AC3E}">
        <p14:creationId xmlns:p14="http://schemas.microsoft.com/office/powerpoint/2010/main" val="34448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dienst Ab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18" y="-90165"/>
            <a:ext cx="6192329" cy="93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5135835" y="3942283"/>
            <a:ext cx="27363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5135988" y="3942283"/>
            <a:ext cx="273630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3263988" y="6078323"/>
            <a:ext cx="64800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Personaldienst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Bahnhofplatz 2, Postfach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3001 Bern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031 328 86 27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info@bgbern.ch</a:t>
            </a:r>
          </a:p>
          <a:p>
            <a:pPr algn="ctr"/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1349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änenverwaltung Ab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18" y="-90165"/>
            <a:ext cx="6192329" cy="93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5135835" y="3942283"/>
            <a:ext cx="27363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5135988" y="3942283"/>
            <a:ext cx="273630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3263988" y="6078323"/>
            <a:ext cx="64800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Domänenverwaltung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Bahnhofplatz 2, Postfach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3001 Bern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031 328 86 86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domaenen@bgbern.ch</a:t>
            </a:r>
          </a:p>
          <a:p>
            <a:pPr algn="ctr"/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25410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tbetrieb Ab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18" y="-90165"/>
            <a:ext cx="6192329" cy="93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5135835" y="3942283"/>
            <a:ext cx="27363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5135988" y="3942283"/>
            <a:ext cx="273630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3263988" y="6078323"/>
            <a:ext cx="64800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Forstbetrieb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Schauplatzgasse 21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3011 Bern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031 328 86 40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forstbetrieb@bgbern.ch</a:t>
            </a:r>
          </a:p>
          <a:p>
            <a:pPr algn="ctr"/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163385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erliches Sozialzentrum Ab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18" y="-90165"/>
            <a:ext cx="6192329" cy="93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5135835" y="3942283"/>
            <a:ext cx="27363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5135988" y="3942283"/>
            <a:ext cx="273630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3263988" y="6078323"/>
            <a:ext cx="64800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Burgerliches Sozialzentrum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Bahnhofplatz 2, Postfach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3001 Bern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031 313 25 25 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bsz@bgbern.ch</a:t>
            </a:r>
          </a:p>
          <a:p>
            <a:pPr algn="ctr"/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5305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zverwaltung Ab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18" y="-90165"/>
            <a:ext cx="6192329" cy="93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5135835" y="3942283"/>
            <a:ext cx="27363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5135988" y="3942283"/>
            <a:ext cx="273630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3263988" y="6078323"/>
            <a:ext cx="64800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Finanzverwaltung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Bahnhofplatz 2, Postfach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3001 Bern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031 328 86 20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info@bgbern.ch</a:t>
            </a:r>
          </a:p>
          <a:p>
            <a:pPr algn="ctr"/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32218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vorsorgestiftung Ab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18" y="-90165"/>
            <a:ext cx="6192329" cy="93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5135835" y="3942283"/>
            <a:ext cx="27363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5135988" y="3942283"/>
            <a:ext cx="273630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3263988" y="6078323"/>
            <a:ext cx="64800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Personalvorsorgestiftung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Bahnhofplatz 2, Postfach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3001 Bern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031 328 86 20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info@bgbern.ch</a:t>
            </a:r>
          </a:p>
          <a:p>
            <a:pPr algn="ctr"/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7332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 userDrawn="1"/>
        </p:nvCxnSpPr>
        <p:spPr>
          <a:xfrm>
            <a:off x="5135835" y="3942283"/>
            <a:ext cx="27363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5135988" y="3942000"/>
            <a:ext cx="273630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31379" y="4301480"/>
            <a:ext cx="10945216" cy="1873051"/>
          </a:xfrm>
          <a:prstGeom prst="rect">
            <a:avLst/>
          </a:prstGeom>
        </p:spPr>
        <p:txBody>
          <a:bodyPr/>
          <a:lstStyle>
            <a:lvl1pPr>
              <a:defRPr sz="5000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Hier ein Zitat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30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Kapti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hier eingeben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1612" y="9043087"/>
            <a:ext cx="10944750" cy="5194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3" name="Rechteck 2"/>
          <p:cNvSpPr/>
          <p:nvPr userDrawn="1"/>
        </p:nvSpPr>
        <p:spPr>
          <a:xfrm>
            <a:off x="383307" y="2502123"/>
            <a:ext cx="12241360" cy="6192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04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kapti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31988" y="629915"/>
            <a:ext cx="10945216" cy="66993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hier eingeben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1612" y="9043087"/>
            <a:ext cx="10944750" cy="5194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3" name="Rechteck 2"/>
          <p:cNvSpPr/>
          <p:nvPr userDrawn="1"/>
        </p:nvSpPr>
        <p:spPr>
          <a:xfrm>
            <a:off x="383307" y="2502123"/>
            <a:ext cx="12241360" cy="6192688"/>
          </a:xfrm>
          <a:prstGeom prst="rect">
            <a:avLst/>
          </a:prstGeom>
          <a:solidFill>
            <a:srgbClr val="D5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843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hier eingeben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31875" y="2357884"/>
            <a:ext cx="10944225" cy="504279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spcAft>
                <a:spcPts val="200"/>
              </a:spcAft>
              <a:defRPr sz="2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Texttitel verfassen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31875" y="2862263"/>
            <a:ext cx="11017250" cy="57964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ts val="3800"/>
              </a:lnSpc>
              <a:spcAft>
                <a:spcPts val="3800"/>
              </a:spcAft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Geben Sie hier den Folientext ein.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16302" y="6246539"/>
            <a:ext cx="11017250" cy="42575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ts val="2600"/>
              </a:lnSpc>
              <a:spcAft>
                <a:spcPts val="2600"/>
              </a:spcAft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CH" dirty="0"/>
              <a:t>Kleiner Folientext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31379" y="5958507"/>
            <a:ext cx="10944225" cy="288032"/>
          </a:xfrm>
          <a:prstGeom prst="rect">
            <a:avLst/>
          </a:prstGeom>
        </p:spPr>
        <p:txBody>
          <a:bodyPr/>
          <a:lstStyle>
            <a:lvl1pPr algn="l">
              <a:lnSpc>
                <a:spcPts val="1900"/>
              </a:lnSpc>
              <a:spcAft>
                <a:spcPts val="0"/>
              </a:spcAft>
              <a:defRPr sz="1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Untertitel verfassen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1612" y="9043087"/>
            <a:ext cx="10944750" cy="5194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CH"/>
              <a:t>Vortrag Regionalversammlung VBBG Worben / 01.11.2021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14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hier eingeben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1612" y="9043087"/>
            <a:ext cx="10944750" cy="5194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31875" y="2357884"/>
            <a:ext cx="10944225" cy="504279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spcAft>
                <a:spcPts val="200"/>
              </a:spcAft>
              <a:defRPr sz="2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Texttitel verfassen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31875" y="2862263"/>
            <a:ext cx="11017250" cy="5832548"/>
          </a:xfrm>
          <a:prstGeom prst="rect">
            <a:avLst/>
          </a:prstGeom>
        </p:spPr>
        <p:txBody>
          <a:bodyPr/>
          <a:lstStyle>
            <a:lvl1pPr marL="241300" indent="-241300" algn="l">
              <a:lnSpc>
                <a:spcPts val="3800"/>
              </a:lnSpc>
              <a:spcAft>
                <a:spcPts val="2000"/>
              </a:spcAft>
              <a:buFont typeface="Arial" pitchFamily="34" charset="0"/>
              <a:buChar char="•"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Listen Sie hier die Punkte dieser Folie auf.</a:t>
            </a:r>
            <a:br>
              <a:rPr lang="de-CH" dirty="0"/>
            </a:br>
            <a:r>
              <a:rPr lang="de-CH" dirty="0"/>
              <a:t>Ein Listeneintrag kann sich über mehrere Zeilen erstrecken.</a:t>
            </a:r>
          </a:p>
          <a:p>
            <a:pPr lvl="0"/>
            <a:r>
              <a:rPr lang="de-CH" dirty="0"/>
              <a:t>Fügen Sie weitere Listenpunkte ein.</a:t>
            </a:r>
          </a:p>
          <a:p>
            <a:pPr lvl="0"/>
            <a:endParaRPr lang="de-CH" dirty="0"/>
          </a:p>
          <a:p>
            <a:pPr lvl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82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 Liste links &amp;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hier eingeben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1988" y="9043087"/>
            <a:ext cx="10944750" cy="464755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>
              <a:lnSpc>
                <a:spcPts val="2600"/>
              </a:lnSpc>
            </a:pPr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59371" y="2358107"/>
            <a:ext cx="5328592" cy="6336704"/>
          </a:xfrm>
          <a:prstGeom prst="rect">
            <a:avLst/>
          </a:prstGeom>
        </p:spPr>
        <p:txBody>
          <a:bodyPr/>
          <a:lstStyle>
            <a:lvl1pPr marL="241300" indent="-241300" algn="l">
              <a:lnSpc>
                <a:spcPts val="3800"/>
              </a:lnSpc>
              <a:spcAft>
                <a:spcPts val="2000"/>
              </a:spcAft>
              <a:buFont typeface="Arial" pitchFamily="34" charset="0"/>
              <a:buChar char="•"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Listen Sie hier die Punkte dieser Folie auf.</a:t>
            </a:r>
            <a:br>
              <a:rPr lang="de-CH" dirty="0"/>
            </a:br>
            <a:r>
              <a:rPr lang="de-CH" dirty="0"/>
              <a:t>Ein Listeneintrag kann sich über mehrere Zeilen erstrecken.</a:t>
            </a:r>
          </a:p>
          <a:p>
            <a:pPr lvl="0"/>
            <a:r>
              <a:rPr lang="de-CH" dirty="0"/>
              <a:t>Fügen Sie weitere Listenpunkte ein.</a:t>
            </a:r>
          </a:p>
          <a:p>
            <a:pPr lvl="0"/>
            <a:endParaRPr lang="de-CH" dirty="0"/>
          </a:p>
          <a:p>
            <a:pPr lvl="0"/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6719888" y="2501900"/>
            <a:ext cx="5256212" cy="619283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08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 Bild links &amp; List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hier eingeben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1612" y="9043087"/>
            <a:ext cx="10944750" cy="5194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720011" y="2358107"/>
            <a:ext cx="5328592" cy="6336704"/>
          </a:xfrm>
          <a:prstGeom prst="rect">
            <a:avLst/>
          </a:prstGeom>
        </p:spPr>
        <p:txBody>
          <a:bodyPr/>
          <a:lstStyle>
            <a:lvl1pPr marL="241300" indent="-241300" algn="l">
              <a:lnSpc>
                <a:spcPts val="3800"/>
              </a:lnSpc>
              <a:spcAft>
                <a:spcPts val="2000"/>
              </a:spcAft>
              <a:buFont typeface="Arial" pitchFamily="34" charset="0"/>
              <a:buChar char="•"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Listen Sie hier die Punkte dieser Folie auf.</a:t>
            </a:r>
          </a:p>
          <a:p>
            <a:pPr lvl="0"/>
            <a:r>
              <a:rPr lang="de-CH" dirty="0"/>
              <a:t>Fügen Sie weitere Listenpunkte ein.</a:t>
            </a:r>
          </a:p>
          <a:p>
            <a:pPr lvl="0"/>
            <a:endParaRPr lang="de-CH" dirty="0"/>
          </a:p>
          <a:p>
            <a:pPr lvl="0"/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1031379" y="2501900"/>
            <a:ext cx="5256212" cy="619283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44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Bern Ab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18" y="-90165"/>
            <a:ext cx="6192329" cy="93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5135835" y="3942283"/>
            <a:ext cx="27363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5135988" y="3942283"/>
            <a:ext cx="273630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3263988" y="6078323"/>
            <a:ext cx="64800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Burgergemeinde Bern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Bahnhofplatz 2, Postfach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3001 Bern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031 328 86 00</a:t>
            </a:r>
          </a:p>
          <a:p>
            <a:pPr marL="0" algn="ctr" defTabSz="1300607" rtl="0" eaLnBrk="1" latinLnBrk="0" hangingPunct="1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info@bgbern.ch</a:t>
            </a:r>
          </a:p>
          <a:p>
            <a:pPr algn="ctr"/>
            <a:endParaRPr lang="de-CH" sz="19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2600"/>
              </a:lnSpc>
            </a:pPr>
            <a:r>
              <a:rPr lang="de-CH" sz="19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4188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/>
          <p:cNvGrpSpPr/>
          <p:nvPr/>
        </p:nvGrpSpPr>
        <p:grpSpPr>
          <a:xfrm>
            <a:off x="1031612" y="0"/>
            <a:ext cx="10945216" cy="9756775"/>
            <a:chOff x="1031612" y="0"/>
            <a:chExt cx="10945216" cy="9756775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1031612" y="2502123"/>
              <a:ext cx="10944750" cy="6213437"/>
              <a:chOff x="1031612" y="2502123"/>
              <a:chExt cx="10944750" cy="6213437"/>
            </a:xfrm>
          </p:grpSpPr>
          <p:sp>
            <p:nvSpPr>
              <p:cNvPr id="21" name="Rechteck 20"/>
              <p:cNvSpPr/>
              <p:nvPr userDrawn="1"/>
            </p:nvSpPr>
            <p:spPr>
              <a:xfrm>
                <a:off x="1031612" y="2502123"/>
                <a:ext cx="5256351" cy="6192688"/>
              </a:xfrm>
              <a:prstGeom prst="rect">
                <a:avLst/>
              </a:prstGeom>
              <a:noFill/>
              <a:ln>
                <a:solidFill>
                  <a:srgbClr val="00B050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sp>
            <p:nvSpPr>
              <p:cNvPr id="22" name="Rechteck 21"/>
              <p:cNvSpPr/>
              <p:nvPr userDrawn="1"/>
            </p:nvSpPr>
            <p:spPr>
              <a:xfrm>
                <a:off x="6720011" y="2522872"/>
                <a:ext cx="5256351" cy="6192688"/>
              </a:xfrm>
              <a:prstGeom prst="rect">
                <a:avLst/>
              </a:prstGeom>
              <a:noFill/>
              <a:ln>
                <a:solidFill>
                  <a:srgbClr val="00B050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</p:grpSp>
        <p:cxnSp>
          <p:nvCxnSpPr>
            <p:cNvPr id="18" name="Gerade Verbindung 17"/>
            <p:cNvCxnSpPr/>
            <p:nvPr userDrawn="1"/>
          </p:nvCxnSpPr>
          <p:spPr>
            <a:xfrm>
              <a:off x="6504220" y="0"/>
              <a:ext cx="0" cy="9756775"/>
            </a:xfrm>
            <a:prstGeom prst="line">
              <a:avLst/>
            </a:prstGeom>
            <a:ln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1031612" y="1105023"/>
              <a:ext cx="10945216" cy="0"/>
            </a:xfrm>
            <a:prstGeom prst="line">
              <a:avLst/>
            </a:prstGeom>
            <a:ln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708411"/>
          </a:xfrm>
          <a:prstGeom prst="rect">
            <a:avLst/>
          </a:prstGeom>
        </p:spPr>
        <p:txBody>
          <a:bodyPr vert="horz" lIns="130061" tIns="65030" rIns="130061" bIns="65030" rtlCol="0" anchor="t" anchorCtr="0">
            <a:spAutoFit/>
          </a:bodyPr>
          <a:lstStyle/>
          <a:p>
            <a:pPr marL="0" lvl="0" indent="0" algn="ctr" defTabSz="1300607" rtl="0" eaLnBrk="1" latinLnBrk="0" hangingPunct="1">
              <a:lnSpc>
                <a:spcPts val="4500"/>
              </a:lnSpc>
              <a:spcBef>
                <a:spcPts val="0"/>
              </a:spcBef>
              <a:spcAft>
                <a:spcPts val="4500"/>
              </a:spcAft>
              <a:buFont typeface="Arial" pitchFamily="34" charset="0"/>
              <a:buNone/>
            </a:pPr>
            <a:r>
              <a:rPr lang="de-DE" dirty="0"/>
              <a:t>Folientitel hier eingeben</a:t>
            </a:r>
            <a:endParaRPr lang="de-CH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5135835" y="485899"/>
            <a:ext cx="27363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5135835" y="8982843"/>
            <a:ext cx="273630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ußzeilenplatzhalter 36"/>
          <p:cNvSpPr>
            <a:spLocks noGrp="1"/>
          </p:cNvSpPr>
          <p:nvPr>
            <p:ph type="ftr" sz="quarter" idx="3"/>
          </p:nvPr>
        </p:nvSpPr>
        <p:spPr>
          <a:xfrm>
            <a:off x="1031988" y="9042400"/>
            <a:ext cx="10944000" cy="398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marL="0" algn="ctr" defTabSz="1300607" rtl="0" eaLnBrk="1" latinLnBrk="0" hangingPunct="1">
              <a:lnSpc>
                <a:spcPts val="2600"/>
              </a:lnSpc>
              <a:defRPr lang="de-CH" sz="1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/>
              <a:t>Vortrag Regionalversammlung VBBG Worben / 01.11.2021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3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1" r:id="rId2"/>
    <p:sldLayoutId id="2147483712" r:id="rId3"/>
    <p:sldLayoutId id="2147483713" r:id="rId4"/>
    <p:sldLayoutId id="2147483698" r:id="rId5"/>
    <p:sldLayoutId id="2147483708" r:id="rId6"/>
    <p:sldLayoutId id="2147483709" r:id="rId7"/>
    <p:sldLayoutId id="2147483710" r:id="rId8"/>
    <p:sldLayoutId id="2147483714" r:id="rId9"/>
    <p:sldLayoutId id="2147483719" r:id="rId10"/>
    <p:sldLayoutId id="2147483715" r:id="rId11"/>
    <p:sldLayoutId id="2147483716" r:id="rId12"/>
    <p:sldLayoutId id="2147483717" r:id="rId13"/>
    <p:sldLayoutId id="2147483718" r:id="rId14"/>
    <p:sldLayoutId id="2147483720" r:id="rId1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defTabSz="1300607" rtl="0" eaLnBrk="1" latinLnBrk="0" hangingPunct="1">
        <a:spcBef>
          <a:spcPct val="0"/>
        </a:spcBef>
        <a:buNone/>
        <a:defRPr lang="de-CH" sz="3500" kern="1200" dirty="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0" indent="0" algn="ctr" defTabSz="1300607" rtl="0" eaLnBrk="1" latinLnBrk="0" hangingPunct="1">
        <a:lnSpc>
          <a:spcPts val="4500"/>
        </a:lnSpc>
        <a:spcBef>
          <a:spcPts val="0"/>
        </a:spcBef>
        <a:spcAft>
          <a:spcPts val="4500"/>
        </a:spcAft>
        <a:buFont typeface="Arial" pitchFamily="34" charset="0"/>
        <a:buNone/>
        <a:defRPr lang="de-DE" sz="3500" kern="1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1056742" indent="-406440" algn="l" defTabSz="1300607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759" indent="-325152" algn="l" defTabSz="130060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276062" indent="-325152" algn="l" defTabSz="13006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364" indent="-325152" algn="l" defTabSz="130060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668" indent="-325152" algn="l" defTabSz="130060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972" indent="-325152" algn="l" defTabSz="130060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275" indent="-325152" algn="l" defTabSz="130060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578" indent="-325152" algn="l" defTabSz="130060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0060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50303" algn="l" defTabSz="130060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607" algn="l" defTabSz="130060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911" algn="l" defTabSz="130060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214" algn="l" defTabSz="130060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516" algn="l" defTabSz="130060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820" algn="l" defTabSz="130060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52123" algn="l" defTabSz="130060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427" algn="l" defTabSz="130060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409421" y="5094411"/>
            <a:ext cx="10189132" cy="1944216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CH" dirty="0">
                <a:solidFill>
                  <a:schemeClr val="accent1"/>
                </a:solidFill>
              </a:rPr>
              <a:t>Baurechtsverträge</a:t>
            </a:r>
          </a:p>
          <a:p>
            <a:pPr>
              <a:spcAft>
                <a:spcPts val="1200"/>
              </a:spcAft>
            </a:pPr>
            <a:r>
              <a:rPr lang="de-CH" sz="5400" dirty="0"/>
              <a:t>Erfahrungen und Lösungsansätze der Burgergemeinde Bern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Vortrag Regionalversammlung VBBG Worben / 01.11.2021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de-CH" dirty="0">
                <a:latin typeface="+mj-lt"/>
              </a:rPr>
              <a:t>Domänenverwaltung</a:t>
            </a:r>
          </a:p>
        </p:txBody>
      </p:sp>
    </p:spTree>
    <p:extLst>
      <p:ext uri="{BB962C8B-B14F-4D97-AF65-F5344CB8AC3E}">
        <p14:creationId xmlns:p14="http://schemas.microsoft.com/office/powerpoint/2010/main" val="3673165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B454D-6300-4915-A3BE-96A6B0A2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Baurechtszinsmodelle allgemein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9578A9-0BDE-4BD7-942D-BF7BD8E6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6EA77E-354E-4FBE-BC58-8404341FD1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Klassische Modelle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863D71-7940-4801-A089-A1B0384221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1017250" cy="2160140"/>
          </a:xfrm>
        </p:spPr>
        <p:txBody>
          <a:bodyPr/>
          <a:lstStyle/>
          <a:p>
            <a:r>
              <a:rPr lang="de-CH" dirty="0"/>
              <a:t>Verzinsung von Landwert mit Baurechtszinssatz</a:t>
            </a:r>
          </a:p>
          <a:p>
            <a:r>
              <a:rPr lang="de-CH" dirty="0"/>
              <a:t>Absoluter Wert pro m</a:t>
            </a:r>
            <a:r>
              <a:rPr lang="de-CH" baseline="30000" dirty="0"/>
              <a:t>2</a:t>
            </a:r>
            <a:r>
              <a:rPr lang="de-CH" dirty="0"/>
              <a:t> Grundstücksfläche oder BGF / GFo</a:t>
            </a:r>
          </a:p>
          <a:p>
            <a:endParaRPr lang="de-CH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D293511-362D-4791-BAC6-E737E491F76E}"/>
              </a:ext>
            </a:extLst>
          </p:cNvPr>
          <p:cNvSpPr txBox="1">
            <a:spLocks/>
          </p:cNvSpPr>
          <p:nvPr/>
        </p:nvSpPr>
        <p:spPr>
          <a:xfrm>
            <a:off x="1031379" y="4734371"/>
            <a:ext cx="10944225" cy="504279"/>
          </a:xfrm>
          <a:prstGeom prst="rect">
            <a:avLst/>
          </a:prstGeom>
        </p:spPr>
        <p:txBody>
          <a:bodyPr/>
          <a:lstStyle>
            <a:lvl1pPr marL="0" indent="0" algn="l" defTabSz="1300607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defRPr lang="de-DE"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Alternative Modelle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09720DB7-7782-459C-A668-6D4FDF3B1718}"/>
              </a:ext>
            </a:extLst>
          </p:cNvPr>
          <p:cNvSpPr txBox="1">
            <a:spLocks/>
          </p:cNvSpPr>
          <p:nvPr/>
        </p:nvSpPr>
        <p:spPr>
          <a:xfrm>
            <a:off x="1031379" y="5238750"/>
            <a:ext cx="11017250" cy="2160140"/>
          </a:xfrm>
          <a:prstGeom prst="rect">
            <a:avLst/>
          </a:prstGeom>
        </p:spPr>
        <p:txBody>
          <a:bodyPr/>
          <a:lstStyle>
            <a:lvl1pPr marL="241300" indent="-241300" algn="l" defTabSz="1300607" rtl="0" eaLnBrk="1" latinLnBrk="0" hangingPunct="1">
              <a:lnSpc>
                <a:spcPts val="3800"/>
              </a:lnSpc>
              <a:spcBef>
                <a:spcPts val="0"/>
              </a:spcBef>
              <a:spcAft>
                <a:spcPts val="2000"/>
              </a:spcAft>
              <a:buFont typeface="Arial" pitchFamily="34" charset="0"/>
              <a:buChar char="•"/>
              <a:defRPr lang="de-DE"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Partnerschaftlicher Ansatz («Basler Modell»)</a:t>
            </a:r>
          </a:p>
          <a:p>
            <a:r>
              <a:rPr lang="de-CH" dirty="0"/>
              <a:t>Einmalzahlung («Zürcher Modell»)</a:t>
            </a:r>
          </a:p>
          <a:p>
            <a:r>
              <a:rPr lang="de-CH" dirty="0"/>
              <a:t>Speziallösungen (z. B. % des Mietertrages oder des Umsatzes)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56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B454D-6300-4915-A3BE-96A6B0A2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Baurechtszinsmodelle allgemein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9578A9-0BDE-4BD7-942D-BF7BD8E6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6EA77E-354E-4FBE-BC58-8404341FD1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Definition Baurechtszinssatz (Möglichkeiten)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863D71-7940-4801-A089-A1B0384221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1017250" cy="2160140"/>
          </a:xfrm>
        </p:spPr>
        <p:txBody>
          <a:bodyPr/>
          <a:lstStyle/>
          <a:p>
            <a:r>
              <a:rPr lang="de-CH" dirty="0"/>
              <a:t>Fixer Zinssatz über ganze Laufzeit</a:t>
            </a:r>
          </a:p>
          <a:p>
            <a:r>
              <a:rPr lang="de-CH" dirty="0"/>
              <a:t>Fixer Zinssatz mit Anpassungsmöglichkeiten 15-25 Jahre</a:t>
            </a:r>
          </a:p>
          <a:p>
            <a:r>
              <a:rPr lang="de-CH" dirty="0"/>
              <a:t>Marktwert-Bewertung</a:t>
            </a:r>
          </a:p>
          <a:p>
            <a:endParaRPr lang="de-CH" dirty="0"/>
          </a:p>
          <a:p>
            <a:r>
              <a:rPr lang="de-CH" dirty="0"/>
              <a:t>Koppelung an Hypothekarzinssatz / Referenzzinssatz / Libor etc. ist gefährlich</a:t>
            </a:r>
          </a:p>
        </p:txBody>
      </p:sp>
    </p:spTree>
    <p:extLst>
      <p:ext uri="{BB962C8B-B14F-4D97-AF65-F5344CB8AC3E}">
        <p14:creationId xmlns:p14="http://schemas.microsoft.com/office/powerpoint/2010/main" val="16916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Baurechtszinsmodelle allgemein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sz="2800" dirty="0"/>
              <a:t>Wie bekommt man marktgerechte Landwerte/ Baurechtszinsen?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3366319"/>
            <a:ext cx="10944225" cy="5184476"/>
          </a:xfrm>
        </p:spPr>
        <p:txBody>
          <a:bodyPr/>
          <a:lstStyle/>
          <a:p>
            <a:r>
              <a:rPr lang="de-CH" dirty="0"/>
              <a:t>Immobilien-Bewertung durch externen Experten (Unabhängigkeit)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Für absolute Landwerte kann auf </a:t>
            </a:r>
            <a:r>
              <a:rPr lang="de-CH" dirty="0">
                <a:solidFill>
                  <a:schemeClr val="bg2"/>
                </a:solidFill>
              </a:rPr>
              <a:t>aktuelle </a:t>
            </a:r>
            <a:r>
              <a:rPr lang="de-CH" dirty="0"/>
              <a:t>Marktdaten, basierend auf Transaktionsdaten abgestützt werden, z.B.:</a:t>
            </a:r>
          </a:p>
          <a:p>
            <a:r>
              <a:rPr lang="de-CH" dirty="0"/>
              <a:t>Fahrländer Partner</a:t>
            </a:r>
          </a:p>
          <a:p>
            <a:r>
              <a:rPr lang="de-CH" dirty="0"/>
              <a:t>Wüest Partner AG</a:t>
            </a:r>
          </a:p>
          <a:p>
            <a:r>
              <a:rPr lang="de-CH" dirty="0"/>
              <a:t>IAZI AG</a:t>
            </a:r>
          </a:p>
        </p:txBody>
      </p:sp>
    </p:spTree>
    <p:extLst>
      <p:ext uri="{BB962C8B-B14F-4D97-AF65-F5344CB8AC3E}">
        <p14:creationId xmlns:p14="http://schemas.microsoft.com/office/powerpoint/2010/main" val="14668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01F49D-AF5A-49D8-8EBA-4B86AFFC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9E00873-F36F-462E-B35E-F801F7C7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Baurechtszinsmodelle Burgergemeinde Bern</a:t>
            </a:r>
          </a:p>
        </p:txBody>
      </p:sp>
    </p:spTree>
    <p:extLst>
      <p:ext uri="{BB962C8B-B14F-4D97-AF65-F5344CB8AC3E}">
        <p14:creationId xmlns:p14="http://schemas.microsoft.com/office/powerpoint/2010/main" val="30485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Baurechtszinsmodelle Burgergemeinde Bern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Die Baurechtsverträge der Burgergemeinde Bern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sind vielfältig und Ergebnisse der jeweiligen Zeit</a:t>
            </a:r>
          </a:p>
          <a:p>
            <a:r>
              <a:rPr lang="de-CH" dirty="0"/>
              <a:t>werden marktgerecht basierend auf aktuellen Verkehrswerten vereinbart</a:t>
            </a:r>
          </a:p>
          <a:p>
            <a:r>
              <a:rPr lang="de-CH" dirty="0"/>
              <a:t>der Grossteil der Baurechtsverträge der Burgergemeinde Bern basieren auf Verzinsung von Landwert mit Baurechtszinssatz </a:t>
            </a:r>
          </a:p>
          <a:p>
            <a:r>
              <a:rPr lang="de-CH" dirty="0"/>
              <a:t>weitere Verträge wurden mit Baurechtszinsen pro m</a:t>
            </a:r>
            <a:r>
              <a:rPr lang="de-CH" baseline="30000" dirty="0"/>
              <a:t>2</a:t>
            </a:r>
            <a:r>
              <a:rPr lang="de-CH" dirty="0"/>
              <a:t> Grundstücks- oder Bruttogeschossfläche (Nutzung) vereinbart</a:t>
            </a:r>
          </a:p>
          <a:p>
            <a:r>
              <a:rPr lang="de-CH" dirty="0"/>
              <a:t>einige Speziallösungen (Umsatz, Reduktion, Gemeinnützigkeit)</a:t>
            </a:r>
          </a:p>
        </p:txBody>
      </p:sp>
    </p:spTree>
    <p:extLst>
      <p:ext uri="{BB962C8B-B14F-4D97-AF65-F5344CB8AC3E}">
        <p14:creationId xmlns:p14="http://schemas.microsoft.com/office/powerpoint/2010/main" val="16158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1092A-A0F9-4DC8-9303-5ACC0405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Baurechtszinsmodell bis 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F802E8-2523-4C99-A770-6C66D8A5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AA85BF-D688-41A3-B8AD-AFA1242BC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6227666"/>
            <a:ext cx="11017250" cy="246714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5208588" algn="ctr"/>
                <a:tab pos="10494963" algn="r"/>
              </a:tabLst>
            </a:pPr>
            <a:r>
              <a:rPr lang="de-CH" b="1" dirty="0">
                <a:latin typeface="+mn-lt"/>
              </a:rPr>
              <a:t>Verkehrswert Land</a:t>
            </a:r>
            <a:r>
              <a:rPr lang="de-CH" dirty="0">
                <a:latin typeface="+mn-lt"/>
              </a:rPr>
              <a:t>	verzinst mit	 </a:t>
            </a:r>
            <a:r>
              <a:rPr lang="de-CH" b="1" dirty="0">
                <a:latin typeface="+mn-lt"/>
              </a:rPr>
              <a:t>Baurechtszinssatz</a:t>
            </a:r>
          </a:p>
          <a:p>
            <a:pPr marL="0" indent="0">
              <a:spcAft>
                <a:spcPts val="0"/>
              </a:spcAft>
              <a:buNone/>
              <a:tabLst>
                <a:tab pos="5208588" algn="ctr"/>
                <a:tab pos="10494963" algn="r"/>
              </a:tabLst>
            </a:pPr>
            <a:endParaRPr lang="de-CH" dirty="0">
              <a:latin typeface="+mn-lt"/>
            </a:endParaRPr>
          </a:p>
          <a:p>
            <a:pPr marL="0" indent="0">
              <a:buNone/>
              <a:tabLst>
                <a:tab pos="5208588" algn="l"/>
                <a:tab pos="10137775" algn="r"/>
              </a:tabLst>
            </a:pPr>
            <a:r>
              <a:rPr lang="de-CH" dirty="0">
                <a:latin typeface="+mn-lt"/>
              </a:rPr>
              <a:t>			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1639AB-949A-4D1D-BB23-ADD08B46D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" b="25473"/>
          <a:stretch/>
        </p:blipFill>
        <p:spPr>
          <a:xfrm flipH="1">
            <a:off x="1038720" y="3091998"/>
            <a:ext cx="4255767" cy="257847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7E1D51-6EB2-4F75-A681-D7BDA62F3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449" y="3844354"/>
            <a:ext cx="981075" cy="9620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616D317-80AE-46DF-84D4-5ADB23BA3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495" y="3438227"/>
            <a:ext cx="4804156" cy="174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1092A-A0F9-4DC8-9303-5ACC0405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Baurechtszinsmodell ab 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F802E8-2523-4C99-A770-6C66D8A5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AA85BF-D688-41A3-B8AD-AFA1242BC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6227666"/>
            <a:ext cx="11017250" cy="246714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5208588" algn="ctr"/>
                <a:tab pos="10494963" algn="r"/>
              </a:tabLst>
            </a:pPr>
            <a:r>
              <a:rPr lang="de-CH" b="1" dirty="0">
                <a:latin typeface="+mn-lt"/>
              </a:rPr>
              <a:t>Verkehrswert Land</a:t>
            </a:r>
            <a:r>
              <a:rPr lang="de-CH" dirty="0">
                <a:latin typeface="+mn-lt"/>
              </a:rPr>
              <a:t>	verzinst mit	 </a:t>
            </a:r>
            <a:r>
              <a:rPr lang="de-CH" b="1" dirty="0">
                <a:latin typeface="+mn-lt"/>
              </a:rPr>
              <a:t>Baurechtszinssatz</a:t>
            </a:r>
          </a:p>
          <a:p>
            <a:pPr marL="0" indent="0">
              <a:spcAft>
                <a:spcPts val="0"/>
              </a:spcAft>
              <a:buNone/>
              <a:tabLst>
                <a:tab pos="5208588" algn="ctr"/>
                <a:tab pos="10494963" algn="r"/>
              </a:tabLst>
            </a:pPr>
            <a:endParaRPr lang="de-CH" dirty="0">
              <a:latin typeface="+mn-lt"/>
            </a:endParaRPr>
          </a:p>
          <a:p>
            <a:pPr marL="0" indent="0">
              <a:buNone/>
              <a:tabLst>
                <a:tab pos="5208588" algn="l"/>
                <a:tab pos="10137775" algn="r"/>
              </a:tabLst>
            </a:pPr>
            <a:r>
              <a:rPr lang="de-CH" dirty="0">
                <a:latin typeface="+mn-lt"/>
              </a:rPr>
              <a:t>			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1639AB-949A-4D1D-BB23-ADD08B46D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" b="25473"/>
          <a:stretch/>
        </p:blipFill>
        <p:spPr>
          <a:xfrm flipH="1">
            <a:off x="1038720" y="3091998"/>
            <a:ext cx="4255767" cy="257847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7E1D51-6EB2-4F75-A681-D7BDA62F3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449" y="3844354"/>
            <a:ext cx="981075" cy="9620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3A30EB-20D4-4202-BE0E-E358A4434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195" y="2889175"/>
            <a:ext cx="3178993" cy="314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Baurechtszinsmodelle Burgergemeinde Bern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sz="2800" dirty="0"/>
              <a:t>Festlegung spezifischer Baurechtszins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1584076"/>
          </a:xfrm>
        </p:spPr>
        <p:txBody>
          <a:bodyPr/>
          <a:lstStyle/>
          <a:p>
            <a:r>
              <a:rPr lang="de-CH" dirty="0"/>
              <a:t>Entspricht üblicherweise dem </a:t>
            </a:r>
            <a:r>
              <a:rPr lang="de-CH" b="1" dirty="0">
                <a:solidFill>
                  <a:schemeClr val="bg2"/>
                </a:solidFill>
              </a:rPr>
              <a:t>Nettozinssatz</a:t>
            </a:r>
            <a:r>
              <a:rPr lang="de-CH" dirty="0"/>
              <a:t> der Immobilienbewertung</a:t>
            </a:r>
          </a:p>
          <a:p>
            <a:r>
              <a:rPr lang="de-CH" dirty="0"/>
              <a:t>Wird vom externen Immobilienbewerter unabhängig festgelegt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8CAD91C1-F53F-4991-B261-FD0DE12B203F}"/>
              </a:ext>
            </a:extLst>
          </p:cNvPr>
          <p:cNvSpPr txBox="1">
            <a:spLocks/>
          </p:cNvSpPr>
          <p:nvPr/>
        </p:nvSpPr>
        <p:spPr>
          <a:xfrm>
            <a:off x="1031379" y="4734371"/>
            <a:ext cx="10944225" cy="504279"/>
          </a:xfrm>
          <a:prstGeom prst="rect">
            <a:avLst/>
          </a:prstGeom>
        </p:spPr>
        <p:txBody>
          <a:bodyPr/>
          <a:lstStyle>
            <a:lvl1pPr marL="0" indent="0" algn="l" defTabSz="1300607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defRPr lang="de-DE"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dirty="0"/>
              <a:t>Basiert auf </a:t>
            </a:r>
            <a:r>
              <a:rPr lang="de-CH" sz="2800" dirty="0">
                <a:solidFill>
                  <a:schemeClr val="bg2"/>
                </a:solidFill>
              </a:rPr>
              <a:t>risikolosem Realzins </a:t>
            </a:r>
            <a:r>
              <a:rPr lang="de-CH" sz="2800" dirty="0"/>
              <a:t>mit Zuschlägen für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7A03C37C-DDD5-47C1-B3C4-6CDE3421C15B}"/>
              </a:ext>
            </a:extLst>
          </p:cNvPr>
          <p:cNvSpPr txBox="1">
            <a:spLocks/>
          </p:cNvSpPr>
          <p:nvPr/>
        </p:nvSpPr>
        <p:spPr>
          <a:xfrm>
            <a:off x="1031379" y="5382543"/>
            <a:ext cx="10944225" cy="1584076"/>
          </a:xfrm>
          <a:prstGeom prst="rect">
            <a:avLst/>
          </a:prstGeom>
        </p:spPr>
        <p:txBody>
          <a:bodyPr/>
          <a:lstStyle>
            <a:lvl1pPr marL="241300" indent="-241300" algn="l" defTabSz="1300607" rtl="0" eaLnBrk="1" latinLnBrk="0" hangingPunct="1">
              <a:lnSpc>
                <a:spcPts val="3800"/>
              </a:lnSpc>
              <a:spcBef>
                <a:spcPts val="0"/>
              </a:spcBef>
              <a:spcAft>
                <a:spcPts val="2000"/>
              </a:spcAft>
              <a:buFont typeface="Arial" pitchFamily="34" charset="0"/>
              <a:buChar char="•"/>
              <a:defRPr lang="de-DE"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Marktrisiko (Anlagekategorie Immobilien)</a:t>
            </a:r>
          </a:p>
          <a:p>
            <a:r>
              <a:rPr lang="de-CH" dirty="0"/>
              <a:t>Objektrisiko (Lage, Nutzung)</a:t>
            </a:r>
          </a:p>
          <a:p>
            <a:r>
              <a:rPr lang="de-CH" dirty="0"/>
              <a:t>Immobilität</a:t>
            </a:r>
          </a:p>
        </p:txBody>
      </p:sp>
    </p:spTree>
    <p:extLst>
      <p:ext uri="{BB962C8B-B14F-4D97-AF65-F5344CB8AC3E}">
        <p14:creationId xmlns:p14="http://schemas.microsoft.com/office/powerpoint/2010/main" val="4126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F802E8-2523-4C99-A770-6C66D8A5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612" y="9043087"/>
            <a:ext cx="10944750" cy="398507"/>
          </a:xfrm>
        </p:spPr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4138CB-AF3D-4AB6-970F-1039D291B9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070075"/>
            <a:ext cx="10944225" cy="504279"/>
          </a:xfrm>
        </p:spPr>
        <p:txBody>
          <a:bodyPr/>
          <a:lstStyle/>
          <a:p>
            <a:r>
              <a:rPr lang="de-CH" dirty="0"/>
              <a:t>Auszug Bodenpolitik 1/3</a:t>
            </a:r>
          </a:p>
          <a:p>
            <a:endParaRPr lang="de-CH" sz="400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5180BDF-15E7-406D-B542-AA729EB72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>
                <a:latin typeface="+mn-lt"/>
              </a:rPr>
              <a:t>Der Baurechtszins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variiert nach Lage, Nutzung und Objekt</a:t>
            </a:r>
            <a:r>
              <a:rPr lang="de-CH" dirty="0">
                <a:latin typeface="+mn-lt"/>
              </a:rPr>
              <a:t>. Er wird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in der Regel </a:t>
            </a:r>
            <a:r>
              <a:rPr lang="de-CH" dirty="0">
                <a:solidFill>
                  <a:schemeClr val="accent6"/>
                </a:solidFill>
                <a:latin typeface="+mn-lt"/>
              </a:rPr>
              <a:t>als Verzinsung des </a:t>
            </a:r>
            <a:r>
              <a:rPr lang="de-CH" dirty="0">
                <a:latin typeface="+mn-lt"/>
              </a:rPr>
              <a:t>Landanteils einer Liegenschaft festgelegt. Der Baurechtszinssatz basiert auf einem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risikolosen Realzins mit Risiko- und Immobilitätszuschlägen.</a:t>
            </a:r>
          </a:p>
          <a:p>
            <a:r>
              <a:rPr lang="de-CH" dirty="0">
                <a:latin typeface="+mn-lt"/>
              </a:rPr>
              <a:t>Als </a:t>
            </a:r>
            <a:r>
              <a:rPr lang="de-CH" dirty="0">
                <a:solidFill>
                  <a:schemeClr val="accent6"/>
                </a:solidFill>
                <a:latin typeface="+mn-lt"/>
              </a:rPr>
              <a:t>Basis</a:t>
            </a:r>
            <a:r>
              <a:rPr lang="de-CH" dirty="0">
                <a:latin typeface="+mn-lt"/>
              </a:rPr>
              <a:t> für die Festlegung des Baurechtszinses dient in der Regel eine durch einen Experten nach einer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anerkannten, ertragswertbasierten Methode </a:t>
            </a:r>
            <a:r>
              <a:rPr lang="de-CH" dirty="0">
                <a:solidFill>
                  <a:schemeClr val="accent6"/>
                </a:solidFill>
                <a:latin typeface="+mn-lt"/>
              </a:rPr>
              <a:t>erstellte Immobilienbewertung</a:t>
            </a:r>
            <a:r>
              <a:rPr lang="de-CH" dirty="0">
                <a:latin typeface="+mn-lt"/>
              </a:rPr>
              <a:t>.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In der Regel entspricht der Baurechtszinssatz dem Nettozinssatz</a:t>
            </a:r>
            <a:r>
              <a:rPr lang="de-CH" dirty="0">
                <a:latin typeface="+mn-lt"/>
              </a:rPr>
              <a:t> der zugrunde liegenden Immobilienbewertung, wobei der Netto-zinssatz mit dem Diskontsatz und dem Nettokapitalisierungssatz gleichzusetzen ist.</a:t>
            </a:r>
          </a:p>
          <a:p>
            <a:pPr marL="0" indent="0">
              <a:buNone/>
            </a:pPr>
            <a:endParaRPr lang="de-CH" dirty="0">
              <a:latin typeface="+mn-lt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1551040-EBCD-4B87-B64F-8CBA8E51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Baurechtszinsmodell ab 2021</a:t>
            </a:r>
          </a:p>
        </p:txBody>
      </p:sp>
    </p:spTree>
    <p:extLst>
      <p:ext uri="{BB962C8B-B14F-4D97-AF65-F5344CB8AC3E}">
        <p14:creationId xmlns:p14="http://schemas.microsoft.com/office/powerpoint/2010/main" val="10128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1092A-A0F9-4DC8-9303-5ACC0405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Baurechtszinsmodell ab 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F802E8-2523-4C99-A770-6C66D8A5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612" y="9043087"/>
            <a:ext cx="10944750" cy="398507"/>
          </a:xfrm>
        </p:spPr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4138CB-AF3D-4AB6-970F-1039D291B9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070075"/>
            <a:ext cx="10944225" cy="504279"/>
          </a:xfrm>
        </p:spPr>
        <p:txBody>
          <a:bodyPr/>
          <a:lstStyle/>
          <a:p>
            <a:r>
              <a:rPr lang="de-CH" dirty="0"/>
              <a:t>Auszug Bodenpolitik 2/3</a:t>
            </a:r>
          </a:p>
          <a:p>
            <a:endParaRPr lang="de-CH" sz="400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5180BDF-15E7-406D-B542-AA729EB72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>
                <a:latin typeface="+mn-lt"/>
              </a:rPr>
              <a:t>Die Immobilien werden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zu Marktwerten </a:t>
            </a:r>
            <a:r>
              <a:rPr lang="de-CH" dirty="0">
                <a:latin typeface="+mn-lt"/>
              </a:rPr>
              <a:t>bewertet. Die Bewertung erfolgt in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der Regel</a:t>
            </a:r>
            <a:r>
              <a:rPr lang="de-CH" dirty="0">
                <a:latin typeface="+mn-lt"/>
              </a:rPr>
              <a:t> auf der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maximalen und bestmöglichen</a:t>
            </a:r>
            <a:r>
              <a:rPr lang="de-CH" dirty="0">
                <a:latin typeface="+mn-lt"/>
              </a:rPr>
              <a:t>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Nutzung</a:t>
            </a:r>
            <a:r>
              <a:rPr lang="de-CH" dirty="0">
                <a:latin typeface="+mn-lt"/>
              </a:rPr>
              <a:t> des Grundstücks. Die Burgergemeinde Bern macht keine Vorgaben zu einzelnen Bewertungskomponenten. </a:t>
            </a:r>
          </a:p>
          <a:p>
            <a:r>
              <a:rPr lang="de-CH" dirty="0">
                <a:latin typeface="+mn-lt"/>
              </a:rPr>
              <a:t>Der so festgelegte Baurechtszins wird mit vergleichbaren Baurechtsobjekten aus dem Portfolio der Burgergemeinde Bern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verglichen</a:t>
            </a:r>
            <a:r>
              <a:rPr lang="de-CH" dirty="0">
                <a:latin typeface="+mn-lt"/>
              </a:rPr>
              <a:t>. Der Vergleich erfolgt je nach vorhandenen Kennzahlen in Relation zur Fläche und/oder zum Ertrag.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Bei erheblichen Differenzen erfolgt eine Angleichung.</a:t>
            </a:r>
          </a:p>
          <a:p>
            <a:pPr marL="0" indent="0">
              <a:buNone/>
            </a:pPr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23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Inhalt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3200" dirty="0"/>
              <a:t>Inhalt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031875" y="3078287"/>
            <a:ext cx="11017250" cy="5832548"/>
          </a:xfrm>
        </p:spPr>
        <p:txBody>
          <a:bodyPr/>
          <a:lstStyle/>
          <a:p>
            <a:r>
              <a:rPr lang="de-CH" dirty="0">
                <a:latin typeface="+mn-lt"/>
              </a:rPr>
              <a:t>Vorstellung</a:t>
            </a:r>
          </a:p>
          <a:p>
            <a:r>
              <a:rPr lang="de-CH" dirty="0">
                <a:latin typeface="+mn-lt"/>
              </a:rPr>
              <a:t>Baurechte in der Burgergemeinde Bern </a:t>
            </a:r>
          </a:p>
          <a:p>
            <a:r>
              <a:rPr lang="de-CH" dirty="0">
                <a:latin typeface="+mn-lt"/>
              </a:rPr>
              <a:t>Baurechtszins-Modelle</a:t>
            </a:r>
          </a:p>
          <a:p>
            <a:r>
              <a:rPr lang="de-CH" dirty="0">
                <a:latin typeface="+mn-lt"/>
              </a:rPr>
              <a:t>Der Baurechtsvertrag der Burgergemeinde Bern </a:t>
            </a:r>
          </a:p>
          <a:p>
            <a:r>
              <a:rPr lang="de-CH" dirty="0">
                <a:latin typeface="+mn-lt"/>
              </a:rPr>
              <a:t>Spezialthemen</a:t>
            </a:r>
          </a:p>
          <a:p>
            <a:r>
              <a:rPr lang="de-CH" dirty="0">
                <a:latin typeface="+mn-lt"/>
              </a:rPr>
              <a:t>Frage-Runde</a:t>
            </a:r>
          </a:p>
          <a:p>
            <a:pPr marL="0" indent="0">
              <a:buNone/>
            </a:pPr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1031612" y="9043087"/>
            <a:ext cx="10944750" cy="398507"/>
          </a:xfrm>
        </p:spPr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27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1092A-A0F9-4DC8-9303-5ACC0405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Baurechtszinsmodell ab 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F802E8-2523-4C99-A770-6C66D8A5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612" y="9043087"/>
            <a:ext cx="10944750" cy="398507"/>
          </a:xfrm>
        </p:spPr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4138CB-AF3D-4AB6-970F-1039D291B9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070075"/>
            <a:ext cx="10944225" cy="504279"/>
          </a:xfrm>
        </p:spPr>
        <p:txBody>
          <a:bodyPr/>
          <a:lstStyle/>
          <a:p>
            <a:r>
              <a:rPr lang="de-CH" dirty="0"/>
              <a:t>Auszug Bodenpolitik 3/3</a:t>
            </a:r>
          </a:p>
          <a:p>
            <a:endParaRPr lang="de-CH" sz="400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5180BDF-15E7-406D-B542-AA729EB72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>
              <a:latin typeface="+mn-lt"/>
            </a:endParaRPr>
          </a:p>
          <a:p>
            <a:r>
              <a:rPr lang="de-CH" dirty="0">
                <a:latin typeface="+mn-lt"/>
              </a:rPr>
              <a:t>Bei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besonderen Verhältnissen </a:t>
            </a:r>
            <a:r>
              <a:rPr lang="de-CH" dirty="0">
                <a:latin typeface="+mn-lt"/>
              </a:rPr>
              <a:t>sind auch </a:t>
            </a:r>
            <a:r>
              <a:rPr lang="de-CH" dirty="0">
                <a:solidFill>
                  <a:schemeClr val="accent1"/>
                </a:solidFill>
                <a:latin typeface="+mn-lt"/>
              </a:rPr>
              <a:t>andere Entschädigungsmodelle,</a:t>
            </a:r>
            <a:r>
              <a:rPr lang="de-CH" dirty="0">
                <a:latin typeface="+mn-lt"/>
              </a:rPr>
              <a:t> als die Verzinsung des Landwerts möglich, z. B. ein Baurechtszins in % der Netto-Soll-Mieterträge oder mit absoluten Werten pro m</a:t>
            </a:r>
            <a:r>
              <a:rPr lang="de-CH" baseline="30000" dirty="0">
                <a:latin typeface="+mn-lt"/>
              </a:rPr>
              <a:t>2</a:t>
            </a:r>
            <a:r>
              <a:rPr lang="de-CH" dirty="0">
                <a:latin typeface="+mn-lt"/>
              </a:rPr>
              <a:t> Nutzfläche / Grundstücksfläche.</a:t>
            </a:r>
          </a:p>
          <a:p>
            <a:pPr marL="0" indent="0">
              <a:buNone/>
            </a:pPr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80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4AF2CD5-4912-49B4-BF94-162D78CE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4D281A-8B09-4BD0-8A18-86CB5025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7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Die Baurechtsverträge der Burgergemeinde Bern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basieren auf dem jeweiligen durch die zuständigen Gremien bewilligten Muster-Baurechtsvertrag</a:t>
            </a:r>
          </a:p>
          <a:p>
            <a:r>
              <a:rPr lang="de-CH" dirty="0"/>
              <a:t>weisen eine hohe Standardisierung auf</a:t>
            </a:r>
          </a:p>
          <a:p>
            <a:r>
              <a:rPr lang="de-CH" dirty="0"/>
              <a:t>trotzdem ist jeder Vertrag ein Einzelstück</a:t>
            </a:r>
          </a:p>
          <a:p>
            <a:r>
              <a:rPr lang="de-CH" dirty="0"/>
              <a:t>begründete Abweichungen möglich, jedoch durch zuständiges Gremium genehmigen zu lassen</a:t>
            </a:r>
          </a:p>
        </p:txBody>
      </p:sp>
    </p:spTree>
    <p:extLst>
      <p:ext uri="{BB962C8B-B14F-4D97-AF65-F5344CB8AC3E}">
        <p14:creationId xmlns:p14="http://schemas.microsoft.com/office/powerpoint/2010/main" val="187828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Die wesentlichsten Inhalte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Einräumung des Baurechts</a:t>
            </a:r>
          </a:p>
          <a:p>
            <a:r>
              <a:rPr lang="de-CH" dirty="0"/>
              <a:t>Dauer</a:t>
            </a:r>
          </a:p>
          <a:p>
            <a:r>
              <a:rPr lang="de-CH" dirty="0"/>
              <a:t>Übertragung / Vorkaufsrecht</a:t>
            </a:r>
          </a:p>
          <a:p>
            <a:r>
              <a:rPr lang="de-CH" dirty="0"/>
              <a:t>Baurechtszins</a:t>
            </a:r>
          </a:p>
          <a:p>
            <a:r>
              <a:rPr lang="de-CH" dirty="0"/>
              <a:t>Heimfall</a:t>
            </a:r>
          </a:p>
          <a:p>
            <a:r>
              <a:rPr lang="de-CH" dirty="0"/>
              <a:t>Verhältnis gegenüber Dritten</a:t>
            </a:r>
          </a:p>
          <a:p>
            <a:r>
              <a:rPr lang="de-CH" dirty="0"/>
              <a:t>Baugrund, Aushub, Altlasten</a:t>
            </a:r>
          </a:p>
          <a:p>
            <a:r>
              <a:rPr lang="de-CH" dirty="0"/>
              <a:t>Weitere Bestimmungen</a:t>
            </a:r>
          </a:p>
        </p:txBody>
      </p:sp>
    </p:spTree>
    <p:extLst>
      <p:ext uri="{BB962C8B-B14F-4D97-AF65-F5344CB8AC3E}">
        <p14:creationId xmlns:p14="http://schemas.microsoft.com/office/powerpoint/2010/main" val="3308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Einräumung / Allgemeines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Einräumung des Baurechts (Ziff. II)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Lage + Umfang des Baurechts</a:t>
            </a:r>
          </a:p>
          <a:p>
            <a:r>
              <a:rPr lang="de-CH" dirty="0"/>
              <a:t>Geplante Nutzung + Mindest-Nutzungsmass auf dem BR</a:t>
            </a:r>
          </a:p>
          <a:p>
            <a:r>
              <a:rPr lang="de-CH" dirty="0"/>
              <a:t>zu erstellendes Bauwerk</a:t>
            </a:r>
          </a:p>
          <a:p>
            <a:r>
              <a:rPr lang="de-CH" dirty="0"/>
              <a:t>Kostentragung Erstellung Bauwerk + Erschliessung etc.</a:t>
            </a:r>
          </a:p>
          <a:p>
            <a:r>
              <a:rPr lang="de-CH" dirty="0"/>
              <a:t>allenfalls vorhandene Bauwerke</a:t>
            </a:r>
          </a:p>
          <a:p>
            <a:r>
              <a:rPr lang="de-CH" dirty="0"/>
              <a:t>Realisierungsverpflichtung 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/>
              <a:t>Innert 5 Jahren mit dem Bau beginnen und in einem Projekt erstellen</a:t>
            </a:r>
          </a:p>
        </p:txBody>
      </p:sp>
    </p:spTree>
    <p:extLst>
      <p:ext uri="{BB962C8B-B14F-4D97-AF65-F5344CB8AC3E}">
        <p14:creationId xmlns:p14="http://schemas.microsoft.com/office/powerpoint/2010/main" val="32716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Einräumung / Allgemeines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Nebenartikel Einräumung des Baurechts (Allgemeine Angaben)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Finanzierungsnachweis vor Baubeginn</a:t>
            </a:r>
          </a:p>
          <a:p>
            <a:r>
              <a:rPr lang="de-CH" dirty="0"/>
              <a:t>Maximale Belehnung des Baurechts wird definiert </a:t>
            </a:r>
            <a:br>
              <a:rPr lang="de-CH" dirty="0"/>
            </a:br>
            <a:r>
              <a:rPr lang="de-CH" dirty="0"/>
              <a:t>(Standard zwischen 50 – 80% der Anlagekosten)</a:t>
            </a:r>
          </a:p>
          <a:p>
            <a:r>
              <a:rPr lang="de-CH" dirty="0"/>
              <a:t>Unterhaltspflichten (ordnungsgemässer Zustand erhalten)</a:t>
            </a:r>
          </a:p>
          <a:p>
            <a:r>
              <a:rPr lang="de-CH" dirty="0"/>
              <a:t>Nutzungseinschränkungen (Verbot von Lärm, üblen Gerüchen, Erschütterungen, schädliches Gewerbe)</a:t>
            </a:r>
          </a:p>
          <a:p>
            <a:r>
              <a:rPr lang="de-CH" dirty="0"/>
              <a:t>Erweiterungen + Nutzungsänderungen müssen bewilligt werden</a:t>
            </a:r>
            <a:br>
              <a:rPr lang="de-CH" dirty="0"/>
            </a:br>
            <a:r>
              <a:rPr lang="de-CH" dirty="0">
                <a:solidFill>
                  <a:schemeClr val="bg2"/>
                </a:solidFill>
                <a:sym typeface="Wingdings" panose="05000000000000000000" pitchFamily="2" charset="2"/>
              </a:rPr>
              <a:t> Baugesuch wird erst unterzeichnet wenn Einigung vorhanden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049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Dauer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Dauer (Ziff. III)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Beginn	</a:t>
            </a:r>
          </a:p>
          <a:p>
            <a:r>
              <a:rPr lang="de-CH" dirty="0"/>
              <a:t>Laufzeit / Dauer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(Standard </a:t>
            </a:r>
            <a:r>
              <a:rPr lang="de-CH" dirty="0">
                <a:solidFill>
                  <a:schemeClr val="bg2"/>
                </a:solidFill>
                <a:sym typeface="Wingdings" panose="05000000000000000000" pitchFamily="2" charset="2"/>
              </a:rPr>
              <a:t>Wohnen 90 Jahre / übrige Nutzungen 70 Jahre</a:t>
            </a:r>
            <a:r>
              <a:rPr lang="de-CH" dirty="0">
                <a:sym typeface="Wingdings" panose="05000000000000000000" pitchFamily="2" charset="2"/>
              </a:rPr>
              <a:t>)</a:t>
            </a:r>
            <a:endParaRPr lang="de-CH" dirty="0"/>
          </a:p>
          <a:p>
            <a:r>
              <a:rPr lang="de-CH" dirty="0">
                <a:sym typeface="Wingdings" panose="05000000000000000000" pitchFamily="2" charset="2"/>
              </a:rPr>
              <a:t>Ablaufdatum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(Bei Grossüberbauungen einheitliches Enddatum)</a:t>
            </a:r>
          </a:p>
          <a:p>
            <a:r>
              <a:rPr lang="de-CH" dirty="0">
                <a:sym typeface="Wingdings" panose="05000000000000000000" pitchFamily="2" charset="2"/>
              </a:rPr>
              <a:t>Start Verhandlungen über Verlängerung 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(Standard heute </a:t>
            </a:r>
            <a:r>
              <a:rPr lang="de-CH" dirty="0">
                <a:solidFill>
                  <a:schemeClr val="bg2"/>
                </a:solidFill>
                <a:sym typeface="Wingdings" panose="05000000000000000000" pitchFamily="2" charset="2"/>
              </a:rPr>
              <a:t>15 Jahre vor Ablauf</a:t>
            </a:r>
            <a:r>
              <a:rPr lang="de-CH" dirty="0">
                <a:sym typeface="Wingdings" panose="05000000000000000000" pitchFamily="2" charset="2"/>
              </a:rPr>
              <a:t>)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48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Dauer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Exkurs Strategie – kritischer Punkt Ablaufdaten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Damit parzellenübergreifende Planungen in Zukunft möglich sind müssen Laufzeiten / Ablaufdaten harmonisiert werden </a:t>
            </a:r>
          </a:p>
          <a:p>
            <a:r>
              <a:rPr lang="de-CH" dirty="0">
                <a:solidFill>
                  <a:schemeClr val="bg2"/>
                </a:solidFill>
              </a:rPr>
              <a:t>Pro Quartier / Gebiet ein Ablaufdatum definieren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Planungshoheit erhalten</a:t>
            </a:r>
          </a:p>
          <a:p>
            <a:r>
              <a:rPr lang="de-CH" dirty="0"/>
              <a:t>Vor Verhandlungen über Verlängerung pro </a:t>
            </a:r>
            <a:r>
              <a:rPr lang="de-CH" dirty="0">
                <a:solidFill>
                  <a:schemeClr val="bg2"/>
                </a:solidFill>
              </a:rPr>
              <a:t>Gebiet Strategie entwickeln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will man verlängern? Wie lange? Wann ist nächste Beurteilung?</a:t>
            </a:r>
            <a:endParaRPr lang="de-CH" dirty="0"/>
          </a:p>
          <a:p>
            <a:r>
              <a:rPr lang="de-CH" dirty="0">
                <a:sym typeface="Wingdings" panose="05000000000000000000" pitchFamily="2" charset="2"/>
              </a:rPr>
              <a:t>Wird beeinflusst von der Standortgemeinde / Immobilienmarkt</a:t>
            </a:r>
          </a:p>
          <a:p>
            <a:r>
              <a:rPr lang="de-CH" dirty="0">
                <a:sym typeface="Wingdings" panose="05000000000000000000" pitchFamily="2" charset="2"/>
              </a:rPr>
              <a:t>Wird beeinflusst vom Bestand der Gebäude (Zustand, Restlebensdauer, Zukunftsaussichten der betreffenden Betriebe)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86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Übertragung / Vorkaufsrecht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Übertragung / Vorkaufsrecht (Ziff. IV)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Das Baurecht ist übertragbar und vererblich</a:t>
            </a:r>
            <a:br>
              <a:rPr lang="de-CH" dirty="0"/>
            </a:br>
            <a:r>
              <a:rPr lang="de-CH" dirty="0">
                <a:solidFill>
                  <a:schemeClr val="bg2"/>
                </a:solidFill>
                <a:sym typeface="Wingdings" panose="05000000000000000000" pitchFamily="2" charset="2"/>
              </a:rPr>
              <a:t> Übertragung bedingt Genehmigung Grundeigentümerin</a:t>
            </a:r>
          </a:p>
          <a:p>
            <a:r>
              <a:rPr lang="de-CH" dirty="0">
                <a:sym typeface="Wingdings" panose="05000000000000000000" pitchFamily="2" charset="2"/>
              </a:rPr>
              <a:t>Begründung von Unterbaurechten und Stockwerkeigentum erfordert ebenfalls Genehmigung Grundeigentümerin</a:t>
            </a:r>
            <a:endParaRPr lang="de-CH" dirty="0"/>
          </a:p>
          <a:p>
            <a:r>
              <a:rPr lang="de-CH" dirty="0"/>
              <a:t>Rechte und Pflichten BRV müssen weiterübertragen werden</a:t>
            </a:r>
          </a:p>
          <a:p>
            <a:r>
              <a:rPr lang="de-CH" dirty="0"/>
              <a:t>Das gesetzliche Vorkaufsrecht des Bauberechtigten wird aufgehoben</a:t>
            </a:r>
          </a:p>
          <a:p>
            <a:r>
              <a:rPr lang="de-CH" dirty="0"/>
              <a:t>Das gesetzliche Vorkaufsrecht der Grundeigentümerin wird dahin modifiziert, dass ein Vorkaufspreis in den 10 Jahren nach Abschluss auf die effektiven Gestehungs- und Finanzierungskosten limitiert wird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13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Übertragung / Vorkaufsrecht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Genehmigung von Übertragung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Verweigerung Genehmigung </a:t>
            </a:r>
          </a:p>
          <a:p>
            <a:pPr marL="808038" indent="-542925">
              <a:lnSpc>
                <a:spcPct val="100000"/>
              </a:lnSpc>
              <a:spcAft>
                <a:spcPts val="1200"/>
              </a:spcAft>
            </a:pPr>
            <a:r>
              <a:rPr lang="de-CH" sz="2800" dirty="0"/>
              <a:t>Wenn Rechte + Pflichten aus BRV nicht übernommen werden</a:t>
            </a:r>
          </a:p>
          <a:p>
            <a:pPr marL="808038" indent="-542925">
              <a:lnSpc>
                <a:spcPct val="100000"/>
              </a:lnSpc>
              <a:spcAft>
                <a:spcPts val="1200"/>
              </a:spcAft>
            </a:pPr>
            <a:r>
              <a:rPr lang="de-CH" sz="2800" dirty="0"/>
              <a:t>Fehlende Kreditwürdigkeit Erwerber</a:t>
            </a:r>
          </a:p>
          <a:p>
            <a:pPr marL="808038" indent="-542925">
              <a:lnSpc>
                <a:spcPct val="100000"/>
              </a:lnSpc>
              <a:spcAft>
                <a:spcPts val="1200"/>
              </a:spcAft>
            </a:pPr>
            <a:r>
              <a:rPr lang="de-CH" sz="2800" dirty="0"/>
              <a:t>Wichtige Gründe (Sonderregeln für Stockwerkeigentum)</a:t>
            </a:r>
          </a:p>
          <a:p>
            <a:endParaRPr lang="de-CH" dirty="0"/>
          </a:p>
          <a:p>
            <a:r>
              <a:rPr lang="de-CH" dirty="0"/>
              <a:t>Sonderregeln für Stockwerkeigentum</a:t>
            </a:r>
          </a:p>
          <a:p>
            <a:pPr marL="808038" indent="-542925">
              <a:lnSpc>
                <a:spcPct val="100000"/>
              </a:lnSpc>
              <a:spcAft>
                <a:spcPts val="1200"/>
              </a:spcAft>
            </a:pPr>
            <a:r>
              <a:rPr lang="de-CH" sz="2400" dirty="0"/>
              <a:t>Reglementarische Kompetenz zur Anpassung des BRV mit qualifiziertem Mehr</a:t>
            </a:r>
          </a:p>
          <a:p>
            <a:pPr marL="808038" indent="-542925">
              <a:lnSpc>
                <a:spcPct val="100000"/>
              </a:lnSpc>
              <a:spcAft>
                <a:spcPts val="1200"/>
              </a:spcAft>
            </a:pPr>
            <a:r>
              <a:rPr lang="de-CH" sz="2400" dirty="0"/>
              <a:t>Inkasso Baurechtszins erfolgt über Verwaltung</a:t>
            </a:r>
          </a:p>
          <a:p>
            <a:pPr marL="808038" indent="-542925">
              <a:lnSpc>
                <a:spcPct val="100000"/>
              </a:lnSpc>
              <a:spcAft>
                <a:spcPts val="1200"/>
              </a:spcAft>
            </a:pPr>
            <a:r>
              <a:rPr lang="de-CH" sz="2400" dirty="0"/>
              <a:t>Sicherstellung / Anpassung Grundpfand Baurechtszins erfolgt über Verwaltung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33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EDE0BBD-E5B2-488A-98DD-3F4D72FA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Baurechte in der Burgergemeinde Bern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93552F5-AB3F-4841-AFAC-A6C02622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Aufgaben Bereich Baurechte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0FCED1C-9772-4603-8081-D7E8F8628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1232752" cy="5832548"/>
          </a:xfrm>
        </p:spPr>
        <p:txBody>
          <a:bodyPr/>
          <a:lstStyle/>
          <a:p>
            <a:pPr marL="361950" indent="-3619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dirty="0"/>
              <a:t>Entwickeln der Gebietsstrategie für die Baurechte</a:t>
            </a:r>
          </a:p>
          <a:p>
            <a:pPr marL="361950" indent="-3619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dirty="0"/>
              <a:t>Bewirtschaftung der Baurechte (Genehmigungen, Anpassungen, Neubewertungen, Verlängerungen, etc.) </a:t>
            </a:r>
          </a:p>
          <a:p>
            <a:pPr marL="361950" indent="-3619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dirty="0"/>
              <a:t>Abwicklung von Heimfällen</a:t>
            </a:r>
          </a:p>
          <a:p>
            <a:pPr marL="361950" indent="-3619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dirty="0"/>
              <a:t>Prüfung Vorkaufsrechte</a:t>
            </a:r>
          </a:p>
          <a:p>
            <a:pPr marL="361950" indent="-3619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dirty="0"/>
              <a:t>Betreuung und Abschluss von Dienstbarkeiten</a:t>
            </a:r>
          </a:p>
          <a:p>
            <a:pPr marL="0" indent="0">
              <a:spcAft>
                <a:spcPts val="600"/>
              </a:spcAft>
              <a:buNone/>
            </a:pPr>
            <a:endParaRPr lang="de-CH" dirty="0"/>
          </a:p>
        </p:txBody>
      </p:sp>
      <p:sp>
        <p:nvSpPr>
          <p:cNvPr id="9" name="Fußzeilenplatzhalter 9">
            <a:extLst>
              <a:ext uri="{FF2B5EF4-FFF2-40B4-BE49-F238E27FC236}">
                <a16:creationId xmlns:a16="http://schemas.microsoft.com/office/drawing/2014/main" id="{43E5A530-9707-4769-9827-75E1C260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612" y="9043087"/>
            <a:ext cx="10944750" cy="398507"/>
          </a:xfrm>
        </p:spPr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3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Übertragung / Vorkaufsrecht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Vorkaufsrecht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Vorkaufsrechte werden mit äusserster Zurückhaltung ausgeübt</a:t>
            </a:r>
          </a:p>
          <a:p>
            <a:r>
              <a:rPr lang="de-CH" dirty="0"/>
              <a:t>Vertiefte Prüfung bei Wohnanteil von mind. 80%</a:t>
            </a:r>
          </a:p>
          <a:p>
            <a:r>
              <a:rPr lang="de-CH" dirty="0"/>
              <a:t>Vertiefte Prüfung bei Entwicklungs- und Arrondierungsmöglichkeiten</a:t>
            </a:r>
          </a:p>
          <a:p>
            <a:endParaRPr lang="de-CH" dirty="0"/>
          </a:p>
          <a:p>
            <a:r>
              <a:rPr lang="de-CH" dirty="0"/>
              <a:t>Keine Prüfung / Ausübung bei Stockwerkeigentum / Miteigentum, Spezialobjekten, reiner Gewerbenutzung</a:t>
            </a:r>
          </a:p>
          <a:p>
            <a:r>
              <a:rPr lang="de-CH" dirty="0"/>
              <a:t>Politisches Fingerspitzengefühl walten lassen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34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Baurechtszins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Baurechtszins (Ziff. V)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Baurechtszins und Basis (z. B. </a:t>
            </a:r>
            <a:r>
              <a:rPr lang="de-CH" dirty="0">
                <a:solidFill>
                  <a:schemeClr val="bg2"/>
                </a:solidFill>
              </a:rPr>
              <a:t>Landwert, Zinssatz, ev. Bewertung</a:t>
            </a:r>
            <a:r>
              <a:rPr lang="de-CH" dirty="0"/>
              <a:t>)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Grundlage für spätere Anpassung</a:t>
            </a:r>
          </a:p>
          <a:p>
            <a:r>
              <a:rPr lang="de-CH" dirty="0">
                <a:sym typeface="Wingdings" panose="05000000000000000000" pitchFamily="2" charset="2"/>
              </a:rPr>
              <a:t>Mindestbaurechtszins</a:t>
            </a:r>
            <a:endParaRPr lang="de-CH" dirty="0"/>
          </a:p>
          <a:p>
            <a:r>
              <a:rPr lang="de-CH" dirty="0"/>
              <a:t>Beginn Zinspflicht (Standard</a:t>
            </a:r>
            <a:r>
              <a:rPr lang="de-CH" dirty="0">
                <a:solidFill>
                  <a:schemeClr val="bg2"/>
                </a:solidFill>
              </a:rPr>
              <a:t> Schnurgerüstabnahme</a:t>
            </a:r>
            <a:r>
              <a:rPr lang="de-CH" dirty="0"/>
              <a:t>) / Fälligkeit</a:t>
            </a:r>
          </a:p>
          <a:p>
            <a:r>
              <a:rPr lang="de-CH" dirty="0"/>
              <a:t>Verzugsfolgen und Grundpfandsicherung (Standard</a:t>
            </a:r>
            <a:r>
              <a:rPr lang="de-CH" dirty="0">
                <a:solidFill>
                  <a:schemeClr val="bg2"/>
                </a:solidFill>
              </a:rPr>
              <a:t> 3 Jahres-BRZ</a:t>
            </a:r>
            <a:r>
              <a:rPr lang="de-CH" dirty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Anpassungsklauseln</a:t>
            </a:r>
          </a:p>
          <a:p>
            <a:pPr marL="715963" indent="-450850"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Teuerungsausgleich (</a:t>
            </a:r>
            <a:r>
              <a:rPr lang="de-CH" dirty="0">
                <a:solidFill>
                  <a:schemeClr val="bg2"/>
                </a:solidFill>
              </a:rPr>
              <a:t>100% Indexüberwälzung / alle 5 Jahre</a:t>
            </a:r>
            <a:r>
              <a:rPr lang="de-CH" dirty="0"/>
              <a:t>)</a:t>
            </a:r>
          </a:p>
          <a:p>
            <a:pPr marL="715963" indent="-450850"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Neubewertungsklausel (</a:t>
            </a:r>
            <a:r>
              <a:rPr lang="de-CH" dirty="0">
                <a:solidFill>
                  <a:schemeClr val="bg2"/>
                </a:solidFill>
              </a:rPr>
              <a:t>alle 15 – 20 Jahre</a:t>
            </a:r>
            <a:r>
              <a:rPr lang="de-CH" dirty="0"/>
              <a:t>)</a:t>
            </a:r>
          </a:p>
          <a:p>
            <a:pPr marL="715963" indent="-450850">
              <a:lnSpc>
                <a:spcPct val="100000"/>
              </a:lnSpc>
              <a:spcAft>
                <a:spcPts val="1200"/>
              </a:spcAft>
            </a:pPr>
            <a:r>
              <a:rPr lang="de-CH" sz="2400" dirty="0"/>
              <a:t>Bei Handänderung / Änderung Nutzungsart / Begründung UBR / STWEG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14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Heimfall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Heimfall (Ziff. VI)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2952228"/>
          </a:xfrm>
        </p:spPr>
        <p:txBody>
          <a:bodyPr/>
          <a:lstStyle/>
          <a:p>
            <a:r>
              <a:rPr lang="de-CH" dirty="0"/>
              <a:t>Heimfallentschädigung 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Standard </a:t>
            </a:r>
            <a:r>
              <a:rPr lang="de-CH" dirty="0">
                <a:solidFill>
                  <a:schemeClr val="bg2"/>
                </a:solidFill>
                <a:sym typeface="Wingdings" panose="05000000000000000000" pitchFamily="2" charset="2"/>
              </a:rPr>
              <a:t>90% für Wohnbauten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Standard </a:t>
            </a:r>
            <a:r>
              <a:rPr lang="de-CH" dirty="0">
                <a:solidFill>
                  <a:schemeClr val="bg2"/>
                </a:solidFill>
                <a:sym typeface="Wingdings" panose="05000000000000000000" pitchFamily="2" charset="2"/>
              </a:rPr>
              <a:t>70% für übrige Bauten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tiefere Ansätze oder Rückbauverpflichtung für Spezialobjekte</a:t>
            </a:r>
          </a:p>
          <a:p>
            <a:r>
              <a:rPr lang="de-CH" dirty="0">
                <a:sym typeface="Wingdings" panose="05000000000000000000" pitchFamily="2" charset="2"/>
              </a:rPr>
              <a:t>Basis jeweils der </a:t>
            </a:r>
            <a:r>
              <a:rPr lang="de-CH" dirty="0">
                <a:solidFill>
                  <a:schemeClr val="bg2"/>
                </a:solidFill>
                <a:sym typeface="Wingdings" panose="05000000000000000000" pitchFamily="2" charset="2"/>
              </a:rPr>
              <a:t>Verkehrswert </a:t>
            </a:r>
            <a:r>
              <a:rPr lang="de-CH" dirty="0">
                <a:sym typeface="Wingdings" panose="05000000000000000000" pitchFamily="2" charset="2"/>
              </a:rPr>
              <a:t>der Bauten und Anlagen beim Heimfall</a:t>
            </a:r>
          </a:p>
          <a:p>
            <a:r>
              <a:rPr lang="de-CH" dirty="0">
                <a:sym typeface="Wingdings" panose="05000000000000000000" pitchFamily="2" charset="2"/>
              </a:rPr>
              <a:t>Heimfall-Abschlag umstritten aber aus Sicht BR-Geberin wohl richtig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Grundeigentümerin muss Bauten und Anlagen «kaufen»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Stärkt Verhandlungsposition der Baurechtsgeberin </a:t>
            </a:r>
          </a:p>
          <a:p>
            <a:r>
              <a:rPr lang="de-CH" dirty="0">
                <a:sym typeface="Wingdings" panose="05000000000000000000" pitchFamily="2" charset="2"/>
              </a:rPr>
              <a:t>Gilt auch für vorzeitigen Heimfall (schuldhafte Pflichtverletzung)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86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Heimfall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Exkurs Abwicklung Heimfall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4808D6B3-9D1E-484B-9097-454745ED055C}"/>
              </a:ext>
            </a:extLst>
          </p:cNvPr>
          <p:cNvSpPr txBox="1">
            <a:spLocks/>
          </p:cNvSpPr>
          <p:nvPr/>
        </p:nvSpPr>
        <p:spPr>
          <a:xfrm>
            <a:off x="1031379" y="3078187"/>
            <a:ext cx="10944225" cy="504279"/>
          </a:xfrm>
          <a:prstGeom prst="rect">
            <a:avLst/>
          </a:prstGeom>
        </p:spPr>
        <p:txBody>
          <a:bodyPr/>
          <a:lstStyle>
            <a:lvl1pPr marL="0" indent="0" algn="l" defTabSz="1300607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defRPr lang="de-DE"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2"/>
                </a:solidFill>
              </a:rPr>
              <a:t>Achtung!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E0FD6007-CE20-4A3D-AAEF-2125233ED9D4}"/>
              </a:ext>
            </a:extLst>
          </p:cNvPr>
          <p:cNvSpPr txBox="1">
            <a:spLocks/>
          </p:cNvSpPr>
          <p:nvPr/>
        </p:nvSpPr>
        <p:spPr>
          <a:xfrm>
            <a:off x="1031379" y="4014391"/>
            <a:ext cx="10944225" cy="2952228"/>
          </a:xfrm>
          <a:prstGeom prst="rect">
            <a:avLst/>
          </a:prstGeom>
        </p:spPr>
        <p:txBody>
          <a:bodyPr/>
          <a:lstStyle>
            <a:lvl1pPr marL="241300" indent="-241300" algn="l" defTabSz="1300607" rtl="0" eaLnBrk="1" latinLnBrk="0" hangingPunct="1">
              <a:lnSpc>
                <a:spcPts val="3800"/>
              </a:lnSpc>
              <a:spcBef>
                <a:spcPts val="0"/>
              </a:spcBef>
              <a:spcAft>
                <a:spcPts val="2000"/>
              </a:spcAft>
              <a:buFont typeface="Arial" pitchFamily="34" charset="0"/>
              <a:buChar char="•"/>
              <a:defRPr lang="de-DE"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Heimfall tritt </a:t>
            </a:r>
            <a:r>
              <a:rPr lang="de-CH" dirty="0">
                <a:solidFill>
                  <a:schemeClr val="bg2"/>
                </a:solidFill>
              </a:rPr>
              <a:t>von selber ein </a:t>
            </a:r>
            <a:r>
              <a:rPr lang="de-CH" dirty="0"/>
              <a:t>wenn Baurecht nicht verlängert wird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Grundstückblatt wird geschlossen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Sämtliche darauf eingetragenen Rechte / Pflichten gehen unter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Bauten und Anlagen gehen an die Grundeigentümerin über</a:t>
            </a:r>
          </a:p>
        </p:txBody>
      </p:sp>
    </p:spTree>
    <p:extLst>
      <p:ext uri="{BB962C8B-B14F-4D97-AF65-F5344CB8AC3E}">
        <p14:creationId xmlns:p14="http://schemas.microsoft.com/office/powerpoint/2010/main" val="28118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Heimfall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Exkurs Abwicklung Heimfall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2952228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Wenn Baurecht nicht verlängert werden soll, muss dieses nicht zwingend Heimfallen (Löschung Grundbuchblatt)</a:t>
            </a:r>
            <a:endParaRPr lang="de-CH" dirty="0">
              <a:sym typeface="Wingdings" panose="05000000000000000000" pitchFamily="2" charset="2"/>
            </a:endParaRPr>
          </a:p>
          <a:p>
            <a:r>
              <a:rPr lang="de-CH" dirty="0">
                <a:sym typeface="Wingdings" panose="05000000000000000000" pitchFamily="2" charset="2"/>
              </a:rPr>
              <a:t>Allenfalls ist ein Rückkauf die bessere Lösung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Baurechtparzelle mit allen Rechten und Pflichten bleibt erhalten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Baurecht wird als Eigentümerbaurecht verlängert und weitergeführt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«Grundlage» für allfälligen, späteren Weiterverkauf</a:t>
            </a:r>
          </a:p>
          <a:p>
            <a:r>
              <a:rPr lang="de-CH" dirty="0">
                <a:sym typeface="Wingdings" panose="05000000000000000000" pitchFamily="2" charset="2"/>
              </a:rPr>
              <a:t>Allenfalls kann das Baurecht direkt an einen Dritten verkauft werden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Verlängerung mit dem Dritten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ev. Vorteil für Bauberechtigten (Reduktion Heimfall-Abschlag)</a:t>
            </a:r>
            <a:br>
              <a:rPr lang="de-CH" dirty="0">
                <a:sym typeface="Wingdings" panose="05000000000000000000" pitchFamily="2" charset="2"/>
              </a:rPr>
            </a:br>
            <a:endParaRPr lang="de-CH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00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Verhältnis gegenüber Dritten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Verhältnis gegenüber Dritten (Nebenklauseln, Ziff. VII)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Bauberechtigte hält Grundeigentümerin schadlos</a:t>
            </a:r>
          </a:p>
          <a:p>
            <a:r>
              <a:rPr lang="de-CH" dirty="0"/>
              <a:t>Folgen einer Enteignung (partiell oder total)</a:t>
            </a:r>
          </a:p>
          <a:p>
            <a:r>
              <a:rPr lang="de-CH" dirty="0"/>
              <a:t>Leitungen und Anlagen Dritter</a:t>
            </a:r>
          </a:p>
          <a:p>
            <a:r>
              <a:rPr lang="de-CH" dirty="0"/>
              <a:t>Funde von historischem oder naturhistorischem Wert</a:t>
            </a:r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09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Baugrund / Altlasten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Baugrund, Aushub und Altlasten (Ziff. VIII)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Die BG Bern </a:t>
            </a:r>
            <a:r>
              <a:rPr lang="de-CH" dirty="0">
                <a:solidFill>
                  <a:schemeClr val="bg2"/>
                </a:solidFill>
              </a:rPr>
              <a:t>kann</a:t>
            </a:r>
            <a:r>
              <a:rPr lang="de-CH" dirty="0"/>
              <a:t> sich an Mehrkosten infolge Altlasten / Baugrundverunreinigungen beteiligen</a:t>
            </a:r>
          </a:p>
          <a:p>
            <a:r>
              <a:rPr lang="de-CH" dirty="0"/>
              <a:t>Maximaler Kostenbeitrag in der Höhe von </a:t>
            </a:r>
            <a:r>
              <a:rPr lang="de-CH" dirty="0">
                <a:solidFill>
                  <a:schemeClr val="bg2"/>
                </a:solidFill>
              </a:rPr>
              <a:t>5 Jahres-BRZ</a:t>
            </a:r>
          </a:p>
          <a:p>
            <a:r>
              <a:rPr lang="de-CH" dirty="0"/>
              <a:t>Kostenübernahme mit </a:t>
            </a:r>
            <a:r>
              <a:rPr lang="de-CH" dirty="0">
                <a:solidFill>
                  <a:schemeClr val="bg2"/>
                </a:solidFill>
              </a:rPr>
              <a:t>vorgängiger</a:t>
            </a:r>
            <a:r>
              <a:rPr lang="de-CH" dirty="0"/>
              <a:t> Regelung</a:t>
            </a:r>
          </a:p>
          <a:p>
            <a:endParaRPr lang="de-CH" dirty="0"/>
          </a:p>
          <a:p>
            <a:r>
              <a:rPr lang="de-CH" dirty="0"/>
              <a:t>Bauberechtigter verpflichtet sich jede Beeinträchtigung des Bodens zu unterlassen</a:t>
            </a:r>
          </a:p>
          <a:p>
            <a:r>
              <a:rPr lang="de-CH" dirty="0"/>
              <a:t>Bauberechtigter haftet für verursachte Verunreinigungen und Schadstoffbelastungen, auch nach Ablauf des Baurechts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86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Baurechtsvertrag – Weiteres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Weitere Vertragsbestimmungen (Ziff. IX)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2"/>
            <a:ext cx="10944225" cy="2876581"/>
          </a:xfrm>
        </p:spPr>
        <p:txBody>
          <a:bodyPr/>
          <a:lstStyle/>
          <a:p>
            <a:r>
              <a:rPr lang="de-CH" dirty="0"/>
              <a:t>Gewährleistung</a:t>
            </a:r>
          </a:p>
          <a:p>
            <a:r>
              <a:rPr lang="de-CH" dirty="0"/>
              <a:t>Kostentragung</a:t>
            </a:r>
          </a:p>
          <a:p>
            <a:r>
              <a:rPr lang="de-CH" dirty="0"/>
              <a:t>Latente Dienstbarkeiten + Steuern</a:t>
            </a:r>
          </a:p>
          <a:p>
            <a:r>
              <a:rPr lang="de-CH" dirty="0"/>
              <a:t>Schiedsgerichtsbarkeit (Ziff. XI Streitigkeiten)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BB5B14A3-3A21-4B5F-AE4E-C227CADBCA49}"/>
              </a:ext>
            </a:extLst>
          </p:cNvPr>
          <p:cNvSpPr txBox="1">
            <a:spLocks/>
          </p:cNvSpPr>
          <p:nvPr/>
        </p:nvSpPr>
        <p:spPr>
          <a:xfrm>
            <a:off x="1031379" y="6174531"/>
            <a:ext cx="10944225" cy="504279"/>
          </a:xfrm>
          <a:prstGeom prst="rect">
            <a:avLst/>
          </a:prstGeom>
        </p:spPr>
        <p:txBody>
          <a:bodyPr/>
          <a:lstStyle>
            <a:lvl1pPr marL="0" indent="0" algn="l" defTabSz="1300607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defRPr lang="de-DE"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Vormerkungen (Ziff. X)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AF361F38-FDAD-4577-8858-6A691B97C8F0}"/>
              </a:ext>
            </a:extLst>
          </p:cNvPr>
          <p:cNvSpPr txBox="1">
            <a:spLocks/>
          </p:cNvSpPr>
          <p:nvPr/>
        </p:nvSpPr>
        <p:spPr>
          <a:xfrm>
            <a:off x="1031379" y="6822703"/>
            <a:ext cx="10944225" cy="2304156"/>
          </a:xfrm>
          <a:prstGeom prst="rect">
            <a:avLst/>
          </a:prstGeom>
        </p:spPr>
        <p:txBody>
          <a:bodyPr/>
          <a:lstStyle>
            <a:lvl1pPr marL="241300" indent="-241300" algn="l" defTabSz="1300607" rtl="0" eaLnBrk="1" latinLnBrk="0" hangingPunct="1">
              <a:lnSpc>
                <a:spcPts val="3800"/>
              </a:lnSpc>
              <a:spcBef>
                <a:spcPts val="0"/>
              </a:spcBef>
              <a:spcAft>
                <a:spcPts val="2000"/>
              </a:spcAft>
              <a:buFont typeface="Arial" pitchFamily="34" charset="0"/>
              <a:buChar char="•"/>
              <a:defRPr lang="de-DE"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Der Vertrag als ganzes wie auch die wesentlichsten Einzel-Bestimmungen (Baurechtszins, Heimfall, Vorkaufsrecht, etc.) werden im Grundbuch vorgemerkt 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Font typeface="Arial" pitchFamily="34" charset="0"/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1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53B98F3-59AA-4C7D-BD08-CD208114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Spezial-Themen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973B74-4CD6-4B7F-B961-40B94D07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67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Spezial-Themen – Stockwerkeigentum im Bestand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Stockwerkeigentum im Baurecht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2"/>
            <a:ext cx="11088736" cy="2876581"/>
          </a:xfrm>
        </p:spPr>
        <p:txBody>
          <a:bodyPr/>
          <a:lstStyle/>
          <a:p>
            <a:r>
              <a:rPr lang="de-CH" dirty="0"/>
              <a:t>Häufig fehlendes Verständnis für Baurecht (Land gehört nicht zur Einheit)</a:t>
            </a:r>
          </a:p>
          <a:p>
            <a:r>
              <a:rPr lang="de-CH" dirty="0"/>
              <a:t>Stowe-Gemeinschaften handeln gemeinsam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>
                <a:solidFill>
                  <a:schemeClr val="bg2"/>
                </a:solidFill>
              </a:rPr>
              <a:t>Verlängerung + Anpassung</a:t>
            </a:r>
            <a:r>
              <a:rPr lang="de-CH" dirty="0"/>
              <a:t> wesentliche Bestandteile Baurechtsvertrag brauchen – vorbehaltlich reglementarischer Regelungen -  </a:t>
            </a:r>
            <a:r>
              <a:rPr lang="de-CH" dirty="0">
                <a:solidFill>
                  <a:schemeClr val="bg2"/>
                </a:solidFill>
              </a:rPr>
              <a:t>Einstimmigkeit</a:t>
            </a:r>
            <a:endParaRPr lang="de-CH" dirty="0"/>
          </a:p>
          <a:p>
            <a:r>
              <a:rPr lang="de-CH" dirty="0"/>
              <a:t>Ohne Einigung keine Verlängerung </a:t>
            </a:r>
            <a:r>
              <a:rPr lang="de-CH" dirty="0">
                <a:sym typeface="Wingdings" panose="05000000000000000000" pitchFamily="2" charset="2"/>
              </a:rPr>
              <a:t> Baurecht fällt Heim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>
                <a:solidFill>
                  <a:schemeClr val="bg2"/>
                </a:solidFill>
                <a:sym typeface="Wingdings" panose="05000000000000000000" pitchFamily="2" charset="2"/>
              </a:rPr>
              <a:t>Stockwerkeigentum geht mit Baurecht unter</a:t>
            </a:r>
          </a:p>
          <a:p>
            <a:r>
              <a:rPr lang="de-CH" dirty="0"/>
              <a:t>Heimfall-Entschädigung wird aufgeteilt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viele / einige Stockwerkeigentümer verlieren Geld</a:t>
            </a:r>
            <a:br>
              <a:rPr lang="de-CH" dirty="0">
                <a:sym typeface="Wingdings" panose="05000000000000000000" pitchFamily="2" charset="2"/>
              </a:rPr>
            </a:br>
            <a:endParaRPr lang="de-CH" dirty="0">
              <a:solidFill>
                <a:schemeClr val="bg2"/>
              </a:solidFill>
            </a:endParaRP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57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7" y="629915"/>
            <a:ext cx="11232640" cy="1208548"/>
          </a:xfrm>
        </p:spPr>
        <p:txBody>
          <a:bodyPr/>
          <a:lstStyle/>
          <a:p>
            <a:r>
              <a:rPr lang="de-CH" dirty="0"/>
              <a:t>Zielsetzung Referat Regionalversammlung VBBG 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Erfahrungen und Lösungsansätze der Burgergemeinde Bern im Umgang mit Baurechtsverträgen erläutern</a:t>
            </a:r>
          </a:p>
          <a:p>
            <a:r>
              <a:rPr lang="de-CH" dirty="0"/>
              <a:t>Auf mögliche Problemstellungen hinweisen</a:t>
            </a:r>
          </a:p>
          <a:p>
            <a:r>
              <a:rPr lang="de-CH" dirty="0"/>
              <a:t>Best Practice im Baurechtsvertrag der Burgergemeinde Bern weitergeben</a:t>
            </a:r>
          </a:p>
        </p:txBody>
      </p:sp>
    </p:spTree>
    <p:extLst>
      <p:ext uri="{BB962C8B-B14F-4D97-AF65-F5344CB8AC3E}">
        <p14:creationId xmlns:p14="http://schemas.microsoft.com/office/powerpoint/2010/main" val="13273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Spezial-Themen – Stockwerkeigentum im Bestand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214091"/>
            <a:ext cx="10944225" cy="504279"/>
          </a:xfrm>
        </p:spPr>
        <p:txBody>
          <a:bodyPr/>
          <a:lstStyle/>
          <a:p>
            <a:r>
              <a:rPr lang="de-CH" dirty="0"/>
              <a:t>Stockwerkeigentum im Baurecht - Lösungsansätze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2"/>
            <a:ext cx="10944225" cy="2876581"/>
          </a:xfrm>
        </p:spPr>
        <p:txBody>
          <a:bodyPr/>
          <a:lstStyle/>
          <a:p>
            <a:pPr>
              <a:tabLst>
                <a:tab pos="715963" algn="l"/>
              </a:tabLst>
            </a:pPr>
            <a:r>
              <a:rPr lang="de-CH" dirty="0"/>
              <a:t>Frühzeitig Anpassung und Ergänzung Stowe-Reglement vornehmen.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	</a:t>
            </a:r>
            <a:r>
              <a:rPr lang="de-CH" dirty="0">
                <a:solidFill>
                  <a:schemeClr val="bg2"/>
                </a:solidFill>
                <a:sym typeface="Wingdings" panose="05000000000000000000" pitchFamily="2" charset="2"/>
              </a:rPr>
              <a:t>Baurechtsvertrag kann mit qualifiziertem Mehr</a:t>
            </a:r>
            <a:r>
              <a:rPr lang="de-CH" dirty="0">
                <a:sym typeface="Wingdings" panose="05000000000000000000" pitchFamily="2" charset="2"/>
              </a:rPr>
              <a:t> (2/3 Kopfstimmen mit 	2/3 Wertquoten) angepasst und </a:t>
            </a:r>
            <a:r>
              <a:rPr lang="de-CH" dirty="0">
                <a:solidFill>
                  <a:schemeClr val="bg2"/>
                </a:solidFill>
                <a:sym typeface="Wingdings" panose="05000000000000000000" pitchFamily="2" charset="2"/>
              </a:rPr>
              <a:t>verlängert</a:t>
            </a:r>
            <a:r>
              <a:rPr lang="de-CH" dirty="0">
                <a:sym typeface="Wingdings" panose="05000000000000000000" pitchFamily="2" charset="2"/>
              </a:rPr>
              <a:t> werden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	Braucht auch </a:t>
            </a:r>
            <a:r>
              <a:rPr lang="de-CH" dirty="0">
                <a:solidFill>
                  <a:schemeClr val="bg2"/>
                </a:solidFill>
                <a:sym typeface="Wingdings" panose="05000000000000000000" pitchFamily="2" charset="2"/>
              </a:rPr>
              <a:t>Einstimmigkeit</a:t>
            </a:r>
            <a:r>
              <a:rPr lang="de-CH" dirty="0">
                <a:sym typeface="Wingdings" panose="05000000000000000000" pitchFamily="2" charset="2"/>
              </a:rPr>
              <a:t>, jedoch </a:t>
            </a:r>
            <a:r>
              <a:rPr lang="de-CH" dirty="0">
                <a:solidFill>
                  <a:schemeClr val="bg2"/>
                </a:solidFill>
                <a:sym typeface="Wingdings" panose="05000000000000000000" pitchFamily="2" charset="2"/>
              </a:rPr>
              <a:t>kein Zeitdruck </a:t>
            </a:r>
            <a:r>
              <a:rPr lang="de-CH" dirty="0">
                <a:sym typeface="Wingdings" panose="05000000000000000000" pitchFamily="2" charset="2"/>
              </a:rPr>
              <a:t>wegen 	Ablaufdatum</a:t>
            </a:r>
            <a:endParaRPr lang="de-CH" dirty="0"/>
          </a:p>
          <a:p>
            <a:pPr marL="0" indent="0">
              <a:buNone/>
            </a:pPr>
            <a:endParaRPr lang="de-CH" dirty="0">
              <a:solidFill>
                <a:schemeClr val="bg2"/>
              </a:solidFill>
            </a:endParaRPr>
          </a:p>
          <a:p>
            <a:r>
              <a:rPr lang="de-CH" dirty="0"/>
              <a:t>Wenn sich keine Einigung abzeichnet: </a:t>
            </a:r>
            <a:r>
              <a:rPr lang="de-CH" dirty="0">
                <a:solidFill>
                  <a:schemeClr val="bg2"/>
                </a:solidFill>
              </a:rPr>
              <a:t>Plan B ausarbeiten</a:t>
            </a:r>
          </a:p>
          <a:p>
            <a:r>
              <a:rPr lang="de-CH" dirty="0"/>
              <a:t>Lösungsansatz: </a:t>
            </a:r>
            <a:br>
              <a:rPr lang="de-CH" dirty="0"/>
            </a:br>
            <a:r>
              <a:rPr lang="de-CH" dirty="0">
                <a:solidFill>
                  <a:schemeClr val="bg2"/>
                </a:solidFill>
              </a:rPr>
              <a:t>Nachfolge-Baurecht mit Nachfolge Stockwerkeigentum begründen</a:t>
            </a:r>
            <a:br>
              <a:rPr lang="de-CH" dirty="0">
                <a:solidFill>
                  <a:schemeClr val="bg2"/>
                </a:solidFill>
              </a:rPr>
            </a:br>
            <a:r>
              <a:rPr lang="de-CH" dirty="0"/>
              <a:t>Verlängerungswillige kaufen mit Heimfallentschädigung ihre Whg zurück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65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Spezial-Themen – Spekulationsschutz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1998067"/>
            <a:ext cx="10944225" cy="504279"/>
          </a:xfrm>
        </p:spPr>
        <p:txBody>
          <a:bodyPr/>
          <a:lstStyle/>
          <a:p>
            <a:r>
              <a:rPr lang="de-CH" dirty="0"/>
              <a:t>Vergünstige Baurechte / Spekulationsschutz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646238"/>
            <a:ext cx="10944225" cy="2876581"/>
          </a:xfrm>
        </p:spPr>
        <p:txBody>
          <a:bodyPr/>
          <a:lstStyle/>
          <a:p>
            <a:pPr>
              <a:tabLst>
                <a:tab pos="715963" algn="l"/>
              </a:tabLst>
            </a:pPr>
            <a:r>
              <a:rPr lang="de-CH" dirty="0"/>
              <a:t>Vergünstigungen eher im Sinn von Rabatten gewähren, als mit tiefen Baurechtszinsen 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	Brutto-Baurechtszins sauber ausweisen und vertraglich vereinbaren, 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	Vergünstigung mittels Rabatt ausweisen / an Bestimmungen knüpfen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	Wenn kein Anspruch mehr auf Rabatt besteht oder sich BRN nicht an 	Regeln hält, gilt automatisch der marktgerechte Baurechtszins</a:t>
            </a:r>
          </a:p>
          <a:p>
            <a:r>
              <a:rPr lang="de-CH" dirty="0"/>
              <a:t>Zu günstige Konditionen führen dazu, dass die Bauberechtigten bei einem Verkauf einen Teil des Landwerts konsumieren («Gewinn machen»)</a:t>
            </a:r>
          </a:p>
          <a:p>
            <a:r>
              <a:rPr lang="de-CH" dirty="0"/>
              <a:t>Spekulationsschutzklauseln können helfen, z. B. Verkaufspreis auf teuerungsbereinigte Gestehungskosten limitieren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einzige taugliche Sanktion: Vorkaufsrecht</a:t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35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Spezial-Themen – Planungsmehrwerte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1998067"/>
            <a:ext cx="10944225" cy="504279"/>
          </a:xfrm>
        </p:spPr>
        <p:txBody>
          <a:bodyPr/>
          <a:lstStyle/>
          <a:p>
            <a:r>
              <a:rPr lang="de-CH" dirty="0"/>
              <a:t>Planungsmehrwerte / Mehrwertabschöpfung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646238"/>
            <a:ext cx="10944225" cy="2876581"/>
          </a:xfrm>
        </p:spPr>
        <p:txBody>
          <a:bodyPr/>
          <a:lstStyle/>
          <a:p>
            <a:pPr>
              <a:tabLst>
                <a:tab pos="715963" algn="l"/>
              </a:tabLst>
            </a:pPr>
            <a:r>
              <a:rPr lang="de-CH" dirty="0"/>
              <a:t>Nach </a:t>
            </a:r>
            <a:r>
              <a:rPr lang="de-CH" dirty="0" err="1"/>
              <a:t>Neueinzonungen</a:t>
            </a:r>
            <a:r>
              <a:rPr lang="de-CH" dirty="0"/>
              <a:t> oder Umzonungen kann die Standortgemeinde einen Teil des Planungsmehrwertes abschöpfen (30-50%)</a:t>
            </a:r>
          </a:p>
          <a:p>
            <a:pPr>
              <a:tabLst>
                <a:tab pos="715963" algn="l"/>
              </a:tabLst>
            </a:pPr>
            <a:r>
              <a:rPr lang="de-CH" dirty="0"/>
              <a:t>Die Mehrwertabschöpfung lastet auf dem Grundstück, auch wenn die Bauberechtigte die Umzonung angestossen hat und die höhere Nutzung realisiert</a:t>
            </a:r>
          </a:p>
          <a:p>
            <a:pPr>
              <a:tabLst>
                <a:tab pos="715963" algn="l"/>
              </a:tabLst>
            </a:pPr>
            <a:r>
              <a:rPr lang="de-CH" dirty="0">
                <a:sym typeface="Wingdings" panose="05000000000000000000" pitchFamily="2" charset="2"/>
              </a:rPr>
              <a:t>Die Realisierung der höheren Nutzung bedingt üblicherweise eine Anpassung des Baurechtsvertrages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Die Bauberechtigte hat einen höheren Baurechtszins zu bezahlen</a:t>
            </a:r>
          </a:p>
          <a:p>
            <a:pPr>
              <a:tabLst>
                <a:tab pos="715963" algn="l"/>
              </a:tabLst>
            </a:pPr>
            <a:r>
              <a:rPr lang="de-CH" dirty="0">
                <a:sym typeface="Wingdings" panose="05000000000000000000" pitchFamily="2" charset="2"/>
              </a:rPr>
              <a:t>Die Bauberechtigte kann die Mehrwertabschöpfung bezahlen und über den Baurechtszins amortisieren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74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Spezial-Themen – Planungsvereinbarung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1998067"/>
            <a:ext cx="10944225" cy="504279"/>
          </a:xfrm>
        </p:spPr>
        <p:txBody>
          <a:bodyPr/>
          <a:lstStyle/>
          <a:p>
            <a:r>
              <a:rPr lang="de-CH" dirty="0"/>
              <a:t>Planungsvereinbarung (Erstbebauung oder Umnutzung Baurechte)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646238"/>
            <a:ext cx="10944225" cy="2876581"/>
          </a:xfrm>
        </p:spPr>
        <p:txBody>
          <a:bodyPr/>
          <a:lstStyle/>
          <a:p>
            <a:pPr>
              <a:tabLst>
                <a:tab pos="715963" algn="l"/>
              </a:tabLst>
            </a:pPr>
            <a:r>
              <a:rPr lang="de-CH" dirty="0"/>
              <a:t>Projektentwicklung und Planung kosten Geld</a:t>
            </a:r>
          </a:p>
          <a:p>
            <a:pPr>
              <a:tabLst>
                <a:tab pos="715963" algn="l"/>
              </a:tabLst>
            </a:pPr>
            <a:r>
              <a:rPr lang="de-CH" dirty="0"/>
              <a:t>Die Bauberechtigten erbringen Vorleistungen und gehen ins Risiko</a:t>
            </a:r>
          </a:p>
          <a:p>
            <a:pPr>
              <a:tabLst>
                <a:tab pos="715963" algn="l"/>
              </a:tabLst>
            </a:pPr>
            <a:r>
              <a:rPr lang="de-CH" dirty="0"/>
              <a:t>Um Bauberechtigten Planungssicherheit zu geben schliessen wir eine Planungsvereinbarung ab:</a:t>
            </a:r>
          </a:p>
          <a:p>
            <a:pPr marL="719138" indent="-449263">
              <a:tabLst>
                <a:tab pos="1079500" algn="l"/>
              </a:tabLst>
            </a:pPr>
            <a:r>
              <a:rPr lang="de-CH" dirty="0"/>
              <a:t>Regelt die wesentlichen Eckpunkte des zukünftigen Baurechtsvertrages</a:t>
            </a:r>
          </a:p>
          <a:p>
            <a:pPr marL="719138" indent="-449263">
              <a:tabLst>
                <a:tab pos="1079500" algn="l"/>
              </a:tabLst>
            </a:pPr>
            <a:r>
              <a:rPr lang="de-CH" dirty="0"/>
              <a:t>Regelt Bestimmungen zur Einräumung eines Baurechts</a:t>
            </a:r>
          </a:p>
          <a:p>
            <a:pPr marL="719138" indent="-449263">
              <a:tabLst>
                <a:tab pos="1079500" algn="l"/>
              </a:tabLst>
            </a:pPr>
            <a:r>
              <a:rPr lang="de-CH" dirty="0"/>
              <a:t>Gibt Bewilligung zur Planung und Baueingabe eines Projekts auf Boden Grundeigentümerin</a:t>
            </a:r>
          </a:p>
        </p:txBody>
      </p:sp>
    </p:spTree>
    <p:extLst>
      <p:ext uri="{BB962C8B-B14F-4D97-AF65-F5344CB8AC3E}">
        <p14:creationId xmlns:p14="http://schemas.microsoft.com/office/powerpoint/2010/main" val="6132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53B98F3-59AA-4C7D-BD08-CD208114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973B74-4CD6-4B7F-B961-40B94D07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38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1092A-A0F9-4DC8-9303-5ACC0405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Abschluss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F802E8-2523-4C99-A770-6C66D8A5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612" y="9043087"/>
            <a:ext cx="10944750" cy="398507"/>
          </a:xfrm>
        </p:spPr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4138CB-AF3D-4AB6-970F-1039D291B9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875" y="2070075"/>
            <a:ext cx="10944225" cy="504279"/>
          </a:xfrm>
        </p:spPr>
        <p:txBody>
          <a:bodyPr/>
          <a:lstStyle/>
          <a:p>
            <a:r>
              <a:rPr lang="de-CH" sz="3200" dirty="0"/>
              <a:t>Fragen?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5180BDF-15E7-406D-B542-AA729EB72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66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Besten Dank für Ihre Aufmerksamkeit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43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C7F0EF-234F-4DBF-81C3-136A54AA5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Das Baurecht (nach ZGB Art. 779ff)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2F4F63-E080-4351-9C14-748F57F1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85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Das Baurecht (nach ZGB Art. 779ff)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Das selbständige und dauernde Baurecht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75" y="2862263"/>
            <a:ext cx="10944225" cy="5832548"/>
          </a:xfrm>
        </p:spPr>
        <p:txBody>
          <a:bodyPr/>
          <a:lstStyle/>
          <a:p>
            <a:r>
              <a:rPr lang="de-CH" dirty="0"/>
              <a:t>Dienstbarkeit die es jemandem erlaubt, auf fremdem Grund ein Bauwerk zu errichten (durchbricht das Akzessionsprinzip)</a:t>
            </a:r>
          </a:p>
          <a:p>
            <a:r>
              <a:rPr lang="de-CH" dirty="0"/>
              <a:t>Kann als Grundstück im Grundbuch aufgenommen werden. Ist über-tragbar, vererblich und kann mit Rechten / Pflichten belastet werden</a:t>
            </a:r>
          </a:p>
          <a:p>
            <a:r>
              <a:rPr lang="de-CH" dirty="0"/>
              <a:t>Dauert zwischen 30 und 100 Jahren</a:t>
            </a:r>
          </a:p>
          <a:p>
            <a:r>
              <a:rPr lang="de-CH" dirty="0"/>
              <a:t>Errichtung bedarf eine öffentliche Beurkundung</a:t>
            </a:r>
          </a:p>
          <a:p>
            <a:r>
              <a:rPr lang="de-CH" dirty="0"/>
              <a:t>Geht das Baurecht unter fallen die bestehenden Bauwerke dem Grundeigentümer heim </a:t>
            </a:r>
          </a:p>
        </p:txBody>
      </p:sp>
    </p:spTree>
    <p:extLst>
      <p:ext uri="{BB962C8B-B14F-4D97-AF65-F5344CB8AC3E}">
        <p14:creationId xmlns:p14="http://schemas.microsoft.com/office/powerpoint/2010/main" val="29348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ADC1-8A76-454A-A256-B994579D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Das Baurecht (nach ZGB Art. 779ff)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9E5FA4-3E9F-4B41-B1EE-5DFCD4F6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B0FCD2-1AC5-4516-B15B-933C3B5AC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Abgrenzungen und Spezialitäten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82CD-5126-439D-800D-F30E85B83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>
                <a:solidFill>
                  <a:schemeClr val="bg2"/>
                </a:solidFill>
              </a:rPr>
              <a:t>Unselbständige Baurechte </a:t>
            </a:r>
            <a:r>
              <a:rPr lang="de-CH" dirty="0"/>
              <a:t>sind nicht als Grundstück im Grundbuch aufgenommen und damit nicht handelbar resp. teilen das Schicksal der Bodenparzelle und des Berechtigten</a:t>
            </a:r>
          </a:p>
          <a:p>
            <a:endParaRPr lang="de-CH" dirty="0"/>
          </a:p>
          <a:p>
            <a:r>
              <a:rPr lang="de-CH" dirty="0"/>
              <a:t>Ein </a:t>
            </a:r>
            <a:r>
              <a:rPr lang="de-CH" b="1" dirty="0">
                <a:solidFill>
                  <a:schemeClr val="bg2"/>
                </a:solidFill>
              </a:rPr>
              <a:t>Unterbaurecht</a:t>
            </a:r>
            <a:r>
              <a:rPr lang="de-CH" b="1" dirty="0"/>
              <a:t> </a:t>
            </a:r>
            <a:r>
              <a:rPr lang="de-CH" dirty="0"/>
              <a:t>ist ein Baurecht auf einem Baurecht. Umfang, Inhalt und Dauer dürfen diejenigen des belasteten Baurechts nicht übersteigen</a:t>
            </a:r>
          </a:p>
          <a:p>
            <a:endParaRPr lang="de-CH" dirty="0"/>
          </a:p>
          <a:p>
            <a:r>
              <a:rPr lang="de-CH" dirty="0"/>
              <a:t>Ein </a:t>
            </a:r>
            <a:r>
              <a:rPr lang="de-CH" b="1" dirty="0">
                <a:solidFill>
                  <a:schemeClr val="bg2"/>
                </a:solidFill>
              </a:rPr>
              <a:t>Überbaurecht</a:t>
            </a:r>
            <a:r>
              <a:rPr lang="de-CH" dirty="0"/>
              <a:t> ist eine Dienstbarkeit und regelt den dinglichen Bestand von grenzüberragenden Gebäudeteilen</a:t>
            </a:r>
          </a:p>
        </p:txBody>
      </p:sp>
    </p:spTree>
    <p:extLst>
      <p:ext uri="{BB962C8B-B14F-4D97-AF65-F5344CB8AC3E}">
        <p14:creationId xmlns:p14="http://schemas.microsoft.com/office/powerpoint/2010/main" val="29839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0B757-72E4-46AD-80B6-FC9D2282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Das Baurecht (nach ZGB Art. 779ff)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992523-7174-492F-BBC0-8DE2EEEB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38AB10-2B62-4D05-9CB2-9C2571BD92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12" y="1673854"/>
            <a:ext cx="10944225" cy="504279"/>
          </a:xfrm>
        </p:spPr>
        <p:txBody>
          <a:bodyPr/>
          <a:lstStyle/>
          <a:p>
            <a:pPr>
              <a:tabLst>
                <a:tab pos="5830888" algn="l"/>
              </a:tabLst>
            </a:pPr>
            <a:r>
              <a:rPr lang="de-CH" dirty="0"/>
              <a:t>Vorteile	Nachteile</a:t>
            </a:r>
          </a:p>
          <a:p>
            <a:endParaRPr lang="de-CH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4CD1857B-C95A-4C28-8575-96C92AC00A11}"/>
              </a:ext>
            </a:extLst>
          </p:cNvPr>
          <p:cNvSpPr txBox="1">
            <a:spLocks/>
          </p:cNvSpPr>
          <p:nvPr/>
        </p:nvSpPr>
        <p:spPr>
          <a:xfrm>
            <a:off x="959371" y="2358107"/>
            <a:ext cx="5328592" cy="6336704"/>
          </a:xfrm>
          <a:prstGeom prst="rect">
            <a:avLst/>
          </a:prstGeom>
        </p:spPr>
        <p:txBody>
          <a:bodyPr/>
          <a:lstStyle>
            <a:lvl1pPr marL="241300" indent="-241300" algn="l" defTabSz="1300607" rtl="0" eaLnBrk="1" latinLnBrk="0" hangingPunct="1">
              <a:lnSpc>
                <a:spcPts val="3800"/>
              </a:lnSpc>
              <a:spcBef>
                <a:spcPts val="0"/>
              </a:spcBef>
              <a:spcAft>
                <a:spcPts val="2000"/>
              </a:spcAft>
              <a:buFont typeface="Arial" pitchFamily="34" charset="0"/>
              <a:buChar char="•"/>
              <a:defRPr lang="de-DE"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Grundeigentum kann erhalten werden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Land ohne eigene Investition maximal nutzbar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Sicherstellung Planungshoheit (Verfügungshoheit in x Jahren)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Langfristige und sicherere Erträge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(Burger)Gemeinde als BR-Geberin gute Marktakzeptanz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Bauberechtigte müssten Land nicht kaufen (und finanzieren)</a:t>
            </a:r>
          </a:p>
          <a:p>
            <a:pPr>
              <a:spcAft>
                <a:spcPts val="600"/>
              </a:spcAft>
            </a:pPr>
            <a:endParaRPr lang="de-CH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F3E50E4C-4ED3-4608-A809-EC292E239066}"/>
              </a:ext>
            </a:extLst>
          </p:cNvPr>
          <p:cNvSpPr txBox="1">
            <a:spLocks/>
          </p:cNvSpPr>
          <p:nvPr/>
        </p:nvSpPr>
        <p:spPr>
          <a:xfrm>
            <a:off x="6648146" y="2357327"/>
            <a:ext cx="5328592" cy="6336704"/>
          </a:xfrm>
          <a:prstGeom prst="rect">
            <a:avLst/>
          </a:prstGeom>
        </p:spPr>
        <p:txBody>
          <a:bodyPr/>
          <a:lstStyle>
            <a:lvl1pPr marL="241300" indent="-241300" algn="l" defTabSz="1300607" rtl="0" eaLnBrk="1" latinLnBrk="0" hangingPunct="1">
              <a:lnSpc>
                <a:spcPts val="3800"/>
              </a:lnSpc>
              <a:spcBef>
                <a:spcPts val="0"/>
              </a:spcBef>
              <a:spcAft>
                <a:spcPts val="2000"/>
              </a:spcAft>
              <a:buFont typeface="Arial" pitchFamily="34" charset="0"/>
              <a:buChar char="•"/>
              <a:defRPr lang="de-DE"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Für eine lange Dauer keine Verfügungsgewalt über Grundstücke im BR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Einige Akteure im Immobilienmarkt meiden Baurechte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Heimfall-Risiko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de-CH" dirty="0"/>
          </a:p>
          <a:p>
            <a:pPr>
              <a:spcAft>
                <a:spcPts val="600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05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C7F0EF-234F-4DBF-81C3-136A54AA5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88" y="629915"/>
            <a:ext cx="10945216" cy="669939"/>
          </a:xfrm>
        </p:spPr>
        <p:txBody>
          <a:bodyPr/>
          <a:lstStyle/>
          <a:p>
            <a:r>
              <a:rPr lang="de-CH" dirty="0"/>
              <a:t>Baurechtszinsmodelle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2F4F63-E080-4351-9C14-748F57F1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Vortrag Regionalversammlung VBBG Worben / 01.11.2021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74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Vorlage_DV_BGBern_Praesentation">
  <a:themeElements>
    <a:clrScheme name="BGBern">
      <a:dk1>
        <a:srgbClr val="282828"/>
      </a:dk1>
      <a:lt1>
        <a:srgbClr val="FFFFFF"/>
      </a:lt1>
      <a:dk2>
        <a:srgbClr val="82192D"/>
      </a:dk2>
      <a:lt2>
        <a:srgbClr val="D61942"/>
      </a:lt2>
      <a:accent1>
        <a:srgbClr val="D61942"/>
      </a:accent1>
      <a:accent2>
        <a:srgbClr val="3E3E3E"/>
      </a:accent2>
      <a:accent3>
        <a:srgbClr val="282828"/>
      </a:accent3>
      <a:accent4>
        <a:srgbClr val="282828"/>
      </a:accent4>
      <a:accent5>
        <a:srgbClr val="282828"/>
      </a:accent5>
      <a:accent6>
        <a:srgbClr val="282828"/>
      </a:accent6>
      <a:hlink>
        <a:srgbClr val="82192D"/>
      </a:hlink>
      <a:folHlink>
        <a:srgbClr val="D61942"/>
      </a:folHlink>
    </a:clrScheme>
    <a:fontScheme name="BGBern">
      <a:majorFont>
        <a:latin typeface="Minion Pro"/>
        <a:ea typeface=""/>
        <a:cs typeface=""/>
      </a:majorFont>
      <a:minorFont>
        <a:latin typeface="AvenirNext LT Com Regular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DV_BGBern_Praesentation.potx" id="{CBB7A30E-7F20-49B0-A229-C531230B06E4}" vid="{6D1C02E5-1604-4A34-8ED0-93ED550F233F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GBern">
    <a:dk1>
      <a:srgbClr val="282828"/>
    </a:dk1>
    <a:lt1>
      <a:srgbClr val="FFFFFF"/>
    </a:lt1>
    <a:dk2>
      <a:srgbClr val="82192D"/>
    </a:dk2>
    <a:lt2>
      <a:srgbClr val="D61942"/>
    </a:lt2>
    <a:accent1>
      <a:srgbClr val="D61942"/>
    </a:accent1>
    <a:accent2>
      <a:srgbClr val="3E3E3E"/>
    </a:accent2>
    <a:accent3>
      <a:srgbClr val="282828"/>
    </a:accent3>
    <a:accent4>
      <a:srgbClr val="282828"/>
    </a:accent4>
    <a:accent5>
      <a:srgbClr val="282828"/>
    </a:accent5>
    <a:accent6>
      <a:srgbClr val="282828"/>
    </a:accent6>
    <a:hlink>
      <a:srgbClr val="82192D"/>
    </a:hlink>
    <a:folHlink>
      <a:srgbClr val="D6194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2915</Words>
  <Application>Microsoft Office PowerPoint</Application>
  <PresentationFormat>Benutzerdefiniert</PresentationFormat>
  <Paragraphs>411</Paragraphs>
  <Slides>46</Slides>
  <Notes>40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3" baseType="lpstr">
      <vt:lpstr>Arial</vt:lpstr>
      <vt:lpstr>Symbol</vt:lpstr>
      <vt:lpstr>Minion Pro</vt:lpstr>
      <vt:lpstr>AvenirNext LT Com Regular</vt:lpstr>
      <vt:lpstr>Calibri</vt:lpstr>
      <vt:lpstr>Wingdings</vt:lpstr>
      <vt:lpstr>Vorlage_DV_BGBern_Praesentation</vt:lpstr>
      <vt:lpstr>PowerPoint-Präsentation</vt:lpstr>
      <vt:lpstr>Inhalt</vt:lpstr>
      <vt:lpstr>Baurechte in der Burgergemeinde Bern</vt:lpstr>
      <vt:lpstr>Zielsetzung Referat Regionalversammlung VBBG 2021</vt:lpstr>
      <vt:lpstr>Das Baurecht (nach ZGB Art. 779ff)</vt:lpstr>
      <vt:lpstr>Das Baurecht (nach ZGB Art. 779ff)</vt:lpstr>
      <vt:lpstr>Das Baurecht (nach ZGB Art. 779ff)</vt:lpstr>
      <vt:lpstr>Das Baurecht (nach ZGB Art. 779ff)</vt:lpstr>
      <vt:lpstr>Baurechtszinsmodelle</vt:lpstr>
      <vt:lpstr>Baurechtszinsmodelle allgemein</vt:lpstr>
      <vt:lpstr>Baurechtszinsmodelle allgemein</vt:lpstr>
      <vt:lpstr>Baurechtszinsmodelle allgemein</vt:lpstr>
      <vt:lpstr>Baurechtszinsmodelle Burgergemeinde Bern</vt:lpstr>
      <vt:lpstr>Baurechtszinsmodelle Burgergemeinde Bern</vt:lpstr>
      <vt:lpstr>Baurechtszinsmodell bis 2020</vt:lpstr>
      <vt:lpstr>Baurechtszinsmodell ab 2021</vt:lpstr>
      <vt:lpstr>Baurechtszinsmodelle Burgergemeinde Bern</vt:lpstr>
      <vt:lpstr>Baurechtszinsmodell ab 2021</vt:lpstr>
      <vt:lpstr>Baurechtszinsmodell ab 2021</vt:lpstr>
      <vt:lpstr>Baurechtszinsmodell ab 2021</vt:lpstr>
      <vt:lpstr>Baurechtsvertrag</vt:lpstr>
      <vt:lpstr>Baurechtsvertrag</vt:lpstr>
      <vt:lpstr>Baurechtsvertrag</vt:lpstr>
      <vt:lpstr>Baurechtsvertrag – Einräumung / Allgemeines</vt:lpstr>
      <vt:lpstr>Baurechtsvertrag – Einräumung / Allgemeines</vt:lpstr>
      <vt:lpstr>Baurechtsvertrag – Dauer</vt:lpstr>
      <vt:lpstr>Baurechtsvertrag – Dauer</vt:lpstr>
      <vt:lpstr>Baurechtsvertrag – Übertragung / Vorkaufsrecht</vt:lpstr>
      <vt:lpstr>Baurechtsvertrag – Übertragung / Vorkaufsrecht</vt:lpstr>
      <vt:lpstr>Baurechtsvertrag – Übertragung / Vorkaufsrecht</vt:lpstr>
      <vt:lpstr>Baurechtsvertrag – Baurechtszins</vt:lpstr>
      <vt:lpstr>Baurechtsvertrag – Heimfall</vt:lpstr>
      <vt:lpstr>Baurechtsvertrag – Heimfall</vt:lpstr>
      <vt:lpstr>Baurechtsvertrag – Heimfall</vt:lpstr>
      <vt:lpstr>Baurechtsvertrag – Verhältnis gegenüber Dritten</vt:lpstr>
      <vt:lpstr>Baurechtsvertrag – Baugrund / Altlasten</vt:lpstr>
      <vt:lpstr>Baurechtsvertrag – Weiteres</vt:lpstr>
      <vt:lpstr>Spezial-Themen</vt:lpstr>
      <vt:lpstr>Spezial-Themen – Stockwerkeigentum im Bestand</vt:lpstr>
      <vt:lpstr>Spezial-Themen – Stockwerkeigentum im Bestand</vt:lpstr>
      <vt:lpstr>Spezial-Themen – Spekulationsschutz</vt:lpstr>
      <vt:lpstr>Spezial-Themen – Planungsmehrwerte</vt:lpstr>
      <vt:lpstr>Spezial-Themen – Planungsvereinbarung</vt:lpstr>
      <vt:lpstr>PowerPoint-Präsentation</vt:lpstr>
      <vt:lpstr>Abschluss</vt:lpstr>
      <vt:lpstr>PowerPoint-Präsentation</vt:lpstr>
    </vt:vector>
  </TitlesOfParts>
  <Company>Burgergemeinde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Vorlage</dc:subject>
  <dc:creator>shosmann</dc:creator>
  <cp:keywords>BGBern</cp:keywords>
  <cp:lastModifiedBy>Maier Elias</cp:lastModifiedBy>
  <cp:revision>352</cp:revision>
  <cp:lastPrinted>2021-02-22T11:08:28Z</cp:lastPrinted>
  <dcterms:created xsi:type="dcterms:W3CDTF">2020-02-16T20:59:40Z</dcterms:created>
  <dcterms:modified xsi:type="dcterms:W3CDTF">2021-11-01T13:34:23Z</dcterms:modified>
</cp:coreProperties>
</file>