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50"/>
  </p:notesMasterIdLst>
  <p:handoutMasterIdLst>
    <p:handoutMasterId r:id="rId51"/>
  </p:handoutMasterIdLst>
  <p:sldIdLst>
    <p:sldId id="256" r:id="rId2"/>
    <p:sldId id="264" r:id="rId3"/>
    <p:sldId id="332" r:id="rId4"/>
    <p:sldId id="333" r:id="rId5"/>
    <p:sldId id="331" r:id="rId6"/>
    <p:sldId id="278" r:id="rId7"/>
    <p:sldId id="279" r:id="rId8"/>
    <p:sldId id="298" r:id="rId9"/>
    <p:sldId id="299" r:id="rId10"/>
    <p:sldId id="285" r:id="rId11"/>
    <p:sldId id="287" r:id="rId12"/>
    <p:sldId id="288" r:id="rId13"/>
    <p:sldId id="303" r:id="rId14"/>
    <p:sldId id="294" r:id="rId15"/>
    <p:sldId id="327" r:id="rId16"/>
    <p:sldId id="308" r:id="rId17"/>
    <p:sldId id="307" r:id="rId18"/>
    <p:sldId id="295" r:id="rId19"/>
    <p:sldId id="296" r:id="rId20"/>
    <p:sldId id="297" r:id="rId21"/>
    <p:sldId id="300" r:id="rId22"/>
    <p:sldId id="305" r:id="rId23"/>
    <p:sldId id="306" r:id="rId24"/>
    <p:sldId id="301" r:id="rId25"/>
    <p:sldId id="304" r:id="rId26"/>
    <p:sldId id="309" r:id="rId27"/>
    <p:sldId id="311" r:id="rId28"/>
    <p:sldId id="312" r:id="rId29"/>
    <p:sldId id="313" r:id="rId30"/>
    <p:sldId id="314" r:id="rId31"/>
    <p:sldId id="315" r:id="rId32"/>
    <p:sldId id="328" r:id="rId33"/>
    <p:sldId id="329" r:id="rId34"/>
    <p:sldId id="330" r:id="rId35"/>
    <p:sldId id="316" r:id="rId36"/>
    <p:sldId id="317" r:id="rId37"/>
    <p:sldId id="318" r:id="rId38"/>
    <p:sldId id="319" r:id="rId39"/>
    <p:sldId id="320" r:id="rId40"/>
    <p:sldId id="321" r:id="rId41"/>
    <p:sldId id="323" r:id="rId42"/>
    <p:sldId id="322" r:id="rId43"/>
    <p:sldId id="324" r:id="rId44"/>
    <p:sldId id="325" r:id="rId45"/>
    <p:sldId id="334" r:id="rId46"/>
    <p:sldId id="335" r:id="rId47"/>
    <p:sldId id="340" r:id="rId48"/>
    <p:sldId id="326" r:id="rId49"/>
  </p:sldIdLst>
  <p:sldSz cx="9144000" cy="6858000" type="screen4x3"/>
  <p:notesSz cx="688181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6FA9"/>
    <a:srgbClr val="00A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94" y="90"/>
      </p:cViewPr>
      <p:guideLst/>
    </p:cSldViewPr>
  </p:slideViewPr>
  <p:notesTextViewPr>
    <p:cViewPr>
      <p:scale>
        <a:sx n="1" d="1"/>
        <a:sy n="1" d="1"/>
      </p:scale>
      <p:origin x="0" y="0"/>
    </p:cViewPr>
  </p:notesTextViewPr>
  <p:sorterViewPr>
    <p:cViewPr>
      <p:scale>
        <a:sx n="100" d="100"/>
        <a:sy n="100" d="100"/>
      </p:scale>
      <p:origin x="0" y="-1480"/>
    </p:cViewPr>
  </p:sorterViewPr>
  <p:notesViewPr>
    <p:cSldViewPr snapToGrid="0">
      <p:cViewPr varScale="1">
        <p:scale>
          <a:sx n="78" d="100"/>
          <a:sy n="78" d="100"/>
        </p:scale>
        <p:origin x="277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de-CH"/>
          </a:p>
        </p:txBody>
      </p:sp>
      <p:sp>
        <p:nvSpPr>
          <p:cNvPr id="3" name="Datumsplatzhalter 2"/>
          <p:cNvSpPr>
            <a:spLocks noGrp="1"/>
          </p:cNvSpPr>
          <p:nvPr>
            <p:ph type="dt" sz="quarter" idx="1"/>
          </p:nvPr>
        </p:nvSpPr>
        <p:spPr>
          <a:xfrm>
            <a:off x="3898102" y="0"/>
            <a:ext cx="2982119" cy="501879"/>
          </a:xfrm>
          <a:prstGeom prst="rect">
            <a:avLst/>
          </a:prstGeom>
        </p:spPr>
        <p:txBody>
          <a:bodyPr vert="horz" lIns="96478" tIns="48239" rIns="96478" bIns="48239" rtlCol="0"/>
          <a:lstStyle>
            <a:lvl1pPr algn="r">
              <a:defRPr sz="1300"/>
            </a:lvl1pPr>
          </a:lstStyle>
          <a:p>
            <a:fld id="{DB68D234-F2EA-4040-9F20-3C52FC1357BC}" type="datetimeFigureOut">
              <a:rPr lang="de-CH" smtClean="0"/>
              <a:t>16.12.2020</a:t>
            </a:fld>
            <a:endParaRPr lang="de-CH"/>
          </a:p>
        </p:txBody>
      </p:sp>
      <p:sp>
        <p:nvSpPr>
          <p:cNvPr id="4" name="Fußzeilenplatzhalter 3"/>
          <p:cNvSpPr>
            <a:spLocks noGrp="1"/>
          </p:cNvSpPr>
          <p:nvPr>
            <p:ph type="ftr" sz="quarter" idx="2"/>
          </p:nvPr>
        </p:nvSpPr>
        <p:spPr>
          <a:xfrm>
            <a:off x="0" y="9500961"/>
            <a:ext cx="2982119" cy="501878"/>
          </a:xfrm>
          <a:prstGeom prst="rect">
            <a:avLst/>
          </a:prstGeom>
        </p:spPr>
        <p:txBody>
          <a:bodyPr vert="horz" lIns="96478" tIns="48239" rIns="96478" bIns="48239" rtlCol="0" anchor="b"/>
          <a:lstStyle>
            <a:lvl1pPr algn="l">
              <a:defRPr sz="1300"/>
            </a:lvl1pPr>
          </a:lstStyle>
          <a:p>
            <a:endParaRPr lang="de-CH"/>
          </a:p>
        </p:txBody>
      </p:sp>
      <p:sp>
        <p:nvSpPr>
          <p:cNvPr id="5" name="Foliennummernplatzhalter 4"/>
          <p:cNvSpPr>
            <a:spLocks noGrp="1"/>
          </p:cNvSpPr>
          <p:nvPr>
            <p:ph type="sldNum" sz="quarter" idx="3"/>
          </p:nvPr>
        </p:nvSpPr>
        <p:spPr>
          <a:xfrm>
            <a:off x="3898102" y="9500961"/>
            <a:ext cx="2982119" cy="501878"/>
          </a:xfrm>
          <a:prstGeom prst="rect">
            <a:avLst/>
          </a:prstGeom>
        </p:spPr>
        <p:txBody>
          <a:bodyPr vert="horz" lIns="96478" tIns="48239" rIns="96478" bIns="48239" rtlCol="0" anchor="b"/>
          <a:lstStyle>
            <a:lvl1pPr algn="r">
              <a:defRPr sz="1300"/>
            </a:lvl1pPr>
          </a:lstStyle>
          <a:p>
            <a:fld id="{298BB987-C2AF-4BAA-B686-668C9C11B76B}" type="slidenum">
              <a:rPr lang="de-CH" smtClean="0"/>
              <a:t>‹Nr.›</a:t>
            </a:fld>
            <a:endParaRPr lang="de-CH"/>
          </a:p>
        </p:txBody>
      </p:sp>
    </p:spTree>
    <p:extLst>
      <p:ext uri="{BB962C8B-B14F-4D97-AF65-F5344CB8AC3E}">
        <p14:creationId xmlns:p14="http://schemas.microsoft.com/office/powerpoint/2010/main" val="153736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de-CH" dirty="0"/>
          </a:p>
        </p:txBody>
      </p:sp>
      <p:sp>
        <p:nvSpPr>
          <p:cNvPr id="3" name="Datumsplatzhalt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DBD99D9B-4A7E-4051-BB86-EBBAF7827141}" type="datetimeFigureOut">
              <a:rPr lang="de-CH" smtClean="0"/>
              <a:t>16.12.2020</a:t>
            </a:fld>
            <a:endParaRPr lang="de-CH" dirty="0"/>
          </a:p>
        </p:txBody>
      </p:sp>
      <p:sp>
        <p:nvSpPr>
          <p:cNvPr id="4" name="Folienbildplatzhalter 3"/>
          <p:cNvSpPr>
            <a:spLocks noGrp="1" noRot="1" noChangeAspect="1"/>
          </p:cNvSpPr>
          <p:nvPr>
            <p:ph type="sldImg" idx="2"/>
          </p:nvPr>
        </p:nvSpPr>
        <p:spPr>
          <a:xfrm>
            <a:off x="1192213" y="1250950"/>
            <a:ext cx="4497387" cy="3375025"/>
          </a:xfrm>
          <a:prstGeom prst="rect">
            <a:avLst/>
          </a:prstGeom>
          <a:noFill/>
          <a:ln w="12700">
            <a:solidFill>
              <a:prstClr val="black"/>
            </a:solidFill>
          </a:ln>
        </p:spPr>
        <p:txBody>
          <a:bodyPr vert="horz" lIns="96478" tIns="48239" rIns="96478" bIns="48239" rtlCol="0" anchor="ctr"/>
          <a:lstStyle/>
          <a:p>
            <a:endParaRPr lang="de-CH" dirty="0"/>
          </a:p>
        </p:txBody>
      </p:sp>
      <p:sp>
        <p:nvSpPr>
          <p:cNvPr id="5" name="Notizenplatzhalt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de-CH" dirty="0"/>
          </a:p>
        </p:txBody>
      </p:sp>
      <p:sp>
        <p:nvSpPr>
          <p:cNvPr id="7" name="Foliennummernplatzhalt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B011933A-7253-43EA-82F4-B604AAAB94E9}" type="slidenum">
              <a:rPr lang="de-CH" smtClean="0"/>
              <a:t>‹Nr.›</a:t>
            </a:fld>
            <a:endParaRPr lang="de-CH" dirty="0"/>
          </a:p>
        </p:txBody>
      </p:sp>
    </p:spTree>
    <p:extLst>
      <p:ext uri="{BB962C8B-B14F-4D97-AF65-F5344CB8AC3E}">
        <p14:creationId xmlns:p14="http://schemas.microsoft.com/office/powerpoint/2010/main" val="3682271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Sehr geehrte Damen und Herren</a:t>
            </a:r>
          </a:p>
          <a:p>
            <a:endParaRPr lang="de-CH" dirty="0" smtClean="0"/>
          </a:p>
          <a:p>
            <a:r>
              <a:rPr lang="de-CH" dirty="0" smtClean="0"/>
              <a:t>Vielen Dank für Ihr Interesse an HRM2.</a:t>
            </a:r>
          </a:p>
          <a:p>
            <a:endParaRPr lang="de-CH" dirty="0"/>
          </a:p>
          <a:p>
            <a:r>
              <a:rPr lang="de-CH" dirty="0" smtClean="0"/>
              <a:t>(intern: In der Ansicht Notizenseiten sind die ergänzenden Texte für die Präsentation dargestellt)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a:t>
            </a:fld>
            <a:endParaRPr lang="de-CH" dirty="0"/>
          </a:p>
        </p:txBody>
      </p:sp>
    </p:spTree>
    <p:extLst>
      <p:ext uri="{BB962C8B-B14F-4D97-AF65-F5344CB8AC3E}">
        <p14:creationId xmlns:p14="http://schemas.microsoft.com/office/powerpoint/2010/main" val="1167326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10</a:t>
            </a:fld>
            <a:endParaRPr lang="de-CH" dirty="0"/>
          </a:p>
        </p:txBody>
      </p:sp>
    </p:spTree>
    <p:extLst>
      <p:ext uri="{BB962C8B-B14F-4D97-AF65-F5344CB8AC3E}">
        <p14:creationId xmlns:p14="http://schemas.microsoft.com/office/powerpoint/2010/main" val="130253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11</a:t>
            </a:fld>
            <a:endParaRPr lang="de-CH" dirty="0"/>
          </a:p>
        </p:txBody>
      </p:sp>
    </p:spTree>
    <p:extLst>
      <p:ext uri="{BB962C8B-B14F-4D97-AF65-F5344CB8AC3E}">
        <p14:creationId xmlns:p14="http://schemas.microsoft.com/office/powerpoint/2010/main" val="734857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12</a:t>
            </a:fld>
            <a:endParaRPr lang="de-CH" dirty="0"/>
          </a:p>
        </p:txBody>
      </p:sp>
    </p:spTree>
    <p:extLst>
      <p:ext uri="{BB962C8B-B14F-4D97-AF65-F5344CB8AC3E}">
        <p14:creationId xmlns:p14="http://schemas.microsoft.com/office/powerpoint/2010/main" val="79695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13</a:t>
            </a:fld>
            <a:endParaRPr lang="de-CH" dirty="0"/>
          </a:p>
        </p:txBody>
      </p:sp>
    </p:spTree>
    <p:extLst>
      <p:ext uri="{BB962C8B-B14F-4D97-AF65-F5344CB8AC3E}">
        <p14:creationId xmlns:p14="http://schemas.microsoft.com/office/powerpoint/2010/main" val="1422991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14</a:t>
            </a:fld>
            <a:endParaRPr lang="de-CH" dirty="0"/>
          </a:p>
        </p:txBody>
      </p:sp>
    </p:spTree>
    <p:extLst>
      <p:ext uri="{BB962C8B-B14F-4D97-AF65-F5344CB8AC3E}">
        <p14:creationId xmlns:p14="http://schemas.microsoft.com/office/powerpoint/2010/main" val="1144059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15</a:t>
            </a:fld>
            <a:endParaRPr lang="de-CH" dirty="0"/>
          </a:p>
        </p:txBody>
      </p:sp>
    </p:spTree>
    <p:extLst>
      <p:ext uri="{BB962C8B-B14F-4D97-AF65-F5344CB8AC3E}">
        <p14:creationId xmlns:p14="http://schemas.microsoft.com/office/powerpoint/2010/main" val="1273203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16</a:t>
            </a:fld>
            <a:endParaRPr lang="de-CH" dirty="0"/>
          </a:p>
        </p:txBody>
      </p:sp>
    </p:spTree>
    <p:extLst>
      <p:ext uri="{BB962C8B-B14F-4D97-AF65-F5344CB8AC3E}">
        <p14:creationId xmlns:p14="http://schemas.microsoft.com/office/powerpoint/2010/main" val="2042761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17</a:t>
            </a:fld>
            <a:endParaRPr lang="de-CH" dirty="0"/>
          </a:p>
        </p:txBody>
      </p:sp>
    </p:spTree>
    <p:extLst>
      <p:ext uri="{BB962C8B-B14F-4D97-AF65-F5344CB8AC3E}">
        <p14:creationId xmlns:p14="http://schemas.microsoft.com/office/powerpoint/2010/main" val="3950463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18</a:t>
            </a:fld>
            <a:endParaRPr lang="de-CH" dirty="0"/>
          </a:p>
        </p:txBody>
      </p:sp>
    </p:spTree>
    <p:extLst>
      <p:ext uri="{BB962C8B-B14F-4D97-AF65-F5344CB8AC3E}">
        <p14:creationId xmlns:p14="http://schemas.microsoft.com/office/powerpoint/2010/main" val="180083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19</a:t>
            </a:fld>
            <a:endParaRPr lang="de-CH" dirty="0"/>
          </a:p>
        </p:txBody>
      </p:sp>
    </p:spTree>
    <p:extLst>
      <p:ext uri="{BB962C8B-B14F-4D97-AF65-F5344CB8AC3E}">
        <p14:creationId xmlns:p14="http://schemas.microsoft.com/office/powerpoint/2010/main" val="360091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a:t>
            </a:fld>
            <a:endParaRPr lang="de-CH" dirty="0"/>
          </a:p>
        </p:txBody>
      </p:sp>
    </p:spTree>
    <p:extLst>
      <p:ext uri="{BB962C8B-B14F-4D97-AF65-F5344CB8AC3E}">
        <p14:creationId xmlns:p14="http://schemas.microsoft.com/office/powerpoint/2010/main" val="481586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20</a:t>
            </a:fld>
            <a:endParaRPr lang="de-CH" dirty="0"/>
          </a:p>
        </p:txBody>
      </p:sp>
    </p:spTree>
    <p:extLst>
      <p:ext uri="{BB962C8B-B14F-4D97-AF65-F5344CB8AC3E}">
        <p14:creationId xmlns:p14="http://schemas.microsoft.com/office/powerpoint/2010/main" val="2374718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21</a:t>
            </a:fld>
            <a:endParaRPr lang="de-CH" dirty="0"/>
          </a:p>
        </p:txBody>
      </p:sp>
    </p:spTree>
    <p:extLst>
      <p:ext uri="{BB962C8B-B14F-4D97-AF65-F5344CB8AC3E}">
        <p14:creationId xmlns:p14="http://schemas.microsoft.com/office/powerpoint/2010/main" val="1033328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22</a:t>
            </a:fld>
            <a:endParaRPr lang="de-CH" dirty="0"/>
          </a:p>
        </p:txBody>
      </p:sp>
    </p:spTree>
    <p:extLst>
      <p:ext uri="{BB962C8B-B14F-4D97-AF65-F5344CB8AC3E}">
        <p14:creationId xmlns:p14="http://schemas.microsoft.com/office/powerpoint/2010/main" val="943378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23</a:t>
            </a:fld>
            <a:endParaRPr lang="de-CH" dirty="0"/>
          </a:p>
        </p:txBody>
      </p:sp>
    </p:spTree>
    <p:extLst>
      <p:ext uri="{BB962C8B-B14F-4D97-AF65-F5344CB8AC3E}">
        <p14:creationId xmlns:p14="http://schemas.microsoft.com/office/powerpoint/2010/main" val="4288405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24</a:t>
            </a:fld>
            <a:endParaRPr lang="de-CH" dirty="0"/>
          </a:p>
        </p:txBody>
      </p:sp>
    </p:spTree>
    <p:extLst>
      <p:ext uri="{BB962C8B-B14F-4D97-AF65-F5344CB8AC3E}">
        <p14:creationId xmlns:p14="http://schemas.microsoft.com/office/powerpoint/2010/main" val="2161010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25</a:t>
            </a:fld>
            <a:endParaRPr lang="de-CH" dirty="0"/>
          </a:p>
        </p:txBody>
      </p:sp>
    </p:spTree>
    <p:extLst>
      <p:ext uri="{BB962C8B-B14F-4D97-AF65-F5344CB8AC3E}">
        <p14:creationId xmlns:p14="http://schemas.microsoft.com/office/powerpoint/2010/main" val="2389982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26</a:t>
            </a:fld>
            <a:endParaRPr lang="de-CH" dirty="0"/>
          </a:p>
        </p:txBody>
      </p:sp>
    </p:spTree>
    <p:extLst>
      <p:ext uri="{BB962C8B-B14F-4D97-AF65-F5344CB8AC3E}">
        <p14:creationId xmlns:p14="http://schemas.microsoft.com/office/powerpoint/2010/main" val="846071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27</a:t>
            </a:fld>
            <a:endParaRPr lang="de-CH" dirty="0"/>
          </a:p>
        </p:txBody>
      </p:sp>
    </p:spTree>
    <p:extLst>
      <p:ext uri="{BB962C8B-B14F-4D97-AF65-F5344CB8AC3E}">
        <p14:creationId xmlns:p14="http://schemas.microsoft.com/office/powerpoint/2010/main" val="2457542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28</a:t>
            </a:fld>
            <a:endParaRPr lang="de-CH" dirty="0"/>
          </a:p>
        </p:txBody>
      </p:sp>
    </p:spTree>
    <p:extLst>
      <p:ext uri="{BB962C8B-B14F-4D97-AF65-F5344CB8AC3E}">
        <p14:creationId xmlns:p14="http://schemas.microsoft.com/office/powerpoint/2010/main" val="4224619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29</a:t>
            </a:fld>
            <a:endParaRPr lang="de-CH" dirty="0"/>
          </a:p>
        </p:txBody>
      </p:sp>
    </p:spTree>
    <p:extLst>
      <p:ext uri="{BB962C8B-B14F-4D97-AF65-F5344CB8AC3E}">
        <p14:creationId xmlns:p14="http://schemas.microsoft.com/office/powerpoint/2010/main" val="116486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a:t>
            </a:fld>
            <a:endParaRPr lang="de-CH" dirty="0"/>
          </a:p>
        </p:txBody>
      </p:sp>
    </p:spTree>
    <p:extLst>
      <p:ext uri="{BB962C8B-B14F-4D97-AF65-F5344CB8AC3E}">
        <p14:creationId xmlns:p14="http://schemas.microsoft.com/office/powerpoint/2010/main" val="2236311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30</a:t>
            </a:fld>
            <a:endParaRPr lang="de-CH" dirty="0"/>
          </a:p>
        </p:txBody>
      </p:sp>
    </p:spTree>
    <p:extLst>
      <p:ext uri="{BB962C8B-B14F-4D97-AF65-F5344CB8AC3E}">
        <p14:creationId xmlns:p14="http://schemas.microsoft.com/office/powerpoint/2010/main" val="4022087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31</a:t>
            </a:fld>
            <a:endParaRPr lang="de-CH" dirty="0"/>
          </a:p>
        </p:txBody>
      </p:sp>
    </p:spTree>
    <p:extLst>
      <p:ext uri="{BB962C8B-B14F-4D97-AF65-F5344CB8AC3E}">
        <p14:creationId xmlns:p14="http://schemas.microsoft.com/office/powerpoint/2010/main" val="2713818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32</a:t>
            </a:fld>
            <a:endParaRPr lang="de-CH" dirty="0"/>
          </a:p>
        </p:txBody>
      </p:sp>
    </p:spTree>
    <p:extLst>
      <p:ext uri="{BB962C8B-B14F-4D97-AF65-F5344CB8AC3E}">
        <p14:creationId xmlns:p14="http://schemas.microsoft.com/office/powerpoint/2010/main" val="402532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33</a:t>
            </a:fld>
            <a:endParaRPr lang="de-CH" dirty="0"/>
          </a:p>
        </p:txBody>
      </p:sp>
    </p:spTree>
    <p:extLst>
      <p:ext uri="{BB962C8B-B14F-4D97-AF65-F5344CB8AC3E}">
        <p14:creationId xmlns:p14="http://schemas.microsoft.com/office/powerpoint/2010/main" val="1313954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34</a:t>
            </a:fld>
            <a:endParaRPr lang="de-CH" dirty="0"/>
          </a:p>
        </p:txBody>
      </p:sp>
    </p:spTree>
    <p:extLst>
      <p:ext uri="{BB962C8B-B14F-4D97-AF65-F5344CB8AC3E}">
        <p14:creationId xmlns:p14="http://schemas.microsoft.com/office/powerpoint/2010/main" val="353346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35</a:t>
            </a:fld>
            <a:endParaRPr lang="de-CH" dirty="0"/>
          </a:p>
        </p:txBody>
      </p:sp>
    </p:spTree>
    <p:extLst>
      <p:ext uri="{BB962C8B-B14F-4D97-AF65-F5344CB8AC3E}">
        <p14:creationId xmlns:p14="http://schemas.microsoft.com/office/powerpoint/2010/main" val="170772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36</a:t>
            </a:fld>
            <a:endParaRPr lang="de-CH" dirty="0"/>
          </a:p>
        </p:txBody>
      </p:sp>
    </p:spTree>
    <p:extLst>
      <p:ext uri="{BB962C8B-B14F-4D97-AF65-F5344CB8AC3E}">
        <p14:creationId xmlns:p14="http://schemas.microsoft.com/office/powerpoint/2010/main" val="768538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37</a:t>
            </a:fld>
            <a:endParaRPr lang="de-CH" dirty="0"/>
          </a:p>
        </p:txBody>
      </p:sp>
    </p:spTree>
    <p:extLst>
      <p:ext uri="{BB962C8B-B14F-4D97-AF65-F5344CB8AC3E}">
        <p14:creationId xmlns:p14="http://schemas.microsoft.com/office/powerpoint/2010/main" val="2275908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38</a:t>
            </a:fld>
            <a:endParaRPr lang="de-CH" dirty="0"/>
          </a:p>
        </p:txBody>
      </p:sp>
    </p:spTree>
    <p:extLst>
      <p:ext uri="{BB962C8B-B14F-4D97-AF65-F5344CB8AC3E}">
        <p14:creationId xmlns:p14="http://schemas.microsoft.com/office/powerpoint/2010/main" val="6229178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39</a:t>
            </a:fld>
            <a:endParaRPr lang="de-CH" dirty="0"/>
          </a:p>
        </p:txBody>
      </p:sp>
    </p:spTree>
    <p:extLst>
      <p:ext uri="{BB962C8B-B14F-4D97-AF65-F5344CB8AC3E}">
        <p14:creationId xmlns:p14="http://schemas.microsoft.com/office/powerpoint/2010/main" val="9189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a:t>
            </a:fld>
            <a:endParaRPr lang="de-CH" dirty="0"/>
          </a:p>
        </p:txBody>
      </p:sp>
    </p:spTree>
    <p:extLst>
      <p:ext uri="{BB962C8B-B14F-4D97-AF65-F5344CB8AC3E}">
        <p14:creationId xmlns:p14="http://schemas.microsoft.com/office/powerpoint/2010/main" val="1714490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40</a:t>
            </a:fld>
            <a:endParaRPr lang="de-CH" dirty="0"/>
          </a:p>
        </p:txBody>
      </p:sp>
    </p:spTree>
    <p:extLst>
      <p:ext uri="{BB962C8B-B14F-4D97-AF65-F5344CB8AC3E}">
        <p14:creationId xmlns:p14="http://schemas.microsoft.com/office/powerpoint/2010/main" val="4039359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41</a:t>
            </a:fld>
            <a:endParaRPr lang="de-CH" dirty="0"/>
          </a:p>
        </p:txBody>
      </p:sp>
    </p:spTree>
    <p:extLst>
      <p:ext uri="{BB962C8B-B14F-4D97-AF65-F5344CB8AC3E}">
        <p14:creationId xmlns:p14="http://schemas.microsoft.com/office/powerpoint/2010/main" val="3247891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42</a:t>
            </a:fld>
            <a:endParaRPr lang="de-CH" dirty="0"/>
          </a:p>
        </p:txBody>
      </p:sp>
    </p:spTree>
    <p:extLst>
      <p:ext uri="{BB962C8B-B14F-4D97-AF65-F5344CB8AC3E}">
        <p14:creationId xmlns:p14="http://schemas.microsoft.com/office/powerpoint/2010/main" val="1072704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43</a:t>
            </a:fld>
            <a:endParaRPr lang="de-CH" dirty="0"/>
          </a:p>
        </p:txBody>
      </p:sp>
    </p:spTree>
    <p:extLst>
      <p:ext uri="{BB962C8B-B14F-4D97-AF65-F5344CB8AC3E}">
        <p14:creationId xmlns:p14="http://schemas.microsoft.com/office/powerpoint/2010/main" val="17948558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44</a:t>
            </a:fld>
            <a:endParaRPr lang="de-CH" dirty="0"/>
          </a:p>
        </p:txBody>
      </p:sp>
    </p:spTree>
    <p:extLst>
      <p:ext uri="{BB962C8B-B14F-4D97-AF65-F5344CB8AC3E}">
        <p14:creationId xmlns:p14="http://schemas.microsoft.com/office/powerpoint/2010/main" val="30537865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45</a:t>
            </a:fld>
            <a:endParaRPr lang="de-CH" dirty="0"/>
          </a:p>
        </p:txBody>
      </p:sp>
    </p:spTree>
    <p:extLst>
      <p:ext uri="{BB962C8B-B14F-4D97-AF65-F5344CB8AC3E}">
        <p14:creationId xmlns:p14="http://schemas.microsoft.com/office/powerpoint/2010/main" val="2121665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46</a:t>
            </a:fld>
            <a:endParaRPr lang="de-CH" dirty="0"/>
          </a:p>
        </p:txBody>
      </p:sp>
    </p:spTree>
    <p:extLst>
      <p:ext uri="{BB962C8B-B14F-4D97-AF65-F5344CB8AC3E}">
        <p14:creationId xmlns:p14="http://schemas.microsoft.com/office/powerpoint/2010/main" val="1058558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47</a:t>
            </a:fld>
            <a:endParaRPr lang="de-CH" dirty="0"/>
          </a:p>
        </p:txBody>
      </p:sp>
    </p:spTree>
    <p:extLst>
      <p:ext uri="{BB962C8B-B14F-4D97-AF65-F5344CB8AC3E}">
        <p14:creationId xmlns:p14="http://schemas.microsoft.com/office/powerpoint/2010/main" val="3041196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48</a:t>
            </a:fld>
            <a:endParaRPr lang="de-CH" dirty="0"/>
          </a:p>
        </p:txBody>
      </p:sp>
    </p:spTree>
    <p:extLst>
      <p:ext uri="{BB962C8B-B14F-4D97-AF65-F5344CB8AC3E}">
        <p14:creationId xmlns:p14="http://schemas.microsoft.com/office/powerpoint/2010/main" val="419811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5</a:t>
            </a:fld>
            <a:endParaRPr lang="de-CH" dirty="0"/>
          </a:p>
        </p:txBody>
      </p:sp>
    </p:spTree>
    <p:extLst>
      <p:ext uri="{BB962C8B-B14F-4D97-AF65-F5344CB8AC3E}">
        <p14:creationId xmlns:p14="http://schemas.microsoft.com/office/powerpoint/2010/main" val="238400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6</a:t>
            </a:fld>
            <a:endParaRPr lang="de-CH" dirty="0"/>
          </a:p>
        </p:txBody>
      </p:sp>
    </p:spTree>
    <p:extLst>
      <p:ext uri="{BB962C8B-B14F-4D97-AF65-F5344CB8AC3E}">
        <p14:creationId xmlns:p14="http://schemas.microsoft.com/office/powerpoint/2010/main" val="171730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7</a:t>
            </a:fld>
            <a:endParaRPr lang="de-CH" dirty="0"/>
          </a:p>
        </p:txBody>
      </p:sp>
    </p:spTree>
    <p:extLst>
      <p:ext uri="{BB962C8B-B14F-4D97-AF65-F5344CB8AC3E}">
        <p14:creationId xmlns:p14="http://schemas.microsoft.com/office/powerpoint/2010/main" val="4029144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8</a:t>
            </a:fld>
            <a:endParaRPr lang="de-CH" dirty="0"/>
          </a:p>
        </p:txBody>
      </p:sp>
    </p:spTree>
    <p:extLst>
      <p:ext uri="{BB962C8B-B14F-4D97-AF65-F5344CB8AC3E}">
        <p14:creationId xmlns:p14="http://schemas.microsoft.com/office/powerpoint/2010/main" val="2539258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9</a:t>
            </a:fld>
            <a:endParaRPr lang="de-CH" dirty="0"/>
          </a:p>
        </p:txBody>
      </p:sp>
    </p:spTree>
    <p:extLst>
      <p:ext uri="{BB962C8B-B14F-4D97-AF65-F5344CB8AC3E}">
        <p14:creationId xmlns:p14="http://schemas.microsoft.com/office/powerpoint/2010/main" val="1884223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998862"/>
            <a:ext cx="6270922" cy="1789317"/>
          </a:xfrm>
        </p:spPr>
        <p:txBody>
          <a:bodyPr anchor="t">
            <a:noAutofit/>
          </a:bodyPr>
          <a:lstStyle>
            <a:lvl1pPr algn="ctr">
              <a:defRPr sz="2600" cap="none" baseline="0">
                <a:solidFill>
                  <a:schemeClr val="tx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2034616" y="2998338"/>
            <a:ext cx="5123755" cy="1086237"/>
          </a:xfrm>
        </p:spPr>
        <p:txBody>
          <a:bodyPr>
            <a:normAutofit/>
          </a:bodyPr>
          <a:lstStyle>
            <a:lvl1pPr marL="0" indent="0" algn="ctr">
              <a:lnSpc>
                <a:spcPct val="112000"/>
              </a:lnSpc>
              <a:spcBef>
                <a:spcPts val="0"/>
              </a:spcBef>
              <a:spcAft>
                <a:spcPts val="0"/>
              </a:spcAft>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smtClean="0"/>
              <a:t>Formatvorlage des Untertitelmasters durch Klicken bearbeiten</a:t>
            </a:r>
            <a:endParaRPr lang="en-US" dirty="0"/>
          </a:p>
        </p:txBody>
      </p:sp>
      <p:sp>
        <p:nvSpPr>
          <p:cNvPr id="4" name="Date Placeholder 3"/>
          <p:cNvSpPr>
            <a:spLocks noGrp="1"/>
          </p:cNvSpPr>
          <p:nvPr>
            <p:ph type="dt" sz="half" idx="10"/>
          </p:nvPr>
        </p:nvSpPr>
        <p:spPr>
          <a:xfrm>
            <a:off x="564644" y="6453386"/>
            <a:ext cx="1445286" cy="404614"/>
          </a:xfrm>
        </p:spPr>
        <p:txBody>
          <a:bodyPr/>
          <a:lstStyle>
            <a:lvl1pPr>
              <a:defRPr baseline="0">
                <a:solidFill>
                  <a:schemeClr val="tx2"/>
                </a:solidFill>
              </a:defRPr>
            </a:lvl1pPr>
          </a:lstStyle>
          <a:p>
            <a:r>
              <a:rPr lang="de-CH" dirty="0" smtClean="0"/>
              <a:t>16. Dezember 2020</a:t>
            </a:r>
            <a:endParaRPr lang="de-CH" dirty="0"/>
          </a:p>
        </p:txBody>
      </p:sp>
      <p:sp>
        <p:nvSpPr>
          <p:cNvPr id="5" name="Footer Placeholder 4"/>
          <p:cNvSpPr>
            <a:spLocks noGrp="1"/>
          </p:cNvSpPr>
          <p:nvPr>
            <p:ph type="ftr" sz="quarter" idx="11"/>
          </p:nvPr>
        </p:nvSpPr>
        <p:spPr>
          <a:xfrm>
            <a:off x="2191657" y="6453386"/>
            <a:ext cx="5013917" cy="404614"/>
          </a:xfrm>
        </p:spPr>
        <p:txBody>
          <a:bodyPr/>
          <a:lstStyle>
            <a:lvl1pPr algn="ctr">
              <a:defRPr baseline="0">
                <a:solidFill>
                  <a:schemeClr val="tx2"/>
                </a:solidFill>
              </a:defRPr>
            </a:lvl1pPr>
          </a:lstStyle>
          <a:p>
            <a:r>
              <a:rPr lang="de-CH" dirty="0" smtClean="0"/>
              <a:t>Finances Publiques AG</a:t>
            </a:r>
            <a:endParaRPr lang="de-CH"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F2014BC0-86CA-4C82-8B04-EB2D247C921A}" type="slidenum">
              <a:rPr lang="de-CH" smtClean="0"/>
              <a:pPr/>
              <a:t>‹Nr.›</a:t>
            </a:fld>
            <a:endParaRPr lang="de-CH" dirty="0"/>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28344" y="116771"/>
            <a:ext cx="342694" cy="360000"/>
          </a:xfrm>
          <a:prstGeom prst="rect">
            <a:avLst/>
          </a:prstGeom>
        </p:spPr>
      </p:pic>
      <p:sp>
        <p:nvSpPr>
          <p:cNvPr id="7" name="Rechteck 6"/>
          <p:cNvSpPr/>
          <p:nvPr userDrawn="1"/>
        </p:nvSpPr>
        <p:spPr>
          <a:xfrm>
            <a:off x="564644" y="633188"/>
            <a:ext cx="8063700" cy="56241"/>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0" name="Rechteck 19"/>
          <p:cNvSpPr/>
          <p:nvPr userDrawn="1"/>
        </p:nvSpPr>
        <p:spPr>
          <a:xfrm>
            <a:off x="564644" y="5589402"/>
            <a:ext cx="8063700" cy="56241"/>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815525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Arial" panose="020B0604020202020204" pitchFamily="34" charset="0"/>
                <a:cs typeface="Arial" panose="020B0604020202020204" pitchFamily="34" charset="0"/>
              </a:defRPr>
            </a:lvl1p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10"/>
          </p:nvPr>
        </p:nvSpPr>
        <p:spPr/>
        <p:txBody>
          <a:bodyPr/>
          <a:lstStyle/>
          <a:p>
            <a:r>
              <a:rPr lang="de-CH" dirty="0" smtClean="0"/>
              <a:t>16. Dezember 2020</a:t>
            </a:r>
            <a:endParaRPr lang="de-CH" dirty="0"/>
          </a:p>
        </p:txBody>
      </p:sp>
      <p:sp>
        <p:nvSpPr>
          <p:cNvPr id="5" name="Footer Placeholder 4"/>
          <p:cNvSpPr>
            <a:spLocks noGrp="1"/>
          </p:cNvSpPr>
          <p:nvPr>
            <p:ph type="ftr" sz="quarter" idx="11"/>
          </p:nvPr>
        </p:nvSpPr>
        <p:spPr/>
        <p:txBody>
          <a:bodyPr/>
          <a:lstStyle/>
          <a:p>
            <a:r>
              <a:rPr lang="de-CH" dirty="0" smtClean="0"/>
              <a:t>Finances Publiques AG</a:t>
            </a:r>
            <a:endParaRPr lang="de-CH" dirty="0"/>
          </a:p>
        </p:txBody>
      </p:sp>
      <p:sp>
        <p:nvSpPr>
          <p:cNvPr id="6" name="Slide Number Placeholder 5"/>
          <p:cNvSpPr>
            <a:spLocks noGrp="1"/>
          </p:cNvSpPr>
          <p:nvPr>
            <p:ph type="sldNum" sz="quarter" idx="12"/>
          </p:nvPr>
        </p:nvSpPr>
        <p:spPr/>
        <p:txBody>
          <a:bodyPr/>
          <a:lstStyle/>
          <a:p>
            <a:fld id="{F2014BC0-86CA-4C82-8B04-EB2D247C921A}" type="slidenum">
              <a:rPr lang="de-CH" smtClean="0"/>
              <a:pPr/>
              <a:t>‹Nr.›</a:t>
            </a:fld>
            <a:endParaRPr lang="de-CH" dirty="0"/>
          </a:p>
        </p:txBody>
      </p:sp>
    </p:spTree>
    <p:extLst>
      <p:ext uri="{BB962C8B-B14F-4D97-AF65-F5344CB8AC3E}">
        <p14:creationId xmlns:p14="http://schemas.microsoft.com/office/powerpoint/2010/main" val="7376833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atin typeface="Arial" panose="020B0604020202020204" pitchFamily="34" charset="0"/>
                <a:cs typeface="Arial" panose="020B0604020202020204" pitchFamily="34" charset="0"/>
              </a:defRPr>
            </a:lvl1pPr>
          </a:lstStyle>
          <a:p>
            <a:r>
              <a:rPr lang="de-DE" dirty="0" smtClean="0"/>
              <a:t>Kontakt</a:t>
            </a:r>
            <a:endParaRPr lang="en-US" dirty="0"/>
          </a:p>
        </p:txBody>
      </p:sp>
      <p:sp>
        <p:nvSpPr>
          <p:cNvPr id="4" name="Date Placeholder 3"/>
          <p:cNvSpPr>
            <a:spLocks noGrp="1"/>
          </p:cNvSpPr>
          <p:nvPr>
            <p:ph type="dt" sz="half" idx="10"/>
          </p:nvPr>
        </p:nvSpPr>
        <p:spPr/>
        <p:txBody>
          <a:bodyPr/>
          <a:lstStyle/>
          <a:p>
            <a:r>
              <a:rPr lang="de-CH" dirty="0" smtClean="0"/>
              <a:t>16. Dezember 2020</a:t>
            </a:r>
            <a:endParaRPr lang="de-CH" dirty="0"/>
          </a:p>
        </p:txBody>
      </p:sp>
      <p:sp>
        <p:nvSpPr>
          <p:cNvPr id="5" name="Footer Placeholder 4"/>
          <p:cNvSpPr>
            <a:spLocks noGrp="1"/>
          </p:cNvSpPr>
          <p:nvPr>
            <p:ph type="ftr" sz="quarter" idx="11"/>
          </p:nvPr>
        </p:nvSpPr>
        <p:spPr/>
        <p:txBody>
          <a:bodyPr/>
          <a:lstStyle/>
          <a:p>
            <a:r>
              <a:rPr lang="de-CH" dirty="0" smtClean="0"/>
              <a:t>Finances Publiques AG</a:t>
            </a:r>
            <a:endParaRPr lang="de-CH" dirty="0"/>
          </a:p>
        </p:txBody>
      </p:sp>
      <p:sp>
        <p:nvSpPr>
          <p:cNvPr id="6" name="Slide Number Placeholder 5"/>
          <p:cNvSpPr>
            <a:spLocks noGrp="1"/>
          </p:cNvSpPr>
          <p:nvPr>
            <p:ph type="sldNum" sz="quarter" idx="12"/>
          </p:nvPr>
        </p:nvSpPr>
        <p:spPr/>
        <p:txBody>
          <a:bodyPr/>
          <a:lstStyle/>
          <a:p>
            <a:fld id="{F2014BC0-86CA-4C82-8B04-EB2D247C921A}" type="slidenum">
              <a:rPr lang="de-CH" smtClean="0"/>
              <a:pPr/>
              <a:t>‹Nr.›</a:t>
            </a:fld>
            <a:endParaRPr lang="de-CH" dirty="0"/>
          </a:p>
        </p:txBody>
      </p:sp>
      <p:sp>
        <p:nvSpPr>
          <p:cNvPr id="8" name="Inhaltsplatzhalter 2"/>
          <p:cNvSpPr>
            <a:spLocks noGrp="1"/>
          </p:cNvSpPr>
          <p:nvPr>
            <p:ph idx="13" hasCustomPrompt="1"/>
          </p:nvPr>
        </p:nvSpPr>
        <p:spPr>
          <a:xfrm>
            <a:off x="1028701" y="2286000"/>
            <a:ext cx="7200900" cy="3581400"/>
          </a:xfrm>
        </p:spPr>
        <p:txBody>
          <a:bodyPr/>
          <a:lstStyle>
            <a:lvl1pPr>
              <a:defRPr b="0">
                <a:latin typeface="Arial" panose="020B0604020202020204" pitchFamily="34" charset="0"/>
                <a:cs typeface="Arial" panose="020B0604020202020204" pitchFamily="34" charset="0"/>
              </a:defRPr>
            </a:lvl1pPr>
          </a:lstStyle>
          <a:p>
            <a:pPr marL="0" indent="0">
              <a:buNone/>
            </a:pPr>
            <a:r>
              <a:rPr lang="de-CH" dirty="0" smtClean="0">
                <a:solidFill>
                  <a:schemeClr val="tx1"/>
                </a:solidFill>
              </a:rPr>
              <a:t>Finances Publiques AG</a:t>
            </a:r>
          </a:p>
          <a:p>
            <a:pPr marL="0" indent="0">
              <a:buNone/>
            </a:pPr>
            <a:r>
              <a:rPr lang="de-CH" dirty="0" err="1" smtClean="0">
                <a:solidFill>
                  <a:schemeClr val="tx1"/>
                </a:solidFill>
              </a:rPr>
              <a:t>Langnaustrasse</a:t>
            </a:r>
            <a:r>
              <a:rPr lang="de-CH" dirty="0" smtClean="0">
                <a:solidFill>
                  <a:schemeClr val="tx1"/>
                </a:solidFill>
              </a:rPr>
              <a:t> </a:t>
            </a:r>
            <a:r>
              <a:rPr lang="de-CH" dirty="0">
                <a:solidFill>
                  <a:schemeClr val="tx1"/>
                </a:solidFill>
              </a:rPr>
              <a:t>15</a:t>
            </a:r>
            <a:br>
              <a:rPr lang="de-CH" dirty="0">
                <a:solidFill>
                  <a:schemeClr val="tx1"/>
                </a:solidFill>
              </a:rPr>
            </a:br>
            <a:r>
              <a:rPr lang="de-CH" dirty="0">
                <a:solidFill>
                  <a:schemeClr val="tx1"/>
                </a:solidFill>
              </a:rPr>
              <a:t>3533 </a:t>
            </a:r>
            <a:r>
              <a:rPr lang="de-CH" dirty="0" err="1">
                <a:solidFill>
                  <a:schemeClr val="tx1"/>
                </a:solidFill>
              </a:rPr>
              <a:t>Bowil</a:t>
            </a:r>
            <a:r>
              <a:rPr lang="de-CH" dirty="0">
                <a:solidFill>
                  <a:schemeClr val="tx1"/>
                </a:solidFill>
              </a:rPr>
              <a:t> BE</a:t>
            </a:r>
            <a:br>
              <a:rPr lang="de-CH" dirty="0">
                <a:solidFill>
                  <a:schemeClr val="tx1"/>
                </a:solidFill>
              </a:rPr>
            </a:br>
            <a:r>
              <a:rPr lang="de-CH" dirty="0" smtClean="0">
                <a:solidFill>
                  <a:schemeClr val="tx1"/>
                </a:solidFill>
              </a:rPr>
              <a:t>Tel</a:t>
            </a:r>
            <a:r>
              <a:rPr lang="de-CH" dirty="0">
                <a:solidFill>
                  <a:schemeClr val="tx1"/>
                </a:solidFill>
              </a:rPr>
              <a:t>:  031 711 03 04</a:t>
            </a:r>
            <a:br>
              <a:rPr lang="de-CH" dirty="0">
                <a:solidFill>
                  <a:schemeClr val="tx1"/>
                </a:solidFill>
              </a:rPr>
            </a:br>
            <a:r>
              <a:rPr lang="de-CH" dirty="0">
                <a:solidFill>
                  <a:schemeClr val="tx1"/>
                </a:solidFill>
              </a:rPr>
              <a:t>Fax: 031 711 55 53</a:t>
            </a:r>
          </a:p>
          <a:p>
            <a:pPr marL="0" indent="0">
              <a:buNone/>
            </a:pPr>
            <a:endParaRPr lang="de-CH" dirty="0" smtClean="0">
              <a:solidFill>
                <a:schemeClr val="tx1"/>
              </a:solidFill>
            </a:endParaRPr>
          </a:p>
          <a:p>
            <a:pPr marL="0" indent="0">
              <a:buNone/>
            </a:pPr>
            <a:r>
              <a:rPr lang="de-CH" dirty="0" smtClean="0">
                <a:solidFill>
                  <a:schemeClr val="tx1"/>
                </a:solidFill>
              </a:rPr>
              <a:t>www.fpag.ch</a:t>
            </a:r>
            <a:r>
              <a:rPr lang="de-CH" dirty="0">
                <a:solidFill>
                  <a:schemeClr val="tx1"/>
                </a:solidFill>
              </a:rPr>
              <a:t/>
            </a:r>
            <a:br>
              <a:rPr lang="de-CH" dirty="0">
                <a:solidFill>
                  <a:schemeClr val="tx1"/>
                </a:solidFill>
              </a:rPr>
            </a:br>
            <a:r>
              <a:rPr lang="de-CH" dirty="0">
                <a:solidFill>
                  <a:schemeClr val="tx1"/>
                </a:solidFill>
              </a:rPr>
              <a:t>info@fpag.ch</a:t>
            </a:r>
          </a:p>
          <a:p>
            <a:endParaRPr lang="de-CH" dirty="0"/>
          </a:p>
        </p:txBody>
      </p:sp>
    </p:spTree>
    <p:extLst>
      <p:ext uri="{BB962C8B-B14F-4D97-AF65-F5344CB8AC3E}">
        <p14:creationId xmlns:p14="http://schemas.microsoft.com/office/powerpoint/2010/main" val="18444088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gram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atin typeface="Arial" panose="020B0604020202020204" pitchFamily="34" charset="0"/>
                <a:cs typeface="Arial" panose="020B0604020202020204" pitchFamily="34" charset="0"/>
              </a:defRPr>
            </a:lvl1pPr>
          </a:lstStyle>
          <a:p>
            <a:r>
              <a:rPr lang="de-DE" dirty="0" smtClean="0"/>
              <a:t>Programm</a:t>
            </a:r>
            <a:endParaRPr lang="en-US" dirty="0"/>
          </a:p>
        </p:txBody>
      </p:sp>
      <p:sp>
        <p:nvSpPr>
          <p:cNvPr id="4" name="Date Placeholder 3"/>
          <p:cNvSpPr>
            <a:spLocks noGrp="1"/>
          </p:cNvSpPr>
          <p:nvPr>
            <p:ph type="dt" sz="half" idx="10"/>
          </p:nvPr>
        </p:nvSpPr>
        <p:spPr/>
        <p:txBody>
          <a:bodyPr/>
          <a:lstStyle/>
          <a:p>
            <a:r>
              <a:rPr lang="de-CH" dirty="0" smtClean="0"/>
              <a:t>16. Dezember 2020</a:t>
            </a:r>
            <a:endParaRPr lang="de-CH" dirty="0"/>
          </a:p>
        </p:txBody>
      </p:sp>
      <p:sp>
        <p:nvSpPr>
          <p:cNvPr id="5" name="Footer Placeholder 4"/>
          <p:cNvSpPr>
            <a:spLocks noGrp="1"/>
          </p:cNvSpPr>
          <p:nvPr>
            <p:ph type="ftr" sz="quarter" idx="11"/>
          </p:nvPr>
        </p:nvSpPr>
        <p:spPr/>
        <p:txBody>
          <a:bodyPr/>
          <a:lstStyle/>
          <a:p>
            <a:r>
              <a:rPr lang="de-CH" dirty="0" smtClean="0"/>
              <a:t>Finances Publiques AG</a:t>
            </a:r>
            <a:endParaRPr lang="de-CH" dirty="0"/>
          </a:p>
        </p:txBody>
      </p:sp>
      <p:sp>
        <p:nvSpPr>
          <p:cNvPr id="6" name="Slide Number Placeholder 5"/>
          <p:cNvSpPr>
            <a:spLocks noGrp="1"/>
          </p:cNvSpPr>
          <p:nvPr>
            <p:ph type="sldNum" sz="quarter" idx="12"/>
          </p:nvPr>
        </p:nvSpPr>
        <p:spPr/>
        <p:txBody>
          <a:bodyPr/>
          <a:lstStyle/>
          <a:p>
            <a:fld id="{F2014BC0-86CA-4C82-8B04-EB2D247C921A}" type="slidenum">
              <a:rPr lang="de-CH" smtClean="0"/>
              <a:pPr/>
              <a:t>‹Nr.›</a:t>
            </a:fld>
            <a:endParaRPr lang="de-CH" dirty="0"/>
          </a:p>
        </p:txBody>
      </p:sp>
      <p:graphicFrame>
        <p:nvGraphicFramePr>
          <p:cNvPr id="7" name="Tabelle 6"/>
          <p:cNvGraphicFramePr>
            <a:graphicFrameLocks noGrp="1"/>
          </p:cNvGraphicFramePr>
          <p:nvPr userDrawn="1">
            <p:extLst>
              <p:ext uri="{D42A27DB-BD31-4B8C-83A1-F6EECF244321}">
                <p14:modId xmlns:p14="http://schemas.microsoft.com/office/powerpoint/2010/main" val="2160431004"/>
              </p:ext>
            </p:extLst>
          </p:nvPr>
        </p:nvGraphicFramePr>
        <p:xfrm>
          <a:off x="1028700" y="1286297"/>
          <a:ext cx="7200900" cy="5167089"/>
        </p:xfrm>
        <a:graphic>
          <a:graphicData uri="http://schemas.openxmlformats.org/drawingml/2006/table">
            <a:tbl>
              <a:tblPr firstRow="1" firstCol="1" bandRow="1">
                <a:tableStyleId>{5C22544A-7EE6-4342-B048-85BDC9FD1C3A}</a:tableStyleId>
              </a:tblPr>
              <a:tblGrid>
                <a:gridCol w="7200900">
                  <a:extLst>
                    <a:ext uri="{9D8B030D-6E8A-4147-A177-3AD203B41FA5}">
                      <a16:colId xmlns:a16="http://schemas.microsoft.com/office/drawing/2014/main" val="749845311"/>
                    </a:ext>
                  </a:extLst>
                </a:gridCol>
              </a:tblGrid>
              <a:tr h="574121">
                <a:tc>
                  <a:txBody>
                    <a:bodyPr/>
                    <a:lstStyle/>
                    <a:p>
                      <a:pPr algn="l">
                        <a:spcAft>
                          <a:spcPts val="0"/>
                        </a:spcAft>
                      </a:pPr>
                      <a:r>
                        <a:rPr lang="de-DE" sz="1600" dirty="0" smtClean="0">
                          <a:effectLst/>
                          <a:latin typeface="Arial" panose="020B0604020202020204" pitchFamily="34" charset="0"/>
                          <a:cs typeface="Arial" panose="020B0604020202020204" pitchFamily="34" charset="0"/>
                        </a:rPr>
                        <a:t>Begrüssung,</a:t>
                      </a:r>
                      <a:r>
                        <a:rPr lang="de-DE" sz="1600" baseline="0" dirty="0" smtClean="0">
                          <a:effectLst/>
                          <a:latin typeface="Arial" panose="020B0604020202020204" pitchFamily="34" charset="0"/>
                          <a:cs typeface="Arial" panose="020B0604020202020204" pitchFamily="34" charset="0"/>
                        </a:rPr>
                        <a:t> </a:t>
                      </a:r>
                      <a:r>
                        <a:rPr lang="de-CH" sz="1600" dirty="0" smtClean="0">
                          <a:effectLst/>
                          <a:latin typeface="Arial" panose="020B0604020202020204" pitchFamily="34" charset="0"/>
                          <a:cs typeface="Arial" panose="020B0604020202020204" pitchFamily="34" charset="0"/>
                        </a:rPr>
                        <a:t>Vorname Name, Funktion </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515088067"/>
                  </a:ext>
                </a:extLst>
              </a:tr>
              <a:tr h="574121">
                <a:tc>
                  <a:txBody>
                    <a:bodyPr/>
                    <a:lstStyle/>
                    <a:p>
                      <a:pPr algn="l">
                        <a:spcAft>
                          <a:spcPts val="0"/>
                        </a:spcAft>
                      </a:pPr>
                      <a:r>
                        <a:rPr lang="de-CH" sz="1600" dirty="0" smtClean="0">
                          <a:effectLst/>
                          <a:latin typeface="Arial" panose="020B0604020202020204" pitchFamily="34" charset="0"/>
                          <a:cs typeface="Arial" panose="020B0604020202020204" pitchFamily="34" charset="0"/>
                        </a:rPr>
                        <a:t>Technik, Vorname Name, Firma</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2983639159"/>
                  </a:ext>
                </a:extLst>
              </a:tr>
              <a:tr h="574121">
                <a:tc>
                  <a:txBody>
                    <a:bodyPr/>
                    <a:lstStyle/>
                    <a:p>
                      <a:pPr algn="l">
                        <a:spcAft>
                          <a:spcPts val="0"/>
                        </a:spcAft>
                      </a:pPr>
                      <a:r>
                        <a:rPr lang="de-CH" sz="1600" dirty="0" smtClean="0">
                          <a:effectLst/>
                          <a:latin typeface="Arial" panose="020B0604020202020204" pitchFamily="34" charset="0"/>
                          <a:cs typeface="Arial" panose="020B0604020202020204" pitchFamily="34" charset="0"/>
                        </a:rPr>
                        <a:t>Recht, Vorname Name, Firma</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1119604624"/>
                  </a:ext>
                </a:extLst>
              </a:tr>
              <a:tr h="574121">
                <a:tc>
                  <a:txBody>
                    <a:bodyPr/>
                    <a:lstStyle/>
                    <a:p>
                      <a:pPr algn="l">
                        <a:spcAft>
                          <a:spcPts val="0"/>
                        </a:spcAft>
                      </a:pPr>
                      <a:r>
                        <a:rPr lang="de-CH" sz="1600" dirty="0" smtClean="0">
                          <a:effectLst/>
                          <a:latin typeface="Arial" panose="020B0604020202020204" pitchFamily="34" charset="0"/>
                          <a:cs typeface="Arial" panose="020B0604020202020204" pitchFamily="34" charset="0"/>
                        </a:rPr>
                        <a:t>Betriebswirtschaft, Vorname Name, Firma</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391722875"/>
                  </a:ext>
                </a:extLst>
              </a:tr>
              <a:tr h="574121">
                <a:tc>
                  <a:txBody>
                    <a:bodyPr/>
                    <a:lstStyle/>
                    <a:p>
                      <a:pPr algn="l">
                        <a:spcAft>
                          <a:spcPts val="0"/>
                        </a:spcAft>
                      </a:pPr>
                      <a:r>
                        <a:rPr lang="de-DE" sz="1600" dirty="0" smtClean="0">
                          <a:effectLst/>
                          <a:latin typeface="Arial" panose="020B0604020202020204" pitchFamily="34" charset="0"/>
                          <a:cs typeface="Arial" panose="020B0604020202020204" pitchFamily="34" charset="0"/>
                        </a:rPr>
                        <a:t>Pause</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4067445123"/>
                  </a:ext>
                </a:extLst>
              </a:tr>
              <a:tr h="574121">
                <a:tc>
                  <a:txBody>
                    <a:bodyPr/>
                    <a:lstStyle/>
                    <a:p>
                      <a:pPr algn="l">
                        <a:spcAft>
                          <a:spcPts val="0"/>
                        </a:spcAft>
                      </a:pPr>
                      <a:r>
                        <a:rPr lang="de-CH" sz="1600" dirty="0" smtClean="0">
                          <a:effectLst/>
                          <a:latin typeface="Arial" panose="020B0604020202020204" pitchFamily="34" charset="0"/>
                          <a:cs typeface="Arial" panose="020B0604020202020204" pitchFamily="34" charset="0"/>
                        </a:rPr>
                        <a:t>Kantonale Sicht, Vorname Name, Abteilung</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2058631192"/>
                  </a:ext>
                </a:extLst>
              </a:tr>
              <a:tr h="574121">
                <a:tc>
                  <a:txBody>
                    <a:bodyPr/>
                    <a:lstStyle/>
                    <a:p>
                      <a:pPr algn="l">
                        <a:spcAft>
                          <a:spcPts val="0"/>
                        </a:spcAft>
                      </a:pPr>
                      <a:r>
                        <a:rPr lang="de-CH" sz="1600" dirty="0" smtClean="0">
                          <a:effectLst/>
                          <a:latin typeface="Arial" panose="020B0604020202020204" pitchFamily="34" charset="0"/>
                          <a:cs typeface="Arial" panose="020B0604020202020204" pitchFamily="34" charset="0"/>
                        </a:rPr>
                        <a:t>Anträge der Arbeitsgruppe, Vorname Name, Funktion </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84462450"/>
                  </a:ext>
                </a:extLst>
              </a:tr>
              <a:tr h="574121">
                <a:tc>
                  <a:txBody>
                    <a:bodyPr/>
                    <a:lstStyle/>
                    <a:p>
                      <a:pPr algn="l">
                        <a:spcAft>
                          <a:spcPts val="0"/>
                        </a:spcAft>
                      </a:pPr>
                      <a:r>
                        <a:rPr lang="de-DE" sz="1600" dirty="0" smtClean="0">
                          <a:effectLst/>
                          <a:latin typeface="Arial" panose="020B0604020202020204" pitchFamily="34" charset="0"/>
                          <a:cs typeface="Arial" panose="020B0604020202020204" pitchFamily="34" charset="0"/>
                        </a:rPr>
                        <a:t>Diskussion</a:t>
                      </a:r>
                      <a:r>
                        <a:rPr lang="de-DE" sz="1600" dirty="0">
                          <a:effectLst/>
                          <a:latin typeface="Arial" panose="020B0604020202020204" pitchFamily="34" charset="0"/>
                          <a:cs typeface="Arial" panose="020B0604020202020204" pitchFamily="34" charset="0"/>
                        </a:rPr>
                        <a:t> </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2476418777"/>
                  </a:ext>
                </a:extLst>
              </a:tr>
              <a:tr h="574121">
                <a:tc>
                  <a:txBody>
                    <a:bodyPr/>
                    <a:lstStyle/>
                    <a:p>
                      <a:pPr algn="l">
                        <a:spcAft>
                          <a:spcPts val="0"/>
                        </a:spcAft>
                      </a:pPr>
                      <a:r>
                        <a:rPr lang="de-CH" sz="1600" dirty="0" smtClean="0">
                          <a:effectLst/>
                          <a:latin typeface="Arial" panose="020B0604020202020204" pitchFamily="34" charset="0"/>
                          <a:cs typeface="Arial" panose="020B0604020202020204" pitchFamily="34" charset="0"/>
                        </a:rPr>
                        <a:t>Abschluss</a:t>
                      </a:r>
                      <a:r>
                        <a:rPr lang="de-DE" sz="1600" dirty="0">
                          <a:effectLst/>
                          <a:latin typeface="Arial" panose="020B0604020202020204" pitchFamily="34" charset="0"/>
                          <a:cs typeface="Arial" panose="020B0604020202020204" pitchFamily="34" charset="0"/>
                        </a:rPr>
                        <a:t> </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2338882491"/>
                  </a:ext>
                </a:extLst>
              </a:tr>
            </a:tbl>
          </a:graphicData>
        </a:graphic>
      </p:graphicFrame>
    </p:spTree>
    <p:extLst>
      <p:ext uri="{BB962C8B-B14F-4D97-AF65-F5344CB8AC3E}">
        <p14:creationId xmlns:p14="http://schemas.microsoft.com/office/powerpoint/2010/main" val="39490759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CH" dirty="0" smtClean="0"/>
              <a:t>16. Dezember 2020</a:t>
            </a:r>
            <a:endParaRPr lang="de-CH" dirty="0"/>
          </a:p>
        </p:txBody>
      </p:sp>
      <p:sp>
        <p:nvSpPr>
          <p:cNvPr id="5" name="Footer Placeholder 4"/>
          <p:cNvSpPr>
            <a:spLocks noGrp="1"/>
          </p:cNvSpPr>
          <p:nvPr>
            <p:ph type="ftr" sz="quarter" idx="11"/>
          </p:nvPr>
        </p:nvSpPr>
        <p:spPr/>
        <p:txBody>
          <a:bodyPr/>
          <a:lstStyle/>
          <a:p>
            <a:r>
              <a:rPr lang="de-CH" dirty="0" smtClean="0"/>
              <a:t>Finances Publiques AG</a:t>
            </a:r>
            <a:endParaRPr lang="de-CH" dirty="0"/>
          </a:p>
        </p:txBody>
      </p:sp>
      <p:sp>
        <p:nvSpPr>
          <p:cNvPr id="6" name="Slide Number Placeholder 5"/>
          <p:cNvSpPr>
            <a:spLocks noGrp="1"/>
          </p:cNvSpPr>
          <p:nvPr>
            <p:ph type="sldNum" sz="quarter" idx="12"/>
          </p:nvPr>
        </p:nvSpPr>
        <p:spPr/>
        <p:txBody>
          <a:bodyPr/>
          <a:lstStyle/>
          <a:p>
            <a:fld id="{F2014BC0-86CA-4C82-8B04-EB2D247C921A}" type="slidenum">
              <a:rPr lang="de-CH" smtClean="0"/>
              <a:pPr/>
              <a:t>‹Nr.›</a:t>
            </a:fld>
            <a:endParaRPr lang="de-CH" dirty="0"/>
          </a:p>
        </p:txBody>
      </p:sp>
      <p:sp>
        <p:nvSpPr>
          <p:cNvPr id="13" name="Title 1"/>
          <p:cNvSpPr>
            <a:spLocks noGrp="1"/>
          </p:cNvSpPr>
          <p:nvPr>
            <p:ph type="title" hasCustomPrompt="1"/>
          </p:nvPr>
        </p:nvSpPr>
        <p:spPr>
          <a:xfrm>
            <a:off x="1028700" y="685800"/>
            <a:ext cx="7200900" cy="1485900"/>
          </a:xfrm>
        </p:spPr>
        <p:txBody>
          <a:bodyPr>
            <a:normAutofit/>
          </a:bodyPr>
          <a:lstStyle>
            <a:lvl1pPr>
              <a:defRPr sz="2800">
                <a:latin typeface="Arial" panose="020B0604020202020204" pitchFamily="34" charset="0"/>
                <a:cs typeface="Arial" panose="020B0604020202020204" pitchFamily="34" charset="0"/>
              </a:defRPr>
            </a:lvl1pPr>
          </a:lstStyle>
          <a:p>
            <a:r>
              <a:rPr lang="de-DE" dirty="0" smtClean="0"/>
              <a:t>Pause</a:t>
            </a:r>
            <a:endParaRPr lang="en-US" dirty="0"/>
          </a:p>
        </p:txBody>
      </p:sp>
      <p:pic>
        <p:nvPicPr>
          <p:cNvPr id="15" name="Grafik 14"/>
          <p:cNvPicPr>
            <a:picLocks noChangeAspect="1"/>
          </p:cNvPicPr>
          <p:nvPr userDrawn="1"/>
        </p:nvPicPr>
        <p:blipFill>
          <a:blip r:embed="rId2"/>
          <a:stretch>
            <a:fillRect/>
          </a:stretch>
        </p:blipFill>
        <p:spPr>
          <a:xfrm rot="21188037">
            <a:off x="2772997" y="1606752"/>
            <a:ext cx="3712306" cy="3600000"/>
          </a:xfrm>
          <a:prstGeom prst="rect">
            <a:avLst/>
          </a:prstGeom>
          <a:effectLst>
            <a:softEdge rad="127000"/>
          </a:effectLst>
        </p:spPr>
      </p:pic>
    </p:spTree>
    <p:extLst>
      <p:ext uri="{BB962C8B-B14F-4D97-AF65-F5344CB8AC3E}">
        <p14:creationId xmlns:p14="http://schemas.microsoft.com/office/powerpoint/2010/main" val="21743549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nk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CH" dirty="0" smtClean="0"/>
              <a:t>16. Dezember 2020</a:t>
            </a:r>
            <a:endParaRPr lang="de-CH" dirty="0"/>
          </a:p>
        </p:txBody>
      </p:sp>
      <p:sp>
        <p:nvSpPr>
          <p:cNvPr id="5" name="Footer Placeholder 4"/>
          <p:cNvSpPr>
            <a:spLocks noGrp="1"/>
          </p:cNvSpPr>
          <p:nvPr>
            <p:ph type="ftr" sz="quarter" idx="11"/>
          </p:nvPr>
        </p:nvSpPr>
        <p:spPr/>
        <p:txBody>
          <a:bodyPr/>
          <a:lstStyle/>
          <a:p>
            <a:r>
              <a:rPr lang="de-CH" dirty="0" smtClean="0"/>
              <a:t>Finances Publiques AG</a:t>
            </a:r>
            <a:endParaRPr lang="de-CH" dirty="0"/>
          </a:p>
        </p:txBody>
      </p:sp>
      <p:sp>
        <p:nvSpPr>
          <p:cNvPr id="6" name="Slide Number Placeholder 5"/>
          <p:cNvSpPr>
            <a:spLocks noGrp="1"/>
          </p:cNvSpPr>
          <p:nvPr>
            <p:ph type="sldNum" sz="quarter" idx="12"/>
          </p:nvPr>
        </p:nvSpPr>
        <p:spPr/>
        <p:txBody>
          <a:bodyPr/>
          <a:lstStyle/>
          <a:p>
            <a:fld id="{F2014BC0-86CA-4C82-8B04-EB2D247C921A}" type="slidenum">
              <a:rPr lang="de-CH" smtClean="0"/>
              <a:pPr/>
              <a:t>‹Nr.›</a:t>
            </a:fld>
            <a:endParaRPr lang="de-CH" dirty="0"/>
          </a:p>
        </p:txBody>
      </p:sp>
      <p:sp>
        <p:nvSpPr>
          <p:cNvPr id="7" name="Titel 1"/>
          <p:cNvSpPr>
            <a:spLocks noGrp="1"/>
          </p:cNvSpPr>
          <p:nvPr>
            <p:ph type="title"/>
          </p:nvPr>
        </p:nvSpPr>
        <p:spPr>
          <a:xfrm>
            <a:off x="1028700" y="685800"/>
            <a:ext cx="7200900" cy="1485900"/>
          </a:xfrm>
        </p:spPr>
        <p:txBody>
          <a:bodyPr>
            <a:normAutofit/>
          </a:bodyPr>
          <a:lstStyle>
            <a:lvl1pPr>
              <a:defRPr sz="2800">
                <a:latin typeface="Arial" panose="020B0604020202020204" pitchFamily="34" charset="0"/>
                <a:cs typeface="Arial" panose="020B0604020202020204" pitchFamily="34" charset="0"/>
              </a:defRPr>
            </a:lvl1pPr>
          </a:lstStyle>
          <a:p>
            <a:r>
              <a:rPr lang="de-CH" dirty="0" smtClean="0"/>
              <a:t>Herzlichen Dank für Ihre Aufmerksamkeit</a:t>
            </a:r>
            <a:endParaRPr lang="de-CH" dirty="0"/>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2550" y="1905000"/>
            <a:ext cx="6553200" cy="3048000"/>
          </a:xfrm>
          <a:prstGeom prst="rect">
            <a:avLst/>
          </a:prstGeom>
        </p:spPr>
      </p:pic>
    </p:spTree>
    <p:extLst>
      <p:ext uri="{BB962C8B-B14F-4D97-AF65-F5344CB8AC3E}">
        <p14:creationId xmlns:p14="http://schemas.microsoft.com/office/powerpoint/2010/main" val="35746159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CH" dirty="0" smtClean="0"/>
              <a:t>16. Dezember 2020</a:t>
            </a:r>
            <a:endParaRPr lang="de-CH" dirty="0"/>
          </a:p>
        </p:txBody>
      </p:sp>
      <p:sp>
        <p:nvSpPr>
          <p:cNvPr id="3" name="Footer Placeholder 2"/>
          <p:cNvSpPr>
            <a:spLocks noGrp="1"/>
          </p:cNvSpPr>
          <p:nvPr>
            <p:ph type="ftr" sz="quarter" idx="11"/>
          </p:nvPr>
        </p:nvSpPr>
        <p:spPr/>
        <p:txBody>
          <a:bodyPr/>
          <a:lstStyle/>
          <a:p>
            <a:r>
              <a:rPr lang="de-CH" dirty="0" smtClean="0"/>
              <a:t>Finances Publiques AG</a:t>
            </a:r>
            <a:endParaRPr lang="de-CH" dirty="0"/>
          </a:p>
        </p:txBody>
      </p:sp>
      <p:sp>
        <p:nvSpPr>
          <p:cNvPr id="4" name="Slide Number Placeholder 3"/>
          <p:cNvSpPr>
            <a:spLocks noGrp="1"/>
          </p:cNvSpPr>
          <p:nvPr>
            <p:ph type="sldNum" sz="quarter" idx="12"/>
          </p:nvPr>
        </p:nvSpPr>
        <p:spPr/>
        <p:txBody>
          <a:bodyPr/>
          <a:lstStyle/>
          <a:p>
            <a:fld id="{F2014BC0-86CA-4C82-8B04-EB2D247C921A}" type="slidenum">
              <a:rPr lang="de-CH" smtClean="0"/>
              <a:t>‹Nr.›</a:t>
            </a:fld>
            <a:endParaRPr lang="de-CH" dirty="0"/>
          </a:p>
        </p:txBody>
      </p:sp>
      <p:sp>
        <p:nvSpPr>
          <p:cNvPr id="7" name="Title 1"/>
          <p:cNvSpPr>
            <a:spLocks noGrp="1"/>
          </p:cNvSpPr>
          <p:nvPr>
            <p:ph type="title"/>
          </p:nvPr>
        </p:nvSpPr>
        <p:spPr>
          <a:xfrm>
            <a:off x="1028700" y="685800"/>
            <a:ext cx="7200900" cy="1485900"/>
          </a:xfrm>
        </p:spPr>
        <p:txBody>
          <a:bodyPr>
            <a:normAutofit/>
          </a:bodyPr>
          <a:lstStyle>
            <a:lvl1pPr>
              <a:defRPr sz="2800">
                <a:latin typeface="Arial" panose="020B0604020202020204" pitchFamily="34" charset="0"/>
                <a:cs typeface="Arial" panose="020B0604020202020204" pitchFamily="34" charset="0"/>
              </a:defRPr>
            </a:lvl1pPr>
          </a:lstStyle>
          <a:p>
            <a:r>
              <a:rPr lang="de-DE" dirty="0" smtClean="0"/>
              <a:t>Titel</a:t>
            </a:r>
            <a:endParaRPr lang="en-US" dirty="0"/>
          </a:p>
        </p:txBody>
      </p:sp>
    </p:spTree>
    <p:extLst>
      <p:ext uri="{BB962C8B-B14F-4D97-AF65-F5344CB8AC3E}">
        <p14:creationId xmlns:p14="http://schemas.microsoft.com/office/powerpoint/2010/main" val="23549696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2"/>
                </a:solidFill>
                <a:latin typeface="Arial" panose="020B0604020202020204" pitchFamily="34" charset="0"/>
                <a:cs typeface="Arial" panose="020B0604020202020204" pitchFamily="34" charset="0"/>
              </a:defRPr>
            </a:lvl1pPr>
          </a:lstStyle>
          <a:p>
            <a:r>
              <a:rPr lang="de-DE" smtClean="0"/>
              <a:t>Titelmasterformat durch Klicken bearbeiten</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latin typeface="Arial" panose="020B0604020202020204" pitchFamily="34" charset="0"/>
                <a:cs typeface="Arial" panose="020B0604020202020204" pitchFamily="34" charset="0"/>
              </a:defRPr>
            </a:lvl1pPr>
            <a:lvl2pPr>
              <a:defRPr baseline="0">
                <a:solidFill>
                  <a:schemeClr val="tx2"/>
                </a:solidFill>
                <a:latin typeface="Arial" panose="020B0604020202020204" pitchFamily="34" charset="0"/>
                <a:cs typeface="Arial" panose="020B0604020202020204" pitchFamily="34" charset="0"/>
              </a:defRPr>
            </a:lvl2pPr>
            <a:lvl3pPr>
              <a:defRPr baseline="0">
                <a:solidFill>
                  <a:schemeClr val="tx2"/>
                </a:solidFill>
                <a:latin typeface="Arial" panose="020B0604020202020204" pitchFamily="34" charset="0"/>
                <a:cs typeface="Arial" panose="020B0604020202020204" pitchFamily="34" charset="0"/>
              </a:defRPr>
            </a:lvl3pPr>
            <a:lvl4pPr>
              <a:defRPr baseline="0">
                <a:solidFill>
                  <a:schemeClr val="tx2"/>
                </a:solidFill>
                <a:latin typeface="Arial" panose="020B0604020202020204" pitchFamily="34" charset="0"/>
                <a:cs typeface="Arial" panose="020B0604020202020204" pitchFamily="34" charset="0"/>
              </a:defRPr>
            </a:lvl4pPr>
            <a:lvl5pPr>
              <a:defRPr baseline="0">
                <a:solidFill>
                  <a:schemeClr val="tx2"/>
                </a:solidFill>
                <a:latin typeface="Arial" panose="020B0604020202020204" pitchFamily="34" charset="0"/>
                <a:cs typeface="Arial" panose="020B0604020202020204"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r>
              <a:rPr lang="de-CH" dirty="0" smtClean="0"/>
              <a:t>16. Dezember 2020</a:t>
            </a:r>
            <a:endParaRPr lang="de-CH" dirty="0"/>
          </a:p>
        </p:txBody>
      </p:sp>
      <p:sp>
        <p:nvSpPr>
          <p:cNvPr id="6" name="Footer Placeholder 5"/>
          <p:cNvSpPr>
            <a:spLocks noGrp="1"/>
          </p:cNvSpPr>
          <p:nvPr>
            <p:ph type="ftr" sz="quarter" idx="11"/>
          </p:nvPr>
        </p:nvSpPr>
        <p:spPr/>
        <p:txBody>
          <a:bodyPr/>
          <a:lstStyle/>
          <a:p>
            <a:r>
              <a:rPr lang="de-CH" dirty="0" smtClean="0"/>
              <a:t>Finances Publiques AG</a:t>
            </a:r>
            <a:endParaRPr lang="de-CH" dirty="0"/>
          </a:p>
        </p:txBody>
      </p:sp>
      <p:sp>
        <p:nvSpPr>
          <p:cNvPr id="7" name="Slide Number Placeholder 6"/>
          <p:cNvSpPr>
            <a:spLocks noGrp="1"/>
          </p:cNvSpPr>
          <p:nvPr>
            <p:ph type="sldNum" sz="quarter" idx="12"/>
          </p:nvPr>
        </p:nvSpPr>
        <p:spPr/>
        <p:txBody>
          <a:bodyPr/>
          <a:lstStyle/>
          <a:p>
            <a:fld id="{F2014BC0-86CA-4C82-8B04-EB2D247C921A}" type="slidenum">
              <a:rPr lang="de-CH" smtClean="0"/>
              <a:t>‹Nr.›</a:t>
            </a:fld>
            <a:endParaRPr lang="de-CH" dirty="0"/>
          </a:p>
        </p:txBody>
      </p:sp>
    </p:spTree>
    <p:extLst>
      <p:ext uri="{BB962C8B-B14F-4D97-AF65-F5344CB8AC3E}">
        <p14:creationId xmlns:p14="http://schemas.microsoft.com/office/powerpoint/2010/main" val="11914142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normAutofit/>
          </a:bodyPr>
          <a:lstStyle>
            <a:lvl1pPr>
              <a:defRPr sz="2800">
                <a:solidFill>
                  <a:schemeClr val="tx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000" b="0" baseline="0">
                <a:solidFill>
                  <a:schemeClr val="tx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smtClean="0"/>
              <a:t>Formatvorlagen des Textmasters bearbeiten</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latin typeface="Arial" panose="020B0604020202020204" pitchFamily="34" charset="0"/>
                <a:cs typeface="Arial" panose="020B0604020202020204" pitchFamily="34" charset="0"/>
              </a:defRPr>
            </a:lvl1pPr>
            <a:lvl2pPr>
              <a:defRPr baseline="0">
                <a:solidFill>
                  <a:schemeClr val="tx2"/>
                </a:solidFill>
                <a:latin typeface="Arial" panose="020B0604020202020204" pitchFamily="34" charset="0"/>
                <a:cs typeface="Arial" panose="020B0604020202020204" pitchFamily="34" charset="0"/>
              </a:defRPr>
            </a:lvl2pPr>
            <a:lvl3pPr>
              <a:defRPr baseline="0">
                <a:solidFill>
                  <a:schemeClr val="tx2"/>
                </a:solidFill>
                <a:latin typeface="Arial" panose="020B0604020202020204" pitchFamily="34" charset="0"/>
                <a:cs typeface="Arial" panose="020B0604020202020204" pitchFamily="34" charset="0"/>
              </a:defRPr>
            </a:lvl3pPr>
            <a:lvl4pPr>
              <a:defRPr baseline="0">
                <a:solidFill>
                  <a:schemeClr val="tx2"/>
                </a:solidFill>
                <a:latin typeface="Arial" panose="020B0604020202020204" pitchFamily="34" charset="0"/>
                <a:cs typeface="Arial" panose="020B0604020202020204" pitchFamily="34" charset="0"/>
              </a:defRPr>
            </a:lvl4pPr>
            <a:lvl5pPr>
              <a:defRPr baseline="0">
                <a:solidFill>
                  <a:schemeClr val="tx2"/>
                </a:solidFill>
                <a:latin typeface="Arial" panose="020B0604020202020204" pitchFamily="34" charset="0"/>
                <a:cs typeface="Arial" panose="020B0604020202020204"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000" b="0" baseline="0">
                <a:solidFill>
                  <a:schemeClr val="tx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latin typeface="Arial" panose="020B0604020202020204" pitchFamily="34" charset="0"/>
                <a:cs typeface="Arial" panose="020B0604020202020204" pitchFamily="34" charset="0"/>
              </a:defRPr>
            </a:lvl1pPr>
            <a:lvl2pPr>
              <a:defRPr baseline="0">
                <a:solidFill>
                  <a:schemeClr val="tx2"/>
                </a:solidFill>
                <a:latin typeface="Arial" panose="020B0604020202020204" pitchFamily="34" charset="0"/>
                <a:cs typeface="Arial" panose="020B0604020202020204" pitchFamily="34" charset="0"/>
              </a:defRPr>
            </a:lvl2pPr>
            <a:lvl3pPr>
              <a:defRPr baseline="0">
                <a:solidFill>
                  <a:schemeClr val="tx2"/>
                </a:solidFill>
                <a:latin typeface="Arial" panose="020B0604020202020204" pitchFamily="34" charset="0"/>
                <a:cs typeface="Arial" panose="020B0604020202020204" pitchFamily="34" charset="0"/>
              </a:defRPr>
            </a:lvl3pPr>
            <a:lvl4pPr>
              <a:defRPr baseline="0">
                <a:solidFill>
                  <a:schemeClr val="tx2"/>
                </a:solidFill>
                <a:latin typeface="Arial" panose="020B0604020202020204" pitchFamily="34" charset="0"/>
                <a:cs typeface="Arial" panose="020B0604020202020204" pitchFamily="34" charset="0"/>
              </a:defRPr>
            </a:lvl4pPr>
            <a:lvl5pPr>
              <a:defRPr baseline="0">
                <a:solidFill>
                  <a:schemeClr val="tx2"/>
                </a:solidFill>
                <a:latin typeface="Arial" panose="020B0604020202020204" pitchFamily="34" charset="0"/>
                <a:cs typeface="Arial" panose="020B0604020202020204"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Date Placeholder 6"/>
          <p:cNvSpPr>
            <a:spLocks noGrp="1"/>
          </p:cNvSpPr>
          <p:nvPr>
            <p:ph type="dt" sz="half" idx="10"/>
          </p:nvPr>
        </p:nvSpPr>
        <p:spPr/>
        <p:txBody>
          <a:bodyPr/>
          <a:lstStyle/>
          <a:p>
            <a:r>
              <a:rPr lang="de-CH" dirty="0" smtClean="0"/>
              <a:t>16. Dezember 2020</a:t>
            </a:r>
            <a:endParaRPr lang="de-CH" dirty="0"/>
          </a:p>
        </p:txBody>
      </p:sp>
      <p:sp>
        <p:nvSpPr>
          <p:cNvPr id="8" name="Footer Placeholder 7"/>
          <p:cNvSpPr>
            <a:spLocks noGrp="1"/>
          </p:cNvSpPr>
          <p:nvPr>
            <p:ph type="ftr" sz="quarter" idx="11"/>
          </p:nvPr>
        </p:nvSpPr>
        <p:spPr/>
        <p:txBody>
          <a:bodyPr/>
          <a:lstStyle/>
          <a:p>
            <a:r>
              <a:rPr lang="de-CH" dirty="0" smtClean="0"/>
              <a:t>Finances Publiques AG</a:t>
            </a:r>
            <a:endParaRPr lang="de-CH" dirty="0"/>
          </a:p>
        </p:txBody>
      </p:sp>
      <p:sp>
        <p:nvSpPr>
          <p:cNvPr id="9" name="Slide Number Placeholder 8"/>
          <p:cNvSpPr>
            <a:spLocks noGrp="1"/>
          </p:cNvSpPr>
          <p:nvPr>
            <p:ph type="sldNum" sz="quarter" idx="12"/>
          </p:nvPr>
        </p:nvSpPr>
        <p:spPr/>
        <p:txBody>
          <a:bodyPr/>
          <a:lstStyle/>
          <a:p>
            <a:fld id="{F2014BC0-86CA-4C82-8B04-EB2D247C921A}" type="slidenum">
              <a:rPr lang="de-CH" smtClean="0"/>
              <a:t>‹Nr.›</a:t>
            </a:fld>
            <a:endParaRPr lang="de-CH" dirty="0"/>
          </a:p>
        </p:txBody>
      </p:sp>
    </p:spTree>
    <p:extLst>
      <p:ext uri="{BB962C8B-B14F-4D97-AF65-F5344CB8AC3E}">
        <p14:creationId xmlns:p14="http://schemas.microsoft.com/office/powerpoint/2010/main" val="183267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2"/>
          </p:nvPr>
        </p:nvSpPr>
        <p:spPr>
          <a:xfrm>
            <a:off x="1042987" y="6453386"/>
            <a:ext cx="1338571"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cs typeface="Arial" panose="020B0604020202020204" pitchFamily="34" charset="0"/>
              </a:defRPr>
            </a:lvl1pPr>
          </a:lstStyle>
          <a:p>
            <a:r>
              <a:rPr lang="de-CH" dirty="0" smtClean="0"/>
              <a:t>16. Dezember 2020</a:t>
            </a:r>
            <a:endParaRPr lang="de-CH" dirty="0"/>
          </a:p>
        </p:txBody>
      </p:sp>
      <p:sp>
        <p:nvSpPr>
          <p:cNvPr id="5" name="Footer Placeholder 4"/>
          <p:cNvSpPr>
            <a:spLocks noGrp="1"/>
          </p:cNvSpPr>
          <p:nvPr>
            <p:ph type="ftr" sz="quarter" idx="3"/>
          </p:nvPr>
        </p:nvSpPr>
        <p:spPr>
          <a:xfrm>
            <a:off x="2605314" y="6453386"/>
            <a:ext cx="4275482" cy="404614"/>
          </a:xfrm>
          <a:prstGeom prst="rect">
            <a:avLst/>
          </a:prstGeom>
        </p:spPr>
        <p:txBody>
          <a:bodyPr vert="horz" lIns="91440" tIns="45720" rIns="91440" bIns="45720" rtlCol="0" anchor="ctr"/>
          <a:lstStyle>
            <a:lvl1pPr algn="ctr">
              <a:defRPr sz="1000" baseline="0">
                <a:solidFill>
                  <a:schemeClr val="tx2"/>
                </a:solidFill>
                <a:latin typeface="Arial" panose="020B0604020202020204" pitchFamily="34" charset="0"/>
                <a:cs typeface="Arial" panose="020B0604020202020204" pitchFamily="34" charset="0"/>
              </a:defRPr>
            </a:lvl1pPr>
          </a:lstStyle>
          <a:p>
            <a:r>
              <a:rPr lang="de-CH" dirty="0" smtClean="0"/>
              <a:t>Finances Publiques AG</a:t>
            </a:r>
            <a:endParaRPr lang="de-CH"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latin typeface="Arial" panose="020B0604020202020204" pitchFamily="34" charset="0"/>
                <a:cs typeface="Arial" panose="020B0604020202020204" pitchFamily="34" charset="0"/>
              </a:defRPr>
            </a:lvl1pPr>
          </a:lstStyle>
          <a:p>
            <a:fld id="{F2014BC0-86CA-4C82-8B04-EB2D247C921A}" type="slidenum">
              <a:rPr lang="de-CH" smtClean="0"/>
              <a:pPr/>
              <a:t>‹Nr.›</a:t>
            </a:fld>
            <a:endParaRPr lang="de-CH"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0" y="376"/>
            <a:ext cx="530021" cy="6858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pic>
        <p:nvPicPr>
          <p:cNvPr id="7" name="Grafik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628344" y="116771"/>
            <a:ext cx="342694" cy="360000"/>
          </a:xfrm>
          <a:prstGeom prst="rect">
            <a:avLst/>
          </a:prstGeom>
        </p:spPr>
      </p:pic>
    </p:spTree>
    <p:extLst>
      <p:ext uri="{BB962C8B-B14F-4D97-AF65-F5344CB8AC3E}">
        <p14:creationId xmlns:p14="http://schemas.microsoft.com/office/powerpoint/2010/main" val="84829234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13" r:id="rId3"/>
    <p:sldLayoutId id="2147483710" r:id="rId4"/>
    <p:sldLayoutId id="2147483711" r:id="rId5"/>
    <p:sldLayoutId id="2147483714" r:id="rId6"/>
    <p:sldLayoutId id="2147483709" r:id="rId7"/>
    <p:sldLayoutId id="2147483706" r:id="rId8"/>
    <p:sldLayoutId id="2147483707" r:id="rId9"/>
  </p:sldLayoutIdLst>
  <p:timing>
    <p:tnLst>
      <p:par>
        <p:cTn id="1" dur="indefinite" restart="never" nodeType="tmRoot"/>
      </p:par>
    </p:tnLst>
  </p:timing>
  <p:hf hdr="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11" orient="horz" pos="1368" userDrawn="1">
          <p15:clr>
            <a:srgbClr val="F26B43"/>
          </p15:clr>
        </p15:guide>
        <p15:guide id="12" orient="horz" pos="1440" userDrawn="1">
          <p15:clr>
            <a:srgbClr val="F26B43"/>
          </p15:clr>
        </p15:guide>
        <p15:guide id="13" orient="horz" pos="3696" userDrawn="1">
          <p15:clr>
            <a:srgbClr val="F26B43"/>
          </p15:clr>
        </p15:guide>
        <p15:guide id="14" orient="horz" pos="432" userDrawn="1">
          <p15:clr>
            <a:srgbClr val="F26B43"/>
          </p15:clr>
        </p15:guide>
        <p15:guide id="15" orient="horz" pos="1512" userDrawn="1">
          <p15:clr>
            <a:srgbClr val="F26B43"/>
          </p15:clr>
        </p15:guide>
        <p15:guide id="16" pos="5184" userDrawn="1">
          <p15:clr>
            <a:srgbClr val="F26B43"/>
          </p15:clr>
        </p15:guide>
        <p15:guide id="17" pos="702" userDrawn="1">
          <p15:clr>
            <a:srgbClr val="F26B43"/>
          </p15:clr>
        </p15:guide>
        <p15:guide id="18" pos="6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6243" y="2990429"/>
            <a:ext cx="8091287" cy="1129134"/>
          </a:xfrm>
        </p:spPr>
        <p:txBody>
          <a:bodyPr/>
          <a:lstStyle/>
          <a:p>
            <a:r>
              <a:rPr lang="de-CH" sz="1800" dirty="0" smtClean="0"/>
              <a:t>Schulung</a:t>
            </a:r>
            <a:r>
              <a:rPr lang="de-CH" sz="1800" cap="none" dirty="0" smtClean="0"/>
              <a:t/>
            </a:r>
            <a:br>
              <a:rPr lang="de-CH" sz="1800" cap="none" dirty="0" smtClean="0"/>
            </a:br>
            <a:r>
              <a:rPr lang="de-CH" sz="1800" cap="none" dirty="0" smtClean="0"/>
              <a:t/>
            </a:r>
            <a:br>
              <a:rPr lang="de-CH" sz="1800" cap="none" dirty="0" smtClean="0"/>
            </a:br>
            <a:r>
              <a:rPr lang="de-CH" sz="4000" dirty="0" smtClean="0"/>
              <a:t>Einführung HRM2</a:t>
            </a:r>
            <a:endParaRPr lang="de-CH" sz="4000" cap="none" dirty="0"/>
          </a:p>
        </p:txBody>
      </p:sp>
      <p:sp>
        <p:nvSpPr>
          <p:cNvPr id="3" name="Untertitel 2"/>
          <p:cNvSpPr>
            <a:spLocks noGrp="1"/>
          </p:cNvSpPr>
          <p:nvPr>
            <p:ph type="subTitle" idx="1"/>
          </p:nvPr>
        </p:nvSpPr>
        <p:spPr>
          <a:xfrm>
            <a:off x="568618" y="5123114"/>
            <a:ext cx="8251532" cy="454355"/>
          </a:xfrm>
        </p:spPr>
        <p:txBody>
          <a:bodyPr>
            <a:noAutofit/>
          </a:bodyPr>
          <a:lstStyle/>
          <a:p>
            <a:r>
              <a:rPr lang="de-CH" dirty="0" smtClean="0"/>
              <a:t>Finances Publiques AG für öffentliche Finanzen und Organisation, www.fpag.ch</a:t>
            </a:r>
            <a:endParaRPr lang="de-CH" dirty="0"/>
          </a:p>
        </p:txBody>
      </p:sp>
      <p:sp>
        <p:nvSpPr>
          <p:cNvPr id="4" name="Untertitel 2"/>
          <p:cNvSpPr txBox="1">
            <a:spLocks/>
          </p:cNvSpPr>
          <p:nvPr/>
        </p:nvSpPr>
        <p:spPr>
          <a:xfrm>
            <a:off x="677714" y="4155133"/>
            <a:ext cx="8029816" cy="417216"/>
          </a:xfrm>
          <a:prstGeom prst="rect">
            <a:avLst/>
          </a:prstGeom>
        </p:spPr>
        <p:txBody>
          <a:bodyPr vert="horz" lIns="91440" tIns="45720" rIns="91440" bIns="45720" rtlCol="0">
            <a:normAutofit/>
          </a:bodyPr>
          <a:lstStyle>
            <a:lvl1pPr marL="0" indent="0" algn="ctr" defTabSz="685800" rtl="0" eaLnBrk="1" latinLnBrk="0" hangingPunct="1">
              <a:lnSpc>
                <a:spcPct val="112000"/>
              </a:lnSpc>
              <a:spcBef>
                <a:spcPts val="0"/>
              </a:spcBef>
              <a:spcAft>
                <a:spcPts val="0"/>
              </a:spcAft>
              <a:buFont typeface="Franklin Gothic Book" panose="020B0503020102020204" pitchFamily="34" charset="0"/>
              <a:buNone/>
              <a:defRPr sz="1800" kern="1200" baseline="0">
                <a:solidFill>
                  <a:schemeClr val="tx2"/>
                </a:solidFill>
                <a:latin typeface="+mn-lt"/>
                <a:ea typeface="+mn-ea"/>
                <a:cs typeface="+mn-cs"/>
              </a:defRPr>
            </a:lvl1pPr>
            <a:lvl2pPr marL="342900" indent="0" algn="ctr" defTabSz="685800" rtl="0" eaLnBrk="1" latinLnBrk="0" hangingPunct="1">
              <a:lnSpc>
                <a:spcPct val="94000"/>
              </a:lnSpc>
              <a:spcBef>
                <a:spcPts val="500"/>
              </a:spcBef>
              <a:spcAft>
                <a:spcPts val="200"/>
              </a:spcAft>
              <a:buFont typeface="Franklin Gothic Book" panose="020B0503020102020204" pitchFamily="34" charset="0"/>
              <a:buNone/>
              <a:defRPr sz="1500" i="1" kern="1200" baseline="0">
                <a:solidFill>
                  <a:schemeClr val="tx2"/>
                </a:solidFill>
                <a:latin typeface="+mn-lt"/>
                <a:ea typeface="+mn-ea"/>
                <a:cs typeface="+mn-cs"/>
              </a:defRPr>
            </a:lvl2pPr>
            <a:lvl3pPr marL="685800" indent="0" algn="ctr" defTabSz="685800" rtl="0" eaLnBrk="1" latinLnBrk="0" hangingPunct="1">
              <a:lnSpc>
                <a:spcPct val="94000"/>
              </a:lnSpc>
              <a:spcBef>
                <a:spcPts val="500"/>
              </a:spcBef>
              <a:spcAft>
                <a:spcPts val="200"/>
              </a:spcAft>
              <a:buFont typeface="Franklin Gothic Book" panose="020B0503020102020204" pitchFamily="34" charset="0"/>
              <a:buNone/>
              <a:defRPr sz="1350" kern="1200" baseline="0">
                <a:solidFill>
                  <a:schemeClr val="tx2"/>
                </a:solidFill>
                <a:latin typeface="+mn-lt"/>
                <a:ea typeface="+mn-ea"/>
                <a:cs typeface="+mn-cs"/>
              </a:defRPr>
            </a:lvl3pPr>
            <a:lvl4pPr marL="10287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4pPr>
            <a:lvl5pPr marL="13716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5pPr>
            <a:lvl6pPr marL="17145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6pPr>
            <a:lvl7pPr marL="20574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7pPr>
            <a:lvl8pPr marL="24003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8pPr>
            <a:lvl9pPr marL="27432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9pPr>
          </a:lstStyle>
          <a:p>
            <a:endParaRPr lang="de-CH"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3"/>
          <a:stretch>
            <a:fillRect/>
          </a:stretch>
        </p:blipFill>
        <p:spPr>
          <a:xfrm>
            <a:off x="2704484" y="1126326"/>
            <a:ext cx="3914804" cy="1204921"/>
          </a:xfrm>
          <a:prstGeom prst="rect">
            <a:avLst/>
          </a:prstGeom>
        </p:spPr>
      </p:pic>
    </p:spTree>
    <p:extLst>
      <p:ext uri="{BB962C8B-B14F-4D97-AF65-F5344CB8AC3E}">
        <p14:creationId xmlns:p14="http://schemas.microsoft.com/office/powerpoint/2010/main" val="4164557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HRM2 – was ändert?</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10</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Anlagebuchhaltung</a:t>
            </a:r>
          </a:p>
          <a:p>
            <a:pPr marL="0" indent="0">
              <a:buNone/>
            </a:pPr>
            <a:r>
              <a:rPr lang="de-CH" b="1" dirty="0" smtClean="0"/>
              <a:t>			</a:t>
            </a:r>
          </a:p>
        </p:txBody>
      </p:sp>
      <p:pic>
        <p:nvPicPr>
          <p:cNvPr id="3" name="Grafik 2"/>
          <p:cNvPicPr>
            <a:picLocks noChangeAspect="1"/>
          </p:cNvPicPr>
          <p:nvPr/>
        </p:nvPicPr>
        <p:blipFill>
          <a:blip r:embed="rId4"/>
          <a:stretch>
            <a:fillRect/>
          </a:stretch>
        </p:blipFill>
        <p:spPr>
          <a:xfrm>
            <a:off x="681566" y="2050906"/>
            <a:ext cx="8319177" cy="4402479"/>
          </a:xfrm>
          <a:prstGeom prst="rect">
            <a:avLst/>
          </a:prstGeom>
        </p:spPr>
      </p:pic>
    </p:spTree>
    <p:extLst>
      <p:ext uri="{BB962C8B-B14F-4D97-AF65-F5344CB8AC3E}">
        <p14:creationId xmlns:p14="http://schemas.microsoft.com/office/powerpoint/2010/main" val="369620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HRM2 – was ändert?</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11</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Anlagebuchhaltung</a:t>
            </a:r>
          </a:p>
          <a:p>
            <a:pPr marL="0" indent="0">
              <a:buNone/>
            </a:pPr>
            <a:r>
              <a:rPr lang="de-CH" b="1" dirty="0" smtClean="0"/>
              <a:t>			</a:t>
            </a:r>
          </a:p>
        </p:txBody>
      </p:sp>
      <p:pic>
        <p:nvPicPr>
          <p:cNvPr id="7" name="Grafik 6"/>
          <p:cNvPicPr>
            <a:picLocks noChangeAspect="1"/>
          </p:cNvPicPr>
          <p:nvPr/>
        </p:nvPicPr>
        <p:blipFill>
          <a:blip r:embed="rId4"/>
          <a:stretch>
            <a:fillRect/>
          </a:stretch>
        </p:blipFill>
        <p:spPr>
          <a:xfrm>
            <a:off x="540132" y="2595033"/>
            <a:ext cx="8474898" cy="3858353"/>
          </a:xfrm>
          <a:prstGeom prst="rect">
            <a:avLst/>
          </a:prstGeom>
        </p:spPr>
      </p:pic>
    </p:spTree>
    <p:extLst>
      <p:ext uri="{BB962C8B-B14F-4D97-AF65-F5344CB8AC3E}">
        <p14:creationId xmlns:p14="http://schemas.microsoft.com/office/powerpoint/2010/main" val="1229324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HRM2 – was ändert?</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12</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Geldflussrechnung</a:t>
            </a:r>
          </a:p>
          <a:p>
            <a:pPr marL="0" indent="0">
              <a:buNone/>
            </a:pPr>
            <a:r>
              <a:rPr lang="de-CH" b="1" dirty="0" smtClean="0"/>
              <a:t>			</a:t>
            </a:r>
          </a:p>
        </p:txBody>
      </p:sp>
      <p:pic>
        <p:nvPicPr>
          <p:cNvPr id="9" name="Grafik 8"/>
          <p:cNvPicPr>
            <a:picLocks noChangeAspect="1"/>
          </p:cNvPicPr>
          <p:nvPr/>
        </p:nvPicPr>
        <p:blipFill>
          <a:blip r:embed="rId4"/>
          <a:stretch>
            <a:fillRect/>
          </a:stretch>
        </p:blipFill>
        <p:spPr>
          <a:xfrm>
            <a:off x="1042987" y="1982156"/>
            <a:ext cx="7755636" cy="4117848"/>
          </a:xfrm>
          <a:prstGeom prst="rect">
            <a:avLst/>
          </a:prstGeom>
        </p:spPr>
      </p:pic>
    </p:spTree>
    <p:extLst>
      <p:ext uri="{BB962C8B-B14F-4D97-AF65-F5344CB8AC3E}">
        <p14:creationId xmlns:p14="http://schemas.microsoft.com/office/powerpoint/2010/main" val="1257163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HRM2 – was ändert?</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13</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..oder auch nicht!</a:t>
            </a:r>
          </a:p>
          <a:p>
            <a:pPr marL="0" indent="0">
              <a:buNone/>
            </a:pPr>
            <a:endParaRPr lang="de-CH" b="1" dirty="0"/>
          </a:p>
          <a:p>
            <a:r>
              <a:rPr lang="de-CH" dirty="0"/>
              <a:t>Keine Neubewertung des Finanzvermögens, dadurch keine Steuerprobleme.</a:t>
            </a:r>
          </a:p>
          <a:p>
            <a:r>
              <a:rPr lang="de-CH" dirty="0"/>
              <a:t>Keine Anwendung der Aktivierungsgrenze, dadurch keine Steuerprobleme.</a:t>
            </a:r>
          </a:p>
          <a:p>
            <a:pPr marL="0" indent="0">
              <a:buNone/>
            </a:pPr>
            <a:endParaRPr lang="de-CH" b="1" dirty="0" smtClean="0"/>
          </a:p>
          <a:p>
            <a:pPr marL="0" indent="0">
              <a:buNone/>
            </a:pPr>
            <a:r>
              <a:rPr lang="de-CH" b="1" dirty="0" smtClean="0"/>
              <a:t>			</a:t>
            </a:r>
          </a:p>
        </p:txBody>
      </p:sp>
    </p:spTree>
    <p:extLst>
      <p:ext uri="{BB962C8B-B14F-4D97-AF65-F5344CB8AC3E}">
        <p14:creationId xmlns:p14="http://schemas.microsoft.com/office/powerpoint/2010/main" val="9985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1676400"/>
          </a:xfrm>
        </p:spPr>
        <p:txBody>
          <a:bodyPr>
            <a:normAutofit/>
          </a:bodyPr>
          <a:lstStyle/>
          <a:p>
            <a:r>
              <a:rPr lang="de-CH" b="1" dirty="0" smtClean="0"/>
              <a:t>Kontenplan – </a:t>
            </a:r>
            <a:r>
              <a:rPr lang="de-CH" b="1" dirty="0"/>
              <a:t>wie wende ich diesen an</a:t>
            </a:r>
            <a:r>
              <a:rPr lang="de-CH" b="1" dirty="0" smtClean="0"/>
              <a:t>?</a:t>
            </a:r>
            <a:br>
              <a:rPr lang="de-CH" b="1" dirty="0" smtClean="0"/>
            </a:br>
            <a:r>
              <a:rPr lang="de-CH" b="1" dirty="0"/>
              <a:t/>
            </a:r>
            <a:br>
              <a:rPr lang="de-CH" b="1" dirty="0"/>
            </a:br>
            <a:r>
              <a:rPr lang="de-CH" b="1" dirty="0"/>
              <a:t/>
            </a:r>
            <a:br>
              <a:rPr lang="de-CH" b="1" dirty="0"/>
            </a:br>
            <a:r>
              <a:rPr lang="de-CH" sz="2000" b="1" dirty="0" smtClean="0"/>
              <a:t>Kontenrahmen des Kantons</a:t>
            </a:r>
            <a:endParaRPr lang="de-CH" sz="2000"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14</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pic>
        <p:nvPicPr>
          <p:cNvPr id="10" name="Grafik 9"/>
          <p:cNvPicPr>
            <a:picLocks noChangeAspect="1"/>
          </p:cNvPicPr>
          <p:nvPr/>
        </p:nvPicPr>
        <p:blipFill>
          <a:blip r:embed="rId4"/>
          <a:stretch>
            <a:fillRect/>
          </a:stretch>
        </p:blipFill>
        <p:spPr>
          <a:xfrm>
            <a:off x="757919" y="2099733"/>
            <a:ext cx="8223361" cy="3490912"/>
          </a:xfrm>
          <a:prstGeom prst="rect">
            <a:avLst/>
          </a:prstGeom>
        </p:spPr>
      </p:pic>
    </p:spTree>
    <p:extLst>
      <p:ext uri="{BB962C8B-B14F-4D97-AF65-F5344CB8AC3E}">
        <p14:creationId xmlns:p14="http://schemas.microsoft.com/office/powerpoint/2010/main" val="3750780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799"/>
            <a:ext cx="7200900" cy="2904067"/>
          </a:xfrm>
        </p:spPr>
        <p:txBody>
          <a:bodyPr>
            <a:normAutofit/>
          </a:bodyPr>
          <a:lstStyle/>
          <a:p>
            <a:r>
              <a:rPr lang="de-CH" b="1" dirty="0" smtClean="0"/>
              <a:t>Kontenplan – </a:t>
            </a:r>
            <a:r>
              <a:rPr lang="de-CH" b="1" dirty="0"/>
              <a:t>wie wende ich diesen an</a:t>
            </a:r>
            <a:r>
              <a:rPr lang="de-CH" b="1" dirty="0" smtClean="0"/>
              <a:t>?</a:t>
            </a:r>
            <a:br>
              <a:rPr lang="de-CH" b="1" dirty="0" smtClean="0"/>
            </a:br>
            <a:r>
              <a:rPr lang="de-CH" b="1" dirty="0"/>
              <a:t/>
            </a:r>
            <a:br>
              <a:rPr lang="de-CH" b="1" dirty="0"/>
            </a:br>
            <a:r>
              <a:rPr lang="de-CH" b="1" dirty="0"/>
              <a:t/>
            </a:r>
            <a:br>
              <a:rPr lang="de-CH" b="1" dirty="0"/>
            </a:br>
            <a:r>
              <a:rPr lang="de-CH" sz="2000" b="1" dirty="0" err="1" smtClean="0"/>
              <a:t>Umschlüsselungs</a:t>
            </a:r>
            <a:r>
              <a:rPr lang="de-CH" sz="2000" b="1" dirty="0" smtClean="0"/>
              <a:t>-</a:t>
            </a:r>
            <a:br>
              <a:rPr lang="de-CH" sz="2000" b="1" dirty="0" smtClean="0"/>
            </a:br>
            <a:r>
              <a:rPr lang="de-CH" sz="2000" b="1" dirty="0" smtClean="0"/>
              <a:t>Tabelle AGR</a:t>
            </a:r>
            <a:endParaRPr lang="de-CH" sz="2000"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15</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pic>
        <p:nvPicPr>
          <p:cNvPr id="3" name="Grafik 2"/>
          <p:cNvPicPr>
            <a:picLocks noChangeAspect="1"/>
          </p:cNvPicPr>
          <p:nvPr/>
        </p:nvPicPr>
        <p:blipFill>
          <a:blip r:embed="rId4"/>
          <a:stretch>
            <a:fillRect/>
          </a:stretch>
        </p:blipFill>
        <p:spPr>
          <a:xfrm>
            <a:off x="3607488" y="1571840"/>
            <a:ext cx="5249174" cy="4447959"/>
          </a:xfrm>
          <a:prstGeom prst="rect">
            <a:avLst/>
          </a:prstGeom>
        </p:spPr>
      </p:pic>
    </p:spTree>
    <p:extLst>
      <p:ext uri="{BB962C8B-B14F-4D97-AF65-F5344CB8AC3E}">
        <p14:creationId xmlns:p14="http://schemas.microsoft.com/office/powerpoint/2010/main" val="2865449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normAutofit fontScale="90000"/>
          </a:bodyPr>
          <a:lstStyle/>
          <a:p>
            <a:r>
              <a:rPr lang="de-CH" b="1" dirty="0"/>
              <a:t>Kontenplan – wie wende ich diesen an</a:t>
            </a:r>
            <a:r>
              <a:rPr lang="de-CH" b="1" dirty="0" smtClean="0"/>
              <a:t>?</a:t>
            </a:r>
            <a:br>
              <a:rPr lang="de-CH" b="1" dirty="0" smtClean="0"/>
            </a:br>
            <a:r>
              <a:rPr lang="de-CH" b="1" dirty="0"/>
              <a:t/>
            </a:r>
            <a:br>
              <a:rPr lang="de-CH" b="1" dirty="0"/>
            </a:br>
            <a:r>
              <a:rPr lang="de-CH" sz="2200" b="1" dirty="0" smtClean="0"/>
              <a:t>Musterkontenplan für Burgergemeinden VBBG</a:t>
            </a:r>
            <a:endParaRPr lang="de-CH" sz="2200"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16</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pic>
        <p:nvPicPr>
          <p:cNvPr id="9" name="Grafik 8"/>
          <p:cNvPicPr>
            <a:picLocks noChangeAspect="1"/>
          </p:cNvPicPr>
          <p:nvPr/>
        </p:nvPicPr>
        <p:blipFill>
          <a:blip r:embed="rId4"/>
          <a:stretch>
            <a:fillRect/>
          </a:stretch>
        </p:blipFill>
        <p:spPr>
          <a:xfrm>
            <a:off x="3566160" y="1784619"/>
            <a:ext cx="5470801" cy="2945434"/>
          </a:xfrm>
          <a:prstGeom prst="rect">
            <a:avLst/>
          </a:prstGeom>
        </p:spPr>
      </p:pic>
      <p:pic>
        <p:nvPicPr>
          <p:cNvPr id="7" name="Grafik 6"/>
          <p:cNvPicPr>
            <a:picLocks noChangeAspect="1"/>
          </p:cNvPicPr>
          <p:nvPr/>
        </p:nvPicPr>
        <p:blipFill>
          <a:blip r:embed="rId5"/>
          <a:stretch>
            <a:fillRect/>
          </a:stretch>
        </p:blipFill>
        <p:spPr>
          <a:xfrm>
            <a:off x="964874" y="2473536"/>
            <a:ext cx="6972949" cy="3616512"/>
          </a:xfrm>
          <a:prstGeom prst="rect">
            <a:avLst/>
          </a:prstGeom>
        </p:spPr>
      </p:pic>
      <p:pic>
        <p:nvPicPr>
          <p:cNvPr id="3" name="Grafik 2"/>
          <p:cNvPicPr>
            <a:picLocks noChangeAspect="1"/>
          </p:cNvPicPr>
          <p:nvPr/>
        </p:nvPicPr>
        <p:blipFill>
          <a:blip r:embed="rId6"/>
          <a:stretch>
            <a:fillRect/>
          </a:stretch>
        </p:blipFill>
        <p:spPr>
          <a:xfrm>
            <a:off x="2306635" y="2928495"/>
            <a:ext cx="5922965" cy="3599309"/>
          </a:xfrm>
          <a:prstGeom prst="rect">
            <a:avLst/>
          </a:prstGeom>
        </p:spPr>
      </p:pic>
    </p:spTree>
    <p:extLst>
      <p:ext uri="{BB962C8B-B14F-4D97-AF65-F5344CB8AC3E}">
        <p14:creationId xmlns:p14="http://schemas.microsoft.com/office/powerpoint/2010/main" val="2318330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17</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5"/>
            <a:ext cx="7691438" cy="42386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Kontenplan (Struktur Bilanz)</a:t>
            </a:r>
          </a:p>
          <a:p>
            <a:pPr marL="0" indent="0">
              <a:buNone/>
              <a:tabLst>
                <a:tab pos="2332038" algn="l"/>
                <a:tab pos="3589338" algn="l"/>
              </a:tabLst>
            </a:pPr>
            <a:r>
              <a:rPr lang="de-CH" u="sng" dirty="0" smtClean="0"/>
              <a:t>HRM1</a:t>
            </a:r>
            <a:r>
              <a:rPr lang="de-CH" dirty="0" smtClean="0"/>
              <a:t>		</a:t>
            </a:r>
            <a:r>
              <a:rPr lang="de-CH" u="sng" dirty="0" smtClean="0"/>
              <a:t>HRM2</a:t>
            </a:r>
          </a:p>
          <a:p>
            <a:pPr marL="0" indent="0">
              <a:buNone/>
              <a:tabLst>
                <a:tab pos="2332038" algn="l"/>
                <a:tab pos="3589338" algn="l"/>
              </a:tabLst>
            </a:pPr>
            <a:r>
              <a:rPr lang="de-CH" dirty="0" smtClean="0"/>
              <a:t>10 Finanzvermögen		10 Finanzvermögen</a:t>
            </a:r>
          </a:p>
          <a:p>
            <a:pPr marL="0" indent="0">
              <a:buNone/>
              <a:tabLst>
                <a:tab pos="2332038" algn="l"/>
                <a:tab pos="3589338" algn="l"/>
              </a:tabLst>
            </a:pPr>
            <a:r>
              <a:rPr lang="de-CH" dirty="0" smtClean="0"/>
              <a:t>11 Verwaltungsvermögen	14 Verwaltungsvermögen</a:t>
            </a:r>
          </a:p>
          <a:p>
            <a:pPr marL="0" indent="0">
              <a:buNone/>
              <a:tabLst>
                <a:tab pos="2332038" algn="l"/>
                <a:tab pos="3589338" algn="l"/>
              </a:tabLst>
            </a:pPr>
            <a:endParaRPr lang="de-CH" dirty="0"/>
          </a:p>
          <a:p>
            <a:pPr marL="0" indent="0">
              <a:buNone/>
              <a:tabLst>
                <a:tab pos="2332038" algn="l"/>
                <a:tab pos="3589338" algn="l"/>
              </a:tabLst>
            </a:pPr>
            <a:r>
              <a:rPr lang="de-CH" dirty="0" smtClean="0"/>
              <a:t>20 Fremdkapital</a:t>
            </a:r>
            <a:r>
              <a:rPr lang="de-CH" dirty="0"/>
              <a:t>	</a:t>
            </a:r>
            <a:r>
              <a:rPr lang="de-CH" dirty="0" smtClean="0"/>
              <a:t>	20 Fremdkapital</a:t>
            </a:r>
          </a:p>
          <a:p>
            <a:pPr marL="0" indent="0">
              <a:buNone/>
              <a:tabLst>
                <a:tab pos="2332038" algn="l"/>
                <a:tab pos="3589338" algn="l"/>
              </a:tabLst>
            </a:pPr>
            <a:r>
              <a:rPr lang="de-CH" dirty="0" smtClean="0"/>
              <a:t>22 Spezialfinanzierungen	--</a:t>
            </a:r>
          </a:p>
          <a:p>
            <a:pPr marL="0" indent="0">
              <a:buNone/>
              <a:tabLst>
                <a:tab pos="2332038" algn="l"/>
                <a:tab pos="3589338" algn="l"/>
              </a:tabLst>
            </a:pPr>
            <a:r>
              <a:rPr lang="de-CH" dirty="0" smtClean="0"/>
              <a:t>23 Eigenkapital		29 Eigenkapital</a:t>
            </a:r>
            <a:br>
              <a:rPr lang="de-CH" dirty="0" smtClean="0"/>
            </a:br>
            <a:r>
              <a:rPr lang="de-CH" dirty="0"/>
              <a:t>	</a:t>
            </a:r>
            <a:r>
              <a:rPr lang="de-CH" dirty="0" smtClean="0"/>
              <a:t>	</a:t>
            </a:r>
            <a:r>
              <a:rPr lang="de-CH" sz="1800" dirty="0" smtClean="0"/>
              <a:t>290 Spezialfinanzierung</a:t>
            </a:r>
            <a:br>
              <a:rPr lang="de-CH" sz="1800" dirty="0" smtClean="0"/>
            </a:br>
            <a:r>
              <a:rPr lang="de-CH" sz="1800" dirty="0" smtClean="0"/>
              <a:t>		299 Bilanzüberschuss</a:t>
            </a:r>
            <a:endParaRPr lang="de-CH" sz="1800" dirty="0"/>
          </a:p>
        </p:txBody>
      </p:sp>
    </p:spTree>
    <p:extLst>
      <p:ext uri="{BB962C8B-B14F-4D97-AF65-F5344CB8AC3E}">
        <p14:creationId xmlns:p14="http://schemas.microsoft.com/office/powerpoint/2010/main" val="1867347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18</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42987" y="1401413"/>
            <a:ext cx="7691438" cy="5229226"/>
          </a:xfrm>
          <a:prstGeom prst="rect">
            <a:avLst/>
          </a:prstGeom>
        </p:spPr>
        <p:txBody>
          <a:bodyPr vert="horz" lIns="91440" tIns="45720" rIns="91440" bIns="45720" rtlCol="0">
            <a:normAutofit lnSpcReduction="10000"/>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Kontenplan (Struktur Erfolgsrechnung)</a:t>
            </a:r>
          </a:p>
          <a:p>
            <a:pPr marL="0" indent="0">
              <a:buNone/>
              <a:tabLst>
                <a:tab pos="2332038" algn="l"/>
                <a:tab pos="3589338" algn="l"/>
              </a:tabLst>
            </a:pPr>
            <a:r>
              <a:rPr lang="de-CH" u="sng" dirty="0" smtClean="0"/>
              <a:t>HRM1 (Artengliederung)</a:t>
            </a:r>
            <a:r>
              <a:rPr lang="de-CH" dirty="0" smtClean="0"/>
              <a:t>	</a:t>
            </a:r>
            <a:r>
              <a:rPr lang="de-CH" u="sng" dirty="0" smtClean="0"/>
              <a:t>HRM2 (Sachgruppen)</a:t>
            </a:r>
          </a:p>
          <a:p>
            <a:pPr marL="0" indent="0">
              <a:buNone/>
              <a:tabLst>
                <a:tab pos="2332038" algn="l"/>
                <a:tab pos="3589338" algn="l"/>
              </a:tabLst>
            </a:pPr>
            <a:r>
              <a:rPr lang="de-CH" sz="2200" dirty="0" smtClean="0"/>
              <a:t>30 Personalaufwand		30 Personalaufwand</a:t>
            </a:r>
          </a:p>
          <a:p>
            <a:pPr marL="0" indent="0">
              <a:buNone/>
              <a:tabLst>
                <a:tab pos="2332038" algn="l"/>
                <a:tab pos="3589338" algn="l"/>
              </a:tabLst>
            </a:pPr>
            <a:r>
              <a:rPr lang="de-CH" sz="2200" dirty="0" smtClean="0"/>
              <a:t>31 Sachaufwand		</a:t>
            </a:r>
            <a:r>
              <a:rPr lang="de-CH" sz="2200" dirty="0"/>
              <a:t>31 </a:t>
            </a:r>
            <a:r>
              <a:rPr lang="de-CH" sz="2200" dirty="0" smtClean="0"/>
              <a:t>Sachaufwand</a:t>
            </a:r>
          </a:p>
          <a:p>
            <a:pPr marL="0" indent="0">
              <a:buNone/>
              <a:tabLst>
                <a:tab pos="2332038" algn="l"/>
                <a:tab pos="3589338" algn="l"/>
              </a:tabLst>
            </a:pPr>
            <a:r>
              <a:rPr lang="de-CH" sz="2200" dirty="0" smtClean="0"/>
              <a:t>32 Passivzinsen		</a:t>
            </a:r>
          </a:p>
          <a:p>
            <a:pPr marL="0" indent="0">
              <a:buNone/>
              <a:tabLst>
                <a:tab pos="2332038" algn="l"/>
                <a:tab pos="3589338" algn="l"/>
              </a:tabLst>
            </a:pPr>
            <a:r>
              <a:rPr lang="de-CH" sz="2200" dirty="0" smtClean="0"/>
              <a:t>33 Abschreibungen	</a:t>
            </a:r>
            <a:r>
              <a:rPr lang="de-CH" sz="2200" dirty="0" smtClean="0"/>
              <a:t>33 </a:t>
            </a:r>
            <a:r>
              <a:rPr lang="de-CH" sz="2200" dirty="0" smtClean="0"/>
              <a:t>Abschreibungen VV</a:t>
            </a:r>
          </a:p>
          <a:p>
            <a:pPr marL="0" indent="0">
              <a:buNone/>
              <a:tabLst>
                <a:tab pos="2332038" algn="l"/>
                <a:tab pos="3589338" algn="l"/>
              </a:tabLst>
            </a:pPr>
            <a:r>
              <a:rPr lang="de-CH" sz="2200" dirty="0" smtClean="0"/>
              <a:t>34 Anteile o. </a:t>
            </a:r>
            <a:r>
              <a:rPr lang="de-CH" sz="2200" dirty="0" err="1" smtClean="0"/>
              <a:t>Zw.bindung</a:t>
            </a:r>
            <a:r>
              <a:rPr lang="de-CH" sz="2200" dirty="0" smtClean="0"/>
              <a:t>	34 Finanzaufwand</a:t>
            </a:r>
          </a:p>
          <a:p>
            <a:pPr marL="0" indent="0">
              <a:buNone/>
              <a:tabLst>
                <a:tab pos="2332038" algn="l"/>
                <a:tab pos="3589338" algn="l"/>
              </a:tabLst>
            </a:pPr>
            <a:r>
              <a:rPr lang="de-CH" sz="2200" dirty="0" smtClean="0"/>
              <a:t>35 </a:t>
            </a:r>
            <a:r>
              <a:rPr lang="de-CH" sz="2200" dirty="0" err="1" smtClean="0"/>
              <a:t>Entsch</a:t>
            </a:r>
            <a:r>
              <a:rPr lang="de-CH" sz="2200" dirty="0" smtClean="0"/>
              <a:t>. Gemeinwesen	35 Einlagen in </a:t>
            </a:r>
            <a:r>
              <a:rPr lang="de-CH" sz="2200" dirty="0" err="1" smtClean="0"/>
              <a:t>sF</a:t>
            </a:r>
            <a:endParaRPr lang="de-CH" sz="2200" dirty="0" smtClean="0"/>
          </a:p>
          <a:p>
            <a:pPr marL="0" indent="0">
              <a:buNone/>
              <a:tabLst>
                <a:tab pos="2332038" algn="l"/>
                <a:tab pos="3589338" algn="l"/>
              </a:tabLst>
            </a:pPr>
            <a:r>
              <a:rPr lang="de-CH" sz="2200" dirty="0" smtClean="0"/>
              <a:t>36 Eigene Beiträge	</a:t>
            </a:r>
            <a:r>
              <a:rPr lang="de-CH" sz="2200" dirty="0" smtClean="0"/>
              <a:t>36 </a:t>
            </a:r>
            <a:r>
              <a:rPr lang="de-CH" sz="2200" dirty="0" smtClean="0"/>
              <a:t>Transferaufwand</a:t>
            </a:r>
          </a:p>
          <a:p>
            <a:pPr marL="0" indent="0">
              <a:buNone/>
              <a:tabLst>
                <a:tab pos="2332038" algn="l"/>
                <a:tab pos="3589338" algn="l"/>
              </a:tabLst>
            </a:pPr>
            <a:r>
              <a:rPr lang="de-CH" sz="2200" dirty="0" smtClean="0"/>
              <a:t>37 Durchlaufende Beiträge	</a:t>
            </a:r>
            <a:r>
              <a:rPr lang="de-CH" sz="2200" dirty="0"/>
              <a:t>37 Durchlaufende Beiträge</a:t>
            </a:r>
          </a:p>
          <a:p>
            <a:pPr marL="0" indent="0">
              <a:buNone/>
              <a:tabLst>
                <a:tab pos="2332038" algn="l"/>
                <a:tab pos="3589338" algn="l"/>
              </a:tabLst>
            </a:pPr>
            <a:r>
              <a:rPr lang="de-CH" sz="2200" dirty="0" smtClean="0"/>
              <a:t>38 Einlagen SF		38 </a:t>
            </a:r>
            <a:r>
              <a:rPr lang="de-CH" sz="2200" dirty="0" err="1" smtClean="0"/>
              <a:t>a.o</a:t>
            </a:r>
            <a:r>
              <a:rPr lang="de-CH" sz="2200" dirty="0" smtClean="0"/>
              <a:t>. Aufwand</a:t>
            </a:r>
          </a:p>
          <a:p>
            <a:pPr marL="0" indent="0">
              <a:buNone/>
              <a:tabLst>
                <a:tab pos="2332038" algn="l"/>
                <a:tab pos="3589338" algn="l"/>
              </a:tabLst>
            </a:pPr>
            <a:r>
              <a:rPr lang="de-CH" sz="2200" dirty="0" smtClean="0"/>
              <a:t>39 Interne Verrechnungen	</a:t>
            </a:r>
            <a:r>
              <a:rPr lang="de-CH" sz="2200" dirty="0"/>
              <a:t>39 Interne </a:t>
            </a:r>
            <a:r>
              <a:rPr lang="de-CH" sz="2200" dirty="0" smtClean="0"/>
              <a:t>Verrechnungen</a:t>
            </a:r>
            <a:endParaRPr lang="de-CH" sz="2200" dirty="0"/>
          </a:p>
        </p:txBody>
      </p:sp>
    </p:spTree>
    <p:extLst>
      <p:ext uri="{BB962C8B-B14F-4D97-AF65-F5344CB8AC3E}">
        <p14:creationId xmlns:p14="http://schemas.microsoft.com/office/powerpoint/2010/main" val="4130489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19</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Kontenplan (Struktur Erfolgsrechnung)</a:t>
            </a:r>
          </a:p>
          <a:p>
            <a:pPr marL="0" indent="0">
              <a:buNone/>
              <a:tabLst>
                <a:tab pos="2332038" algn="l"/>
                <a:tab pos="3589338" algn="l"/>
              </a:tabLst>
            </a:pPr>
            <a:r>
              <a:rPr lang="de-CH" u="sng" dirty="0" smtClean="0"/>
              <a:t>HRM1 (Artengliederung)</a:t>
            </a:r>
            <a:r>
              <a:rPr lang="de-CH" dirty="0" smtClean="0"/>
              <a:t>	</a:t>
            </a:r>
            <a:r>
              <a:rPr lang="de-CH" u="sng" dirty="0" smtClean="0"/>
              <a:t>HRM2 (Sachgruppen)</a:t>
            </a:r>
          </a:p>
          <a:p>
            <a:pPr marL="0" indent="0">
              <a:buNone/>
              <a:tabLst>
                <a:tab pos="2332038" algn="l"/>
                <a:tab pos="3589338" algn="l"/>
              </a:tabLst>
            </a:pPr>
            <a:r>
              <a:rPr lang="de-CH" dirty="0" smtClean="0"/>
              <a:t>40 Steuern		40 Fiskalertrag</a:t>
            </a:r>
          </a:p>
          <a:p>
            <a:pPr marL="0" indent="0">
              <a:buNone/>
              <a:tabLst>
                <a:tab pos="2332038" algn="l"/>
                <a:tab pos="3589338" algn="l"/>
              </a:tabLst>
            </a:pPr>
            <a:r>
              <a:rPr lang="de-CH" dirty="0" smtClean="0"/>
              <a:t>41 Regalien und Konz.	41 </a:t>
            </a:r>
            <a:r>
              <a:rPr lang="de-CH" dirty="0"/>
              <a:t>Regalien und Konz. </a:t>
            </a:r>
            <a:endParaRPr lang="de-CH" dirty="0" smtClean="0"/>
          </a:p>
          <a:p>
            <a:pPr marL="0" indent="0">
              <a:buNone/>
              <a:tabLst>
                <a:tab pos="2332038" algn="l"/>
                <a:tab pos="3589338" algn="l"/>
              </a:tabLst>
            </a:pPr>
            <a:r>
              <a:rPr lang="de-CH" dirty="0" smtClean="0"/>
              <a:t>42 </a:t>
            </a:r>
            <a:r>
              <a:rPr lang="de-CH" dirty="0" err="1" smtClean="0"/>
              <a:t>Vermögensertr</a:t>
            </a:r>
            <a:r>
              <a:rPr lang="de-CH" dirty="0" smtClean="0"/>
              <a:t>.		42 Entgelte</a:t>
            </a:r>
          </a:p>
          <a:p>
            <a:pPr marL="0" indent="0">
              <a:buNone/>
              <a:tabLst>
                <a:tab pos="2332038" algn="l"/>
                <a:tab pos="3589338" algn="l"/>
              </a:tabLst>
            </a:pPr>
            <a:r>
              <a:rPr lang="de-CH" dirty="0" smtClean="0"/>
              <a:t>43 Entgelte		43 Verschiedene Erträge</a:t>
            </a:r>
          </a:p>
          <a:p>
            <a:pPr marL="0" indent="0">
              <a:buNone/>
              <a:tabLst>
                <a:tab pos="2332038" algn="l"/>
                <a:tab pos="3589338" algn="l"/>
              </a:tabLst>
            </a:pPr>
            <a:r>
              <a:rPr lang="de-CH" dirty="0" smtClean="0"/>
              <a:t>44 Anteile o. </a:t>
            </a:r>
            <a:r>
              <a:rPr lang="de-CH" dirty="0" err="1" smtClean="0"/>
              <a:t>Zw.bindung</a:t>
            </a:r>
            <a:r>
              <a:rPr lang="de-CH" dirty="0" smtClean="0"/>
              <a:t>	44 Finanzertrag</a:t>
            </a:r>
          </a:p>
          <a:p>
            <a:pPr marL="0" indent="0">
              <a:buNone/>
              <a:tabLst>
                <a:tab pos="2332038" algn="l"/>
                <a:tab pos="3589338" algn="l"/>
              </a:tabLst>
            </a:pPr>
            <a:r>
              <a:rPr lang="de-CH" dirty="0" smtClean="0"/>
              <a:t>45 </a:t>
            </a:r>
            <a:r>
              <a:rPr lang="de-CH" dirty="0" err="1" smtClean="0"/>
              <a:t>Rückerst</a:t>
            </a:r>
            <a:r>
              <a:rPr lang="de-CH" dirty="0" smtClean="0"/>
              <a:t>. Gemeinwesen	45 Entnahmen aus SF</a:t>
            </a:r>
          </a:p>
          <a:p>
            <a:pPr marL="0" indent="0">
              <a:buNone/>
              <a:tabLst>
                <a:tab pos="2332038" algn="l"/>
                <a:tab pos="3589338" algn="l"/>
              </a:tabLst>
            </a:pPr>
            <a:r>
              <a:rPr lang="de-CH" dirty="0" smtClean="0"/>
              <a:t>46 Beiträge		46 Transferertrag</a:t>
            </a:r>
          </a:p>
          <a:p>
            <a:pPr marL="0" indent="0">
              <a:buNone/>
              <a:tabLst>
                <a:tab pos="2332038" algn="l"/>
                <a:tab pos="3589338" algn="l"/>
              </a:tabLst>
            </a:pPr>
            <a:r>
              <a:rPr lang="de-CH" dirty="0" smtClean="0"/>
              <a:t>47 Durchlaufende Beiträge	47 </a:t>
            </a:r>
            <a:r>
              <a:rPr lang="de-CH" dirty="0"/>
              <a:t>Durchlaufende Beiträge</a:t>
            </a:r>
            <a:endParaRPr lang="de-CH" dirty="0" smtClean="0"/>
          </a:p>
          <a:p>
            <a:pPr marL="0" indent="0">
              <a:buNone/>
              <a:tabLst>
                <a:tab pos="2332038" algn="l"/>
                <a:tab pos="3589338" algn="l"/>
              </a:tabLst>
            </a:pPr>
            <a:r>
              <a:rPr lang="de-CH" dirty="0" smtClean="0"/>
              <a:t>49 Interne Verrechnungen	49 </a:t>
            </a:r>
            <a:r>
              <a:rPr lang="de-CH" dirty="0"/>
              <a:t>Interne Verrechnungen</a:t>
            </a:r>
          </a:p>
        </p:txBody>
      </p:sp>
    </p:spTree>
    <p:extLst>
      <p:ext uri="{BB962C8B-B14F-4D97-AF65-F5344CB8AC3E}">
        <p14:creationId xmlns:p14="http://schemas.microsoft.com/office/powerpoint/2010/main" val="3361835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Organisatorisches</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5"/>
            <a:ext cx="7691438" cy="4824611"/>
          </a:xfrm>
          <a:prstGeom prst="rect">
            <a:avLst/>
          </a:prstGeom>
        </p:spPr>
        <p:txBody>
          <a:bodyPr vert="horz" lIns="91440" tIns="45720" rIns="91440" bIns="45720" rtlCol="0">
            <a:normAutofit fontScale="92500" lnSpcReduction="10000"/>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indent="-342900">
              <a:buFont typeface="Arial" panose="020B0604020202020204" pitchFamily="34" charset="0"/>
              <a:buChar char="•"/>
              <a:tabLst>
                <a:tab pos="3949700" algn="l"/>
              </a:tabLst>
              <a:defRPr/>
            </a:pPr>
            <a:r>
              <a:rPr lang="de-CH" dirty="0" smtClean="0"/>
              <a:t>Bei technischen Schwierigkeiten können Sie die </a:t>
            </a:r>
            <a:br>
              <a:rPr lang="de-CH" dirty="0" smtClean="0"/>
            </a:br>
            <a:r>
              <a:rPr lang="de-CH" dirty="0" smtClean="0"/>
              <a:t>Nummer 079 265 55 11 anrufen oder</a:t>
            </a:r>
            <a:r>
              <a:rPr lang="de-CH" dirty="0"/>
              <a:t/>
            </a:r>
            <a:br>
              <a:rPr lang="de-CH" dirty="0"/>
            </a:br>
            <a:endParaRPr lang="de-CH" dirty="0"/>
          </a:p>
          <a:p>
            <a:pPr marL="342900" indent="-342900">
              <a:buFont typeface="Arial" panose="020B0604020202020204" pitchFamily="34" charset="0"/>
              <a:buChar char="•"/>
              <a:tabLst>
                <a:tab pos="3949700" algn="l"/>
              </a:tabLst>
              <a:defRPr/>
            </a:pPr>
            <a:r>
              <a:rPr lang="de-CH" b="1" dirty="0"/>
              <a:t>Schreiben Sie in den Chat, wenn etwas nicht funktioniert</a:t>
            </a:r>
            <a:br>
              <a:rPr lang="de-CH" b="1" dirty="0"/>
            </a:br>
            <a:endParaRPr lang="de-CH" b="1" dirty="0"/>
          </a:p>
          <a:p>
            <a:pPr marL="342900" indent="-342900">
              <a:buFont typeface="Arial" panose="020B0604020202020204" pitchFamily="34" charset="0"/>
              <a:buChar char="•"/>
              <a:tabLst>
                <a:tab pos="3949700" algn="l"/>
              </a:tabLst>
              <a:defRPr/>
            </a:pPr>
            <a:r>
              <a:rPr lang="de-CH" dirty="0" smtClean="0"/>
              <a:t>Schalten Sie das </a:t>
            </a:r>
            <a:r>
              <a:rPr lang="de-CH" dirty="0" err="1" smtClean="0"/>
              <a:t>Microfon</a:t>
            </a:r>
            <a:r>
              <a:rPr lang="de-CH" dirty="0" smtClean="0"/>
              <a:t> aus</a:t>
            </a:r>
            <a:br>
              <a:rPr lang="de-CH" dirty="0" smtClean="0"/>
            </a:br>
            <a:endParaRPr lang="de-CH" dirty="0" smtClean="0"/>
          </a:p>
          <a:p>
            <a:pPr marL="342900" indent="-342900">
              <a:buFont typeface="Arial" panose="020B0604020202020204" pitchFamily="34" charset="0"/>
              <a:buChar char="•"/>
              <a:tabLst>
                <a:tab pos="3949700" algn="l"/>
              </a:tabLst>
              <a:defRPr/>
            </a:pPr>
            <a:r>
              <a:rPr lang="de-CH" dirty="0" smtClean="0"/>
              <a:t>Die </a:t>
            </a:r>
            <a:r>
              <a:rPr lang="de-CH" dirty="0"/>
              <a:t>Kamera kann freiwillig eingeschaltet werden</a:t>
            </a:r>
            <a:br>
              <a:rPr lang="de-CH" dirty="0"/>
            </a:br>
            <a:endParaRPr lang="de-CH" dirty="0"/>
          </a:p>
          <a:p>
            <a:pPr marL="342900" indent="-342900">
              <a:buFont typeface="Arial" panose="020B0604020202020204" pitchFamily="34" charset="0"/>
              <a:buChar char="•"/>
              <a:tabLst>
                <a:tab pos="3949700" algn="l"/>
              </a:tabLst>
              <a:defRPr/>
            </a:pPr>
            <a:r>
              <a:rPr lang="de-CH" dirty="0"/>
              <a:t>Bitte schalten Sie das </a:t>
            </a:r>
            <a:r>
              <a:rPr lang="de-CH" dirty="0" err="1"/>
              <a:t>Microfon</a:t>
            </a:r>
            <a:r>
              <a:rPr lang="de-CH" dirty="0"/>
              <a:t> und die Kamera ein, wenn Sie sich zu Wort melden möchten.</a:t>
            </a:r>
            <a:br>
              <a:rPr lang="de-CH" dirty="0"/>
            </a:br>
            <a:endParaRPr lang="de-CH" dirty="0"/>
          </a:p>
          <a:p>
            <a:pPr marL="342900" indent="-342900">
              <a:buFont typeface="Arial" panose="020B0604020202020204" pitchFamily="34" charset="0"/>
              <a:buChar char="•"/>
              <a:tabLst>
                <a:tab pos="3949700" algn="l"/>
              </a:tabLst>
              <a:defRPr/>
            </a:pPr>
            <a:r>
              <a:rPr lang="de-CH" dirty="0"/>
              <a:t>Bitte sagen Sie ihren Namen, wenn Sie das Wort wünschen</a:t>
            </a:r>
            <a:br>
              <a:rPr lang="de-CH" dirty="0"/>
            </a:br>
            <a:endParaRPr lang="de-CH" dirty="0"/>
          </a:p>
          <a:p>
            <a:pPr marL="342900" indent="-342900">
              <a:buFont typeface="Arial" panose="020B0604020202020204" pitchFamily="34" charset="0"/>
              <a:buChar char="•"/>
              <a:tabLst>
                <a:tab pos="3949700" algn="l"/>
              </a:tabLst>
              <a:defRPr/>
            </a:pPr>
            <a:r>
              <a:rPr lang="de-CH" dirty="0"/>
              <a:t>Die Präsentation wird aufgenommen!</a:t>
            </a:r>
            <a:endParaRPr lang="de-CH" b="1" dirty="0"/>
          </a:p>
          <a:p>
            <a:pPr marL="0" indent="0">
              <a:buNone/>
            </a:pPr>
            <a:endParaRPr lang="de-CH" dirty="0" smtClean="0"/>
          </a:p>
          <a:p>
            <a:pPr marL="0" indent="0">
              <a:buNone/>
            </a:pPr>
            <a:endParaRPr lang="de-CH" dirty="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a:p>
        </p:txBody>
      </p:sp>
    </p:spTree>
    <p:extLst>
      <p:ext uri="{BB962C8B-B14F-4D97-AF65-F5344CB8AC3E}">
        <p14:creationId xmlns:p14="http://schemas.microsoft.com/office/powerpoint/2010/main" val="2507538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20</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Kontenplan (gewisse Systematik)</a:t>
            </a:r>
          </a:p>
          <a:p>
            <a:pPr marL="0" indent="0">
              <a:buNone/>
              <a:tabLst>
                <a:tab pos="2332038" algn="l"/>
                <a:tab pos="3589338" algn="l"/>
                <a:tab pos="5380038" algn="l"/>
              </a:tabLst>
            </a:pPr>
            <a:r>
              <a:rPr lang="de-CH" u="sng" dirty="0" smtClean="0"/>
              <a:t>HRM1</a:t>
            </a:r>
            <a:r>
              <a:rPr lang="de-CH" dirty="0" smtClean="0"/>
              <a:t>		</a:t>
            </a:r>
            <a:r>
              <a:rPr lang="de-CH" u="sng" dirty="0" smtClean="0"/>
              <a:t>HRM2 </a:t>
            </a:r>
          </a:p>
          <a:p>
            <a:pPr marL="0" indent="0">
              <a:buNone/>
              <a:tabLst>
                <a:tab pos="2332038" algn="l"/>
                <a:tab pos="3589338" algn="l"/>
                <a:tab pos="5380038" algn="l"/>
              </a:tabLst>
            </a:pPr>
            <a:r>
              <a:rPr lang="de-CH" dirty="0"/>
              <a:t>810.506.00 </a:t>
            </a:r>
            <a:r>
              <a:rPr lang="de-CH" dirty="0" smtClean="0"/>
              <a:t>		8200.50</a:t>
            </a:r>
            <a:r>
              <a:rPr lang="de-CH" b="1" dirty="0" smtClean="0"/>
              <a:t>6</a:t>
            </a:r>
            <a:r>
              <a:rPr lang="de-CH" dirty="0" smtClean="0"/>
              <a:t>0.01</a:t>
            </a:r>
            <a:br>
              <a:rPr lang="de-CH" dirty="0" smtClean="0"/>
            </a:br>
            <a:r>
              <a:rPr lang="de-CH" dirty="0"/>
              <a:t>Anschaffung </a:t>
            </a:r>
            <a:r>
              <a:rPr lang="de-CH" dirty="0" smtClean="0"/>
              <a:t>Forstfahrzeug</a:t>
            </a:r>
          </a:p>
          <a:p>
            <a:pPr marL="0" indent="0">
              <a:buNone/>
              <a:tabLst>
                <a:tab pos="2332038" algn="l"/>
                <a:tab pos="3589338" algn="l"/>
                <a:tab pos="5380038" algn="l"/>
              </a:tabLst>
            </a:pPr>
            <a:r>
              <a:rPr lang="de-CH" dirty="0" smtClean="0"/>
              <a:t>Aktivierung</a:t>
            </a:r>
            <a:br>
              <a:rPr lang="de-CH" dirty="0" smtClean="0"/>
            </a:br>
            <a:r>
              <a:rPr lang="de-CH" dirty="0" smtClean="0"/>
              <a:t>1146.01		140</a:t>
            </a:r>
            <a:r>
              <a:rPr lang="de-CH" b="1" dirty="0" smtClean="0"/>
              <a:t>6</a:t>
            </a:r>
            <a:r>
              <a:rPr lang="de-CH" dirty="0" smtClean="0"/>
              <a:t>0.01</a:t>
            </a:r>
          </a:p>
          <a:p>
            <a:pPr marL="0" indent="0">
              <a:buNone/>
              <a:tabLst>
                <a:tab pos="2332038" algn="l"/>
                <a:tab pos="3589338" algn="l"/>
                <a:tab pos="5380038" algn="l"/>
              </a:tabLst>
            </a:pPr>
            <a:r>
              <a:rPr lang="de-CH" dirty="0" smtClean="0"/>
              <a:t>Abschreibung</a:t>
            </a:r>
            <a:br>
              <a:rPr lang="de-CH" dirty="0" smtClean="0"/>
            </a:br>
            <a:r>
              <a:rPr lang="de-CH" dirty="0" smtClean="0"/>
              <a:t>810.330.00		8200.3300.</a:t>
            </a:r>
            <a:r>
              <a:rPr lang="de-CH" b="1" dirty="0" smtClean="0"/>
              <a:t>6</a:t>
            </a:r>
            <a:r>
              <a:rPr lang="de-CH" dirty="0" smtClean="0"/>
              <a:t>0</a:t>
            </a:r>
          </a:p>
          <a:p>
            <a:pPr marL="0" indent="0">
              <a:buNone/>
              <a:tabLst>
                <a:tab pos="2332038" algn="l"/>
                <a:tab pos="3589338" algn="l"/>
                <a:tab pos="5380038" algn="l"/>
              </a:tabLst>
            </a:pPr>
            <a:r>
              <a:rPr lang="de-CH" dirty="0" smtClean="0"/>
              <a:t>Unterhalt</a:t>
            </a:r>
            <a:br>
              <a:rPr lang="de-CH" dirty="0" smtClean="0"/>
            </a:br>
            <a:r>
              <a:rPr lang="de-CH" dirty="0" smtClean="0"/>
              <a:t>810.315.00		8200.3151.01</a:t>
            </a:r>
            <a:endParaRPr lang="de-CH" dirty="0"/>
          </a:p>
        </p:txBody>
      </p:sp>
    </p:spTree>
    <p:extLst>
      <p:ext uri="{BB962C8B-B14F-4D97-AF65-F5344CB8AC3E}">
        <p14:creationId xmlns:p14="http://schemas.microsoft.com/office/powerpoint/2010/main" val="3740891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21</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Einige Buchungstechniken</a:t>
            </a:r>
            <a:br>
              <a:rPr lang="de-CH" b="1" dirty="0" smtClean="0"/>
            </a:br>
            <a:r>
              <a:rPr lang="de-CH" b="1" dirty="0" smtClean="0"/>
              <a:t>Anlagen im Bau</a:t>
            </a:r>
          </a:p>
          <a:p>
            <a:pPr marL="0" indent="0">
              <a:buNone/>
            </a:pPr>
            <a:r>
              <a:rPr lang="de-CH" dirty="0" smtClean="0"/>
              <a:t>Eine Investition wird erst abgeschrieben, wenn sie in Nutzung über gegangen ist.</a:t>
            </a:r>
            <a:endParaRPr lang="de-CH" dirty="0" smtClean="0">
              <a:solidFill>
                <a:srgbClr val="FF0000"/>
              </a:solidFill>
            </a:endParaRPr>
          </a:p>
          <a:p>
            <a:pPr marL="0" indent="0">
              <a:buNone/>
            </a:pPr>
            <a:r>
              <a:rPr lang="de-CH" dirty="0" smtClean="0"/>
              <a:t>Erstreckt sich eine Investition erfolgt die Aktivierung in den Vorjahren auf ein Konto der Sachgruppe Anlage im Bau 1407x</a:t>
            </a:r>
          </a:p>
          <a:p>
            <a:pPr marL="0" indent="0">
              <a:buNone/>
            </a:pPr>
            <a:r>
              <a:rPr lang="de-CH" dirty="0" smtClean="0"/>
              <a:t>Erfolg der Nutzungsübergang, wird die Aktivierung ein eine abschreibungspflichtige Sachgruppe umgebucht:</a:t>
            </a:r>
          </a:p>
          <a:p>
            <a:pPr marL="0" indent="0">
              <a:buNone/>
            </a:pPr>
            <a:r>
              <a:rPr lang="de-CH" dirty="0" smtClean="0"/>
              <a:t>14060.01 / 14070.01	</a:t>
            </a:r>
          </a:p>
          <a:p>
            <a:pPr marL="0" indent="0">
              <a:buNone/>
            </a:pPr>
            <a:r>
              <a:rPr lang="de-CH" dirty="0" smtClean="0"/>
              <a:t>Diese Sachgruppe kann auch für mehrjährige Projekte mit diverse Beitragszahlern verwendet werden.</a:t>
            </a:r>
          </a:p>
        </p:txBody>
      </p:sp>
    </p:spTree>
    <p:extLst>
      <p:ext uri="{BB962C8B-B14F-4D97-AF65-F5344CB8AC3E}">
        <p14:creationId xmlns:p14="http://schemas.microsoft.com/office/powerpoint/2010/main" val="1570805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22</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Einige Buchungstechniken</a:t>
            </a:r>
            <a:br>
              <a:rPr lang="de-CH" b="1" dirty="0" smtClean="0"/>
            </a:br>
            <a:r>
              <a:rPr lang="de-CH" b="1" dirty="0" smtClean="0"/>
              <a:t>Verbuchung der Abschreibungen</a:t>
            </a:r>
          </a:p>
          <a:p>
            <a:pPr marL="0" indent="0">
              <a:buNone/>
            </a:pPr>
            <a:r>
              <a:rPr lang="de-CH" dirty="0" smtClean="0"/>
              <a:t>Abschreibungen werden bilanzseitig neu indirekt verbucht. Aufwandseitig jedoch in die betreffende Funktion.</a:t>
            </a:r>
          </a:p>
          <a:p>
            <a:pPr marL="0" indent="0">
              <a:buNone/>
              <a:tabLst>
                <a:tab pos="3589338" algn="l"/>
              </a:tabLst>
            </a:pPr>
            <a:r>
              <a:rPr lang="de-CH" dirty="0" smtClean="0"/>
              <a:t>Forsthaus in der Bilanz	14040.01</a:t>
            </a:r>
          </a:p>
          <a:p>
            <a:pPr marL="0" indent="0">
              <a:buNone/>
              <a:tabLst>
                <a:tab pos="3589338" algn="l"/>
              </a:tabLst>
            </a:pPr>
            <a:r>
              <a:rPr lang="de-CH" dirty="0" smtClean="0"/>
              <a:t>Buchung für die Abschreibung:	8260.3300.40 / 14040.99</a:t>
            </a:r>
          </a:p>
          <a:p>
            <a:pPr marL="0" indent="0">
              <a:buNone/>
              <a:tabLst>
                <a:tab pos="3589338" algn="l"/>
              </a:tabLst>
            </a:pPr>
            <a:r>
              <a:rPr lang="de-CH" dirty="0" smtClean="0"/>
              <a:t>Konto Wertberichtigung </a:t>
            </a:r>
            <a:r>
              <a:rPr lang="de-CH" dirty="0"/>
              <a:t>	</a:t>
            </a:r>
            <a:br>
              <a:rPr lang="de-CH" dirty="0"/>
            </a:br>
            <a:r>
              <a:rPr lang="de-CH" dirty="0" smtClean="0"/>
              <a:t>(aufgelaufene Abschreibungen)	14040.99</a:t>
            </a:r>
          </a:p>
        </p:txBody>
      </p:sp>
    </p:spTree>
    <p:extLst>
      <p:ext uri="{BB962C8B-B14F-4D97-AF65-F5344CB8AC3E}">
        <p14:creationId xmlns:p14="http://schemas.microsoft.com/office/powerpoint/2010/main" val="2280855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23</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Einige Buchungstechniken</a:t>
            </a:r>
            <a:br>
              <a:rPr lang="de-CH" b="1" dirty="0" smtClean="0"/>
            </a:br>
            <a:r>
              <a:rPr lang="de-CH" b="1" dirty="0" smtClean="0"/>
              <a:t>Aufwand Liegenschaften Finanzvermögen (942/9630)</a:t>
            </a:r>
          </a:p>
          <a:p>
            <a:pPr marL="0" indent="0">
              <a:buNone/>
            </a:pPr>
            <a:r>
              <a:rPr lang="de-CH" dirty="0" smtClean="0"/>
              <a:t>In der Funktion «Liegenschaften Finanzvermögen» gibt es KEINEN Sachaufwand. Da es sich um Finanzvermögen handelt, wird die Sachgruppe «Finanzaufwand 34» verwendet.</a:t>
            </a:r>
          </a:p>
          <a:p>
            <a:pPr marL="0" indent="0">
              <a:buNone/>
            </a:pPr>
            <a:r>
              <a:rPr lang="de-CH" dirty="0" smtClean="0"/>
              <a:t>Beispiel:</a:t>
            </a:r>
          </a:p>
          <a:p>
            <a:pPr marL="0" indent="0">
              <a:buNone/>
              <a:tabLst>
                <a:tab pos="1074738" algn="l"/>
                <a:tab pos="2870200" algn="l"/>
              </a:tabLst>
            </a:pPr>
            <a:r>
              <a:rPr lang="de-CH" dirty="0" smtClean="0"/>
              <a:t>Bisher	942.314.01	Unterhalt Liegenschaft</a:t>
            </a:r>
          </a:p>
          <a:p>
            <a:pPr marL="0" indent="0">
              <a:buNone/>
              <a:tabLst>
                <a:tab pos="1074738" algn="l"/>
                <a:tab pos="2870200" algn="l"/>
              </a:tabLst>
            </a:pPr>
            <a:r>
              <a:rPr lang="de-CH" dirty="0" smtClean="0"/>
              <a:t>Neu	9630.3430.01	Baulicher Unterhalt Liegenschaften.</a:t>
            </a:r>
          </a:p>
        </p:txBody>
      </p:sp>
    </p:spTree>
    <p:extLst>
      <p:ext uri="{BB962C8B-B14F-4D97-AF65-F5344CB8AC3E}">
        <p14:creationId xmlns:p14="http://schemas.microsoft.com/office/powerpoint/2010/main" val="4035125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24</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Einige Buchungstechniken</a:t>
            </a:r>
            <a:br>
              <a:rPr lang="de-CH" b="1" dirty="0" smtClean="0"/>
            </a:br>
            <a:r>
              <a:rPr lang="de-CH" b="1" dirty="0" smtClean="0"/>
              <a:t>Investition ins Finanzvermögen</a:t>
            </a:r>
          </a:p>
          <a:p>
            <a:pPr marL="0" indent="0">
              <a:buNone/>
            </a:pPr>
            <a:r>
              <a:rPr lang="de-CH" dirty="0" smtClean="0"/>
              <a:t>Der Bau eines Mehrfamilienhauses im Finanzvermögen ist keine Investition sondern eine Anlage.</a:t>
            </a:r>
          </a:p>
          <a:p>
            <a:pPr marL="0" indent="0">
              <a:buNone/>
            </a:pPr>
            <a:r>
              <a:rPr lang="de-CH" dirty="0" smtClean="0"/>
              <a:t>Daher werden die Investitionskosten nicht über die Investitionsrechnung sondern direkt in die Bilanz (10840.01) gebucht.	</a:t>
            </a:r>
          </a:p>
        </p:txBody>
      </p:sp>
    </p:spTree>
    <p:extLst>
      <p:ext uri="{BB962C8B-B14F-4D97-AF65-F5344CB8AC3E}">
        <p14:creationId xmlns:p14="http://schemas.microsoft.com/office/powerpoint/2010/main" val="3485253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25</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Einige Buchungstechniken</a:t>
            </a:r>
            <a:br>
              <a:rPr lang="de-CH" b="1" dirty="0" smtClean="0"/>
            </a:br>
            <a:r>
              <a:rPr lang="de-CH" b="1" dirty="0" smtClean="0"/>
              <a:t>Übertrag Forstrechnung in </a:t>
            </a:r>
            <a:r>
              <a:rPr lang="de-CH" b="1" dirty="0" err="1" smtClean="0"/>
              <a:t>Burgergut</a:t>
            </a:r>
            <a:endParaRPr lang="de-CH" b="1" dirty="0" smtClean="0"/>
          </a:p>
          <a:p>
            <a:pPr marL="0" indent="0">
              <a:buNone/>
            </a:pPr>
            <a:r>
              <a:rPr lang="de-CH" dirty="0" smtClean="0"/>
              <a:t>Es ist vorgesehen, das Ergebnis der Forst- UND der </a:t>
            </a:r>
            <a:r>
              <a:rPr lang="de-CH" dirty="0" err="1" smtClean="0"/>
              <a:t>Burgergutsrechnung</a:t>
            </a:r>
            <a:r>
              <a:rPr lang="de-CH" dirty="0" smtClean="0"/>
              <a:t> auszuweisen.</a:t>
            </a:r>
          </a:p>
          <a:p>
            <a:pPr marL="0" indent="0">
              <a:buNone/>
            </a:pPr>
            <a:r>
              <a:rPr lang="de-CH" dirty="0" smtClean="0"/>
              <a:t>Der Abschluss (Übertrag in den Bilanzüberschuss) erfolgt gesamthaft mit einer Abschlussbuchung.</a:t>
            </a:r>
          </a:p>
        </p:txBody>
      </p:sp>
    </p:spTree>
    <p:extLst>
      <p:ext uri="{BB962C8B-B14F-4D97-AF65-F5344CB8AC3E}">
        <p14:creationId xmlns:p14="http://schemas.microsoft.com/office/powerpoint/2010/main" val="4246355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26</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i="1" dirty="0" smtClean="0"/>
              <a:t>Wechsel in die </a:t>
            </a:r>
            <a:r>
              <a:rPr lang="de-CH" b="1" i="1" dirty="0" err="1" smtClean="0"/>
              <a:t>Umschlüsselungstabelle</a:t>
            </a:r>
            <a:endParaRPr lang="de-CH" b="1" i="1" dirty="0" smtClean="0"/>
          </a:p>
          <a:p>
            <a:pPr marL="0" indent="0">
              <a:buNone/>
            </a:pPr>
            <a:r>
              <a:rPr lang="de-CH" i="1" dirty="0" smtClean="0"/>
              <a:t>Hinweis auf Besonderheiten im Kontenplan</a:t>
            </a:r>
          </a:p>
        </p:txBody>
      </p:sp>
    </p:spTree>
    <p:extLst>
      <p:ext uri="{BB962C8B-B14F-4D97-AF65-F5344CB8AC3E}">
        <p14:creationId xmlns:p14="http://schemas.microsoft.com/office/powerpoint/2010/main" val="3422646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27</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Umsetzungshilfe </a:t>
            </a:r>
            <a:r>
              <a:rPr lang="de-CH" dirty="0"/>
              <a:t>und </a:t>
            </a:r>
            <a:r>
              <a:rPr lang="de-CH" dirty="0" err="1" smtClean="0"/>
              <a:t>Umschlüsselungstabelle</a:t>
            </a:r>
            <a:r>
              <a:rPr lang="de-CH" dirty="0" smtClean="0"/>
              <a:t> für </a:t>
            </a:r>
            <a:r>
              <a:rPr lang="de-CH" dirty="0"/>
              <a:t>Burgergemeinden </a:t>
            </a:r>
            <a:r>
              <a:rPr lang="de-CH" dirty="0" smtClean="0"/>
              <a:t>sind </a:t>
            </a:r>
            <a:r>
              <a:rPr lang="de-CH" dirty="0" smtClean="0"/>
              <a:t>beim Amt </a:t>
            </a:r>
            <a:r>
              <a:rPr lang="de-CH" dirty="0"/>
              <a:t>für Gemeinden und Raumordnung </a:t>
            </a:r>
            <a:r>
              <a:rPr lang="de-CH" dirty="0" smtClean="0"/>
              <a:t>aufgeschaltet</a:t>
            </a:r>
            <a:endParaRPr lang="de-CH" dirty="0"/>
          </a:p>
          <a:p>
            <a:r>
              <a:rPr lang="de-CH" dirty="0"/>
              <a:t>Informatiklösung überprüfen 1. Quartal 2021</a:t>
            </a:r>
          </a:p>
          <a:p>
            <a:r>
              <a:rPr lang="de-CH" dirty="0" smtClean="0"/>
              <a:t>Kontenplan </a:t>
            </a:r>
            <a:r>
              <a:rPr lang="de-CH" dirty="0"/>
              <a:t>entwerfen Frühjahr 2021 </a:t>
            </a:r>
            <a:endParaRPr lang="de-CH" dirty="0" smtClean="0"/>
          </a:p>
          <a:p>
            <a:r>
              <a:rPr lang="de-CH" dirty="0" smtClean="0"/>
              <a:t>Richtige Zuweisung Finanz- / Verwaltungsvermögen</a:t>
            </a:r>
            <a:endParaRPr lang="de-CH" dirty="0"/>
          </a:p>
          <a:p>
            <a:r>
              <a:rPr lang="de-CH" dirty="0"/>
              <a:t>Budgetierung HRM2 im Sommer 2021</a:t>
            </a:r>
          </a:p>
          <a:p>
            <a:r>
              <a:rPr lang="de-CH" dirty="0" smtClean="0"/>
              <a:t>Einführung </a:t>
            </a:r>
            <a:r>
              <a:rPr lang="de-CH" dirty="0"/>
              <a:t>HRM2 per 1.1.2022</a:t>
            </a:r>
          </a:p>
          <a:p>
            <a:endParaRPr lang="de-CH" dirty="0"/>
          </a:p>
        </p:txBody>
      </p:sp>
    </p:spTree>
    <p:extLst>
      <p:ext uri="{BB962C8B-B14F-4D97-AF65-F5344CB8AC3E}">
        <p14:creationId xmlns:p14="http://schemas.microsoft.com/office/powerpoint/2010/main" val="863700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28</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Musterrechnung </a:t>
            </a:r>
            <a:r>
              <a:rPr lang="de-CH" dirty="0"/>
              <a:t>Amt für Gemeinden und Raumordnung für Burgergemeinden ist aufgeschaltet</a:t>
            </a:r>
          </a:p>
          <a:p>
            <a:endParaRPr lang="de-CH" dirty="0"/>
          </a:p>
        </p:txBody>
      </p:sp>
      <p:pic>
        <p:nvPicPr>
          <p:cNvPr id="9" name="Grafik 8"/>
          <p:cNvPicPr>
            <a:picLocks noChangeAspect="1"/>
          </p:cNvPicPr>
          <p:nvPr/>
        </p:nvPicPr>
        <p:blipFill>
          <a:blip r:embed="rId4"/>
          <a:stretch>
            <a:fillRect/>
          </a:stretch>
        </p:blipFill>
        <p:spPr>
          <a:xfrm>
            <a:off x="891092" y="2819400"/>
            <a:ext cx="5623576" cy="3633985"/>
          </a:xfrm>
          <a:prstGeom prst="rect">
            <a:avLst/>
          </a:prstGeom>
        </p:spPr>
      </p:pic>
    </p:spTree>
    <p:extLst>
      <p:ext uri="{BB962C8B-B14F-4D97-AF65-F5344CB8AC3E}">
        <p14:creationId xmlns:p14="http://schemas.microsoft.com/office/powerpoint/2010/main" val="1817699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29</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Musterrechnung </a:t>
            </a:r>
            <a:r>
              <a:rPr lang="de-CH" dirty="0"/>
              <a:t>Amt für Gemeinden und Raumordnung für Burgergemeinden ist aufgeschaltet</a:t>
            </a:r>
          </a:p>
          <a:p>
            <a:endParaRPr lang="de-CH" dirty="0"/>
          </a:p>
        </p:txBody>
      </p:sp>
      <p:pic>
        <p:nvPicPr>
          <p:cNvPr id="3" name="Grafik 2"/>
          <p:cNvPicPr>
            <a:picLocks noChangeAspect="1"/>
          </p:cNvPicPr>
          <p:nvPr/>
        </p:nvPicPr>
        <p:blipFill>
          <a:blip r:embed="rId4"/>
          <a:stretch>
            <a:fillRect/>
          </a:stretch>
        </p:blipFill>
        <p:spPr>
          <a:xfrm>
            <a:off x="4197350" y="2876550"/>
            <a:ext cx="4420951" cy="3253266"/>
          </a:xfrm>
          <a:prstGeom prst="rect">
            <a:avLst/>
          </a:prstGeom>
        </p:spPr>
      </p:pic>
    </p:spTree>
    <p:extLst>
      <p:ext uri="{BB962C8B-B14F-4D97-AF65-F5344CB8AC3E}">
        <p14:creationId xmlns:p14="http://schemas.microsoft.com/office/powerpoint/2010/main" val="1831504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smtClean="0"/>
              <a:t>Programm</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5"/>
            <a:ext cx="7691438" cy="42386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FontTx/>
              <a:buChar char="-"/>
            </a:pPr>
            <a:r>
              <a:rPr lang="de-CH" b="1" dirty="0" smtClean="0"/>
              <a:t>Begrüssung und Einführung</a:t>
            </a:r>
            <a:br>
              <a:rPr lang="de-CH" b="1" dirty="0" smtClean="0"/>
            </a:br>
            <a:r>
              <a:rPr lang="de-CH" dirty="0" smtClean="0"/>
              <a:t>Henriette von Wattenwyl / Elias Maier, VBBG</a:t>
            </a:r>
          </a:p>
          <a:p>
            <a:pPr>
              <a:buFontTx/>
              <a:buChar char="-"/>
            </a:pPr>
            <a:r>
              <a:rPr lang="de-CH" b="1" dirty="0" smtClean="0"/>
              <a:t>HRM2 Schulung</a:t>
            </a:r>
            <a:r>
              <a:rPr lang="de-CH" dirty="0" smtClean="0"/>
              <a:t/>
            </a:r>
            <a:br>
              <a:rPr lang="de-CH" dirty="0" smtClean="0"/>
            </a:br>
            <a:r>
              <a:rPr lang="de-CH" dirty="0" smtClean="0"/>
              <a:t>Markus Stoll, Finances Publiques AG</a:t>
            </a:r>
          </a:p>
          <a:p>
            <a:pPr>
              <a:buFontTx/>
              <a:buChar char="-"/>
            </a:pPr>
            <a:r>
              <a:rPr lang="de-CH" b="1" dirty="0" smtClean="0"/>
              <a:t>Abschluss</a:t>
            </a:r>
            <a:r>
              <a:rPr lang="de-CH" dirty="0"/>
              <a:t/>
            </a:r>
            <a:br>
              <a:rPr lang="de-CH" dirty="0"/>
            </a:br>
            <a:r>
              <a:rPr lang="de-CH" dirty="0"/>
              <a:t>Henriette von Wattenwyl / Elias Maier, VBBG</a:t>
            </a:r>
          </a:p>
          <a:p>
            <a:pPr marL="0" indent="0">
              <a:buNone/>
            </a:pPr>
            <a:endParaRPr lang="de-CH" dirty="0" smtClean="0"/>
          </a:p>
          <a:p>
            <a:pPr marL="0" indent="0">
              <a:buNone/>
            </a:pPr>
            <a:endParaRPr lang="de-CH" dirty="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a:p>
        </p:txBody>
      </p:sp>
    </p:spTree>
    <p:extLst>
      <p:ext uri="{BB962C8B-B14F-4D97-AF65-F5344CB8AC3E}">
        <p14:creationId xmlns:p14="http://schemas.microsoft.com/office/powerpoint/2010/main" val="2160507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30</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Informatiklösung überprüfen 1. Quartal 2021</a:t>
            </a:r>
            <a:br>
              <a:rPr lang="de-CH" dirty="0" smtClean="0"/>
            </a:br>
            <a:r>
              <a:rPr lang="de-CH" dirty="0" smtClean="0"/>
              <a:t/>
            </a:r>
            <a:br>
              <a:rPr lang="de-CH" dirty="0" smtClean="0"/>
            </a:br>
            <a:r>
              <a:rPr lang="de-CH" dirty="0" smtClean="0"/>
              <a:t>Ist mein Buchhaltungsprogramm HRM2-tauglich</a:t>
            </a:r>
          </a:p>
        </p:txBody>
      </p:sp>
    </p:spTree>
    <p:extLst>
      <p:ext uri="{BB962C8B-B14F-4D97-AF65-F5344CB8AC3E}">
        <p14:creationId xmlns:p14="http://schemas.microsoft.com/office/powerpoint/2010/main" val="668390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31</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Kontenplan </a:t>
            </a:r>
            <a:r>
              <a:rPr lang="de-CH" dirty="0"/>
              <a:t>entwerfen Frühjahr 2021 </a:t>
            </a:r>
            <a:r>
              <a:rPr lang="de-CH" dirty="0" smtClean="0"/>
              <a:t/>
            </a:r>
            <a:br>
              <a:rPr lang="de-CH" dirty="0" smtClean="0"/>
            </a:br>
            <a:r>
              <a:rPr lang="de-CH" dirty="0" smtClean="0"/>
              <a:t/>
            </a:r>
            <a:br>
              <a:rPr lang="de-CH" dirty="0" smtClean="0"/>
            </a:br>
            <a:r>
              <a:rPr lang="de-CH" dirty="0" smtClean="0"/>
              <a:t>Anhand Musterkontenplan</a:t>
            </a:r>
            <a:br>
              <a:rPr lang="de-CH" dirty="0" smtClean="0"/>
            </a:br>
            <a:r>
              <a:rPr lang="de-CH" dirty="0" smtClean="0"/>
              <a:t/>
            </a:r>
            <a:br>
              <a:rPr lang="de-CH" dirty="0" smtClean="0"/>
            </a:br>
            <a:r>
              <a:rPr lang="de-CH" dirty="0" smtClean="0"/>
              <a:t>- Zuteilung Finanz- resp. Verwaltungsvermögen prüfen</a:t>
            </a:r>
            <a:r>
              <a:rPr lang="de-CH" dirty="0"/>
              <a:t/>
            </a:r>
            <a:br>
              <a:rPr lang="de-CH" dirty="0"/>
            </a:br>
            <a:r>
              <a:rPr lang="de-CH" dirty="0" smtClean="0"/>
              <a:t>- Rückstellungen und Abgrenzungen analysieren</a:t>
            </a:r>
            <a:endParaRPr lang="de-CH" dirty="0"/>
          </a:p>
        </p:txBody>
      </p:sp>
    </p:spTree>
    <p:extLst>
      <p:ext uri="{BB962C8B-B14F-4D97-AF65-F5344CB8AC3E}">
        <p14:creationId xmlns:p14="http://schemas.microsoft.com/office/powerpoint/2010/main" val="2612895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32</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Richtige Zuweisung Finanz- / Verwaltungsvermögen</a:t>
            </a:r>
            <a:br>
              <a:rPr lang="de-CH" dirty="0" smtClean="0"/>
            </a:br>
            <a:r>
              <a:rPr lang="de-CH" dirty="0" smtClean="0"/>
              <a:t/>
            </a:r>
            <a:br>
              <a:rPr lang="de-CH" dirty="0" smtClean="0"/>
            </a:br>
            <a:r>
              <a:rPr lang="de-CH" dirty="0" smtClean="0"/>
              <a:t>Finanz- und Sachanlagen sind im Finanzvermögen richtig bilanziert, wenn sie ohne die Aufgabe der Burgergemeinde zu beeinträchtigen verkauft werden könnten. (Art. 74 GV)</a:t>
            </a:r>
            <a:br>
              <a:rPr lang="de-CH" dirty="0" smtClean="0"/>
            </a:br>
            <a:r>
              <a:rPr lang="de-CH" dirty="0" smtClean="0"/>
              <a:t/>
            </a:r>
            <a:br>
              <a:rPr lang="de-CH" dirty="0" smtClean="0"/>
            </a:br>
            <a:endParaRPr lang="de-CH" dirty="0"/>
          </a:p>
        </p:txBody>
      </p:sp>
    </p:spTree>
    <p:extLst>
      <p:ext uri="{BB962C8B-B14F-4D97-AF65-F5344CB8AC3E}">
        <p14:creationId xmlns:p14="http://schemas.microsoft.com/office/powerpoint/2010/main" val="2195930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33</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Richtige Zuweisung Finanz- / Verwaltungsvermögen</a:t>
            </a:r>
            <a:br>
              <a:rPr lang="de-CH" dirty="0" smtClean="0"/>
            </a:br>
            <a:r>
              <a:rPr lang="de-CH" dirty="0" smtClean="0"/>
              <a:t/>
            </a:r>
            <a:br>
              <a:rPr lang="de-CH" dirty="0" smtClean="0"/>
            </a:br>
            <a:r>
              <a:rPr lang="de-CH" dirty="0" smtClean="0"/>
              <a:t>Gibt es Anpassungsbedarf erfordert dies einen Beschluss des zuständigen Organs (Rat / Versammlung)</a:t>
            </a:r>
            <a:br>
              <a:rPr lang="de-CH" dirty="0" smtClean="0"/>
            </a:br>
            <a:r>
              <a:rPr lang="de-CH" dirty="0" smtClean="0"/>
              <a:t/>
            </a:r>
            <a:br>
              <a:rPr lang="de-CH" dirty="0" smtClean="0"/>
            </a:br>
            <a:r>
              <a:rPr lang="de-CH" dirty="0" smtClean="0"/>
              <a:t>Massgebend ist der Verkehrswert des Vermögens (Liegenschaft oder Finanzanlage).</a:t>
            </a:r>
            <a:br>
              <a:rPr lang="de-CH" dirty="0" smtClean="0"/>
            </a:br>
            <a:r>
              <a:rPr lang="de-CH" dirty="0" smtClean="0"/>
              <a:t>Art. 104 GV</a:t>
            </a:r>
            <a:br>
              <a:rPr lang="de-CH" dirty="0" smtClean="0"/>
            </a:br>
            <a:endParaRPr lang="de-CH" dirty="0"/>
          </a:p>
        </p:txBody>
      </p:sp>
    </p:spTree>
    <p:extLst>
      <p:ext uri="{BB962C8B-B14F-4D97-AF65-F5344CB8AC3E}">
        <p14:creationId xmlns:p14="http://schemas.microsoft.com/office/powerpoint/2010/main" val="4220847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34</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Richtige Zuweisung Finanz- / Verwaltungsvermögen</a:t>
            </a:r>
            <a:br>
              <a:rPr lang="de-CH" dirty="0" smtClean="0"/>
            </a:br>
            <a:r>
              <a:rPr lang="de-CH" dirty="0" smtClean="0"/>
              <a:t/>
            </a:r>
            <a:br>
              <a:rPr lang="de-CH" dirty="0" smtClean="0"/>
            </a:br>
            <a:r>
              <a:rPr lang="de-CH" dirty="0" smtClean="0"/>
              <a:t>Bitte beide Möglichkeiten prüfen!</a:t>
            </a:r>
            <a:br>
              <a:rPr lang="de-CH" dirty="0" smtClean="0"/>
            </a:br>
            <a:r>
              <a:rPr lang="de-CH" dirty="0" smtClean="0"/>
              <a:t>FV  </a:t>
            </a:r>
            <a:r>
              <a:rPr lang="de-CH" dirty="0" smtClean="0">
                <a:sym typeface="Wingdings" panose="05000000000000000000" pitchFamily="2" charset="2"/>
              </a:rPr>
              <a:t>  VV</a:t>
            </a:r>
            <a:br>
              <a:rPr lang="de-CH" dirty="0" smtClean="0">
                <a:sym typeface="Wingdings" panose="05000000000000000000" pitchFamily="2" charset="2"/>
              </a:rPr>
            </a:br>
            <a:r>
              <a:rPr lang="de-CH" dirty="0" err="1" smtClean="0">
                <a:sym typeface="Wingdings" panose="05000000000000000000" pitchFamily="2" charset="2"/>
              </a:rPr>
              <a:t>V</a:t>
            </a:r>
            <a:r>
              <a:rPr lang="de-CH" dirty="0" err="1" smtClean="0"/>
              <a:t>V</a:t>
            </a:r>
            <a:r>
              <a:rPr lang="de-CH" dirty="0" smtClean="0"/>
              <a:t>  </a:t>
            </a:r>
            <a:r>
              <a:rPr lang="de-CH" dirty="0">
                <a:sym typeface="Wingdings" panose="05000000000000000000" pitchFamily="2" charset="2"/>
              </a:rPr>
              <a:t>  </a:t>
            </a:r>
            <a:r>
              <a:rPr lang="de-CH" dirty="0" smtClean="0">
                <a:sym typeface="Wingdings" panose="05000000000000000000" pitchFamily="2" charset="2"/>
              </a:rPr>
              <a:t>FV</a:t>
            </a:r>
            <a:br>
              <a:rPr lang="de-CH" dirty="0" smtClean="0">
                <a:sym typeface="Wingdings" panose="05000000000000000000" pitchFamily="2" charset="2"/>
              </a:rPr>
            </a:br>
            <a:r>
              <a:rPr lang="de-CH" dirty="0" smtClean="0">
                <a:sym typeface="Wingdings" panose="05000000000000000000" pitchFamily="2" charset="2"/>
              </a:rPr>
              <a:t/>
            </a:r>
            <a:br>
              <a:rPr lang="de-CH" dirty="0" smtClean="0">
                <a:sym typeface="Wingdings" panose="05000000000000000000" pitchFamily="2" charset="2"/>
              </a:rPr>
            </a:br>
            <a:r>
              <a:rPr lang="de-CH" dirty="0" smtClean="0">
                <a:sym typeface="Wingdings" panose="05000000000000000000" pitchFamily="2" charset="2"/>
              </a:rPr>
              <a:t>Steuerliche Auswirkungen hat die </a:t>
            </a:r>
            <a:r>
              <a:rPr lang="de-CH" smtClean="0">
                <a:sym typeface="Wingdings" panose="05000000000000000000" pitchFamily="2" charset="2"/>
              </a:rPr>
              <a:t>Zuweisung keine.</a:t>
            </a:r>
            <a:r>
              <a:rPr lang="de-CH">
                <a:sym typeface="Wingdings" panose="05000000000000000000" pitchFamily="2" charset="2"/>
              </a:rPr>
              <a:t/>
            </a:r>
            <a:br>
              <a:rPr lang="de-CH">
                <a:sym typeface="Wingdings" panose="05000000000000000000" pitchFamily="2" charset="2"/>
              </a:rPr>
            </a:br>
            <a:endParaRPr lang="de-CH" smtClean="0">
              <a:sym typeface="Wingdings" panose="05000000000000000000" pitchFamily="2" charset="2"/>
            </a:endParaRPr>
          </a:p>
          <a:p>
            <a:pPr marL="0" indent="0">
              <a:buNone/>
            </a:pPr>
            <a:endParaRPr lang="de-CH" dirty="0"/>
          </a:p>
        </p:txBody>
      </p:sp>
    </p:spTree>
    <p:extLst>
      <p:ext uri="{BB962C8B-B14F-4D97-AF65-F5344CB8AC3E}">
        <p14:creationId xmlns:p14="http://schemas.microsoft.com/office/powerpoint/2010/main" val="753625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35</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Budgetierung </a:t>
            </a:r>
            <a:r>
              <a:rPr lang="de-CH" dirty="0"/>
              <a:t>HRM2 im Sommer </a:t>
            </a:r>
            <a:r>
              <a:rPr lang="de-CH" dirty="0" smtClean="0"/>
              <a:t>2021</a:t>
            </a:r>
            <a:br>
              <a:rPr lang="de-CH" dirty="0" smtClean="0"/>
            </a:br>
            <a:r>
              <a:rPr lang="de-CH" dirty="0" smtClean="0"/>
              <a:t/>
            </a:r>
            <a:br>
              <a:rPr lang="de-CH" dirty="0" smtClean="0"/>
            </a:br>
            <a:r>
              <a:rPr lang="de-CH" dirty="0" smtClean="0"/>
              <a:t>Mögliche Vorgehensweise 1:</a:t>
            </a:r>
            <a:br>
              <a:rPr lang="de-CH" dirty="0" smtClean="0"/>
            </a:br>
            <a:r>
              <a:rPr lang="de-CH" dirty="0" smtClean="0"/>
              <a:t>1. Budgetieren wie bisher HRM1</a:t>
            </a:r>
            <a:br>
              <a:rPr lang="de-CH" dirty="0" smtClean="0"/>
            </a:br>
            <a:r>
              <a:rPr lang="de-CH" dirty="0" smtClean="0"/>
              <a:t>2. Umschreiben ins HRM2</a:t>
            </a:r>
            <a:br>
              <a:rPr lang="de-CH" dirty="0" smtClean="0"/>
            </a:br>
            <a:r>
              <a:rPr lang="de-CH" dirty="0" smtClean="0"/>
              <a:t>3. Behandlung im Rat</a:t>
            </a:r>
            <a:br>
              <a:rPr lang="de-CH" dirty="0" smtClean="0"/>
            </a:br>
            <a:r>
              <a:rPr lang="de-CH" dirty="0" smtClean="0"/>
              <a:t>4. Genehmigung an der Versammlung</a:t>
            </a:r>
            <a:endParaRPr lang="de-CH" dirty="0"/>
          </a:p>
          <a:p>
            <a:endParaRPr lang="de-CH" dirty="0"/>
          </a:p>
        </p:txBody>
      </p:sp>
    </p:spTree>
    <p:extLst>
      <p:ext uri="{BB962C8B-B14F-4D97-AF65-F5344CB8AC3E}">
        <p14:creationId xmlns:p14="http://schemas.microsoft.com/office/powerpoint/2010/main" val="39271105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36</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Budgetierung </a:t>
            </a:r>
            <a:r>
              <a:rPr lang="de-CH" dirty="0"/>
              <a:t>HRM2 im Sommer </a:t>
            </a:r>
            <a:r>
              <a:rPr lang="de-CH" dirty="0" smtClean="0"/>
              <a:t>2021</a:t>
            </a:r>
            <a:br>
              <a:rPr lang="de-CH" dirty="0" smtClean="0"/>
            </a:br>
            <a:r>
              <a:rPr lang="de-CH" dirty="0" smtClean="0"/>
              <a:t/>
            </a:r>
            <a:br>
              <a:rPr lang="de-CH" dirty="0" smtClean="0"/>
            </a:br>
            <a:r>
              <a:rPr lang="de-CH" dirty="0" smtClean="0"/>
              <a:t>Mögliche Vorgehensweise 2:</a:t>
            </a:r>
            <a:br>
              <a:rPr lang="de-CH" dirty="0" smtClean="0"/>
            </a:br>
            <a:r>
              <a:rPr lang="de-CH" dirty="0" smtClean="0"/>
              <a:t>1. Budgetieren schon direkt im HRM2</a:t>
            </a:r>
            <a:br>
              <a:rPr lang="de-CH" dirty="0" smtClean="0"/>
            </a:br>
            <a:r>
              <a:rPr lang="de-CH" dirty="0" smtClean="0"/>
              <a:t>2. </a:t>
            </a:r>
            <a:r>
              <a:rPr lang="de-CH" dirty="0" smtClean="0"/>
              <a:t>Behandlung im Rat</a:t>
            </a:r>
            <a:r>
              <a:rPr lang="de-CH" smtClean="0"/>
              <a:t/>
            </a:r>
            <a:br>
              <a:rPr lang="de-CH" smtClean="0"/>
            </a:br>
            <a:r>
              <a:rPr lang="de-CH" smtClean="0"/>
              <a:t>3. </a:t>
            </a:r>
            <a:r>
              <a:rPr lang="de-CH" dirty="0" smtClean="0"/>
              <a:t>Genehmigung an der Versammlung</a:t>
            </a:r>
            <a:endParaRPr lang="de-CH" dirty="0"/>
          </a:p>
          <a:p>
            <a:endParaRPr lang="de-CH" dirty="0"/>
          </a:p>
        </p:txBody>
      </p:sp>
    </p:spTree>
    <p:extLst>
      <p:ext uri="{BB962C8B-B14F-4D97-AF65-F5344CB8AC3E}">
        <p14:creationId xmlns:p14="http://schemas.microsoft.com/office/powerpoint/2010/main" val="6891535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37</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Bericht zum Budget und Zahlenteil</a:t>
            </a:r>
          </a:p>
          <a:p>
            <a:pPr marL="0" indent="0">
              <a:buNone/>
            </a:pPr>
            <a:r>
              <a:rPr lang="de-CH" dirty="0" smtClean="0"/>
              <a:t>Mindestanforderung: FHDV Art. 29, Abs. 1, </a:t>
            </a:r>
            <a:r>
              <a:rPr lang="de-CH" dirty="0" err="1" smtClean="0"/>
              <a:t>Bst.a</a:t>
            </a:r>
            <a:endParaRPr lang="de-CH" dirty="0"/>
          </a:p>
        </p:txBody>
      </p:sp>
      <p:pic>
        <p:nvPicPr>
          <p:cNvPr id="3" name="Grafik 2"/>
          <p:cNvPicPr>
            <a:picLocks noChangeAspect="1"/>
          </p:cNvPicPr>
          <p:nvPr/>
        </p:nvPicPr>
        <p:blipFill>
          <a:blip r:embed="rId4"/>
          <a:stretch>
            <a:fillRect/>
          </a:stretch>
        </p:blipFill>
        <p:spPr>
          <a:xfrm>
            <a:off x="871648" y="2780417"/>
            <a:ext cx="7681802" cy="1871437"/>
          </a:xfrm>
          <a:prstGeom prst="rect">
            <a:avLst/>
          </a:prstGeom>
        </p:spPr>
      </p:pic>
    </p:spTree>
    <p:extLst>
      <p:ext uri="{BB962C8B-B14F-4D97-AF65-F5344CB8AC3E}">
        <p14:creationId xmlns:p14="http://schemas.microsoft.com/office/powerpoint/2010/main" val="3108873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38</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endParaRPr lang="de-CH" dirty="0"/>
          </a:p>
        </p:txBody>
      </p:sp>
      <p:pic>
        <p:nvPicPr>
          <p:cNvPr id="7" name="Grafik 6"/>
          <p:cNvPicPr>
            <a:picLocks noChangeAspect="1"/>
          </p:cNvPicPr>
          <p:nvPr/>
        </p:nvPicPr>
        <p:blipFill>
          <a:blip r:embed="rId4"/>
          <a:stretch>
            <a:fillRect/>
          </a:stretch>
        </p:blipFill>
        <p:spPr>
          <a:xfrm>
            <a:off x="3022199" y="1078790"/>
            <a:ext cx="3531001" cy="5374596"/>
          </a:xfrm>
          <a:prstGeom prst="rect">
            <a:avLst/>
          </a:prstGeom>
        </p:spPr>
      </p:pic>
    </p:spTree>
    <p:extLst>
      <p:ext uri="{BB962C8B-B14F-4D97-AF65-F5344CB8AC3E}">
        <p14:creationId xmlns:p14="http://schemas.microsoft.com/office/powerpoint/2010/main" val="10229357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39</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Bericht zum Budget und Zahlenteil</a:t>
            </a:r>
          </a:p>
          <a:p>
            <a:pPr marL="0" indent="0">
              <a:buNone/>
            </a:pPr>
            <a:r>
              <a:rPr lang="de-CH" dirty="0" smtClean="0"/>
              <a:t>Mindestanforderung: FHDV Art. 29, Abs. 1, </a:t>
            </a:r>
            <a:r>
              <a:rPr lang="de-CH" dirty="0" err="1" smtClean="0"/>
              <a:t>Bst.a</a:t>
            </a:r>
            <a:endParaRPr lang="de-CH" dirty="0"/>
          </a:p>
        </p:txBody>
      </p:sp>
      <p:pic>
        <p:nvPicPr>
          <p:cNvPr id="3" name="Grafik 2"/>
          <p:cNvPicPr>
            <a:picLocks noChangeAspect="1"/>
          </p:cNvPicPr>
          <p:nvPr/>
        </p:nvPicPr>
        <p:blipFill>
          <a:blip r:embed="rId4"/>
          <a:stretch>
            <a:fillRect/>
          </a:stretch>
        </p:blipFill>
        <p:spPr>
          <a:xfrm>
            <a:off x="871648" y="2780417"/>
            <a:ext cx="7681802" cy="1871437"/>
          </a:xfrm>
          <a:prstGeom prst="rect">
            <a:avLst/>
          </a:prstGeom>
        </p:spPr>
      </p:pic>
    </p:spTree>
    <p:extLst>
      <p:ext uri="{BB962C8B-B14F-4D97-AF65-F5344CB8AC3E}">
        <p14:creationId xmlns:p14="http://schemas.microsoft.com/office/powerpoint/2010/main" val="1939891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Begrüssung und Einführung</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5"/>
            <a:ext cx="7691438" cy="42386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tabLst>
                <a:tab pos="4572000" algn="l"/>
              </a:tabLst>
            </a:pPr>
            <a:r>
              <a:rPr lang="de-CH" b="1" dirty="0" smtClean="0"/>
              <a:t>Henriette von Wattenwyl</a:t>
            </a:r>
            <a:r>
              <a:rPr lang="de-CH" dirty="0" smtClean="0"/>
              <a:t>	</a:t>
            </a:r>
            <a:r>
              <a:rPr lang="de-CH" b="1" dirty="0" smtClean="0"/>
              <a:t>Elias Maier</a:t>
            </a:r>
            <a:r>
              <a:rPr lang="de-CH" dirty="0" smtClean="0"/>
              <a:t/>
            </a:r>
            <a:br>
              <a:rPr lang="de-CH" dirty="0" smtClean="0"/>
            </a:br>
            <a:r>
              <a:rPr lang="de-CH" dirty="0" smtClean="0"/>
              <a:t>bisherige Geschäftsführerin	neuer Geschäftsführer</a:t>
            </a:r>
            <a:br>
              <a:rPr lang="de-CH" dirty="0" smtClean="0"/>
            </a:br>
            <a:r>
              <a:rPr lang="de-CH" dirty="0" smtClean="0"/>
              <a:t>VBBG	VBBG</a:t>
            </a:r>
          </a:p>
          <a:p>
            <a:pPr marL="0" indent="0">
              <a:buNone/>
            </a:pPr>
            <a:endParaRPr lang="de-CH" dirty="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a:p>
        </p:txBody>
      </p:sp>
      <p:pic>
        <p:nvPicPr>
          <p:cNvPr id="3" name="Grafik 2"/>
          <p:cNvPicPr>
            <a:picLocks noChangeAspect="1"/>
          </p:cNvPicPr>
          <p:nvPr/>
        </p:nvPicPr>
        <p:blipFill>
          <a:blip r:embed="rId4"/>
          <a:stretch>
            <a:fillRect/>
          </a:stretch>
        </p:blipFill>
        <p:spPr>
          <a:xfrm>
            <a:off x="1201312" y="1802128"/>
            <a:ext cx="1556426" cy="1857983"/>
          </a:xfrm>
          <a:prstGeom prst="rect">
            <a:avLst/>
          </a:prstGeom>
        </p:spPr>
      </p:pic>
      <p:pic>
        <p:nvPicPr>
          <p:cNvPr id="7" name="Grafik 6"/>
          <p:cNvPicPr>
            <a:picLocks noChangeAspect="1"/>
          </p:cNvPicPr>
          <p:nvPr/>
        </p:nvPicPr>
        <p:blipFill>
          <a:blip r:embed="rId5"/>
          <a:stretch>
            <a:fillRect/>
          </a:stretch>
        </p:blipFill>
        <p:spPr>
          <a:xfrm>
            <a:off x="5703615" y="1802128"/>
            <a:ext cx="1595336" cy="2042809"/>
          </a:xfrm>
          <a:prstGeom prst="rect">
            <a:avLst/>
          </a:prstGeom>
        </p:spPr>
      </p:pic>
    </p:spTree>
    <p:extLst>
      <p:ext uri="{BB962C8B-B14F-4D97-AF65-F5344CB8AC3E}">
        <p14:creationId xmlns:p14="http://schemas.microsoft.com/office/powerpoint/2010/main" val="748925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smtClean="0"/>
              <a:t>Hilfsmittel – Wo ist Wissen?</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40</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pic>
        <p:nvPicPr>
          <p:cNvPr id="9" name="Grafik 8"/>
          <p:cNvPicPr>
            <a:picLocks noChangeAspect="1"/>
          </p:cNvPicPr>
          <p:nvPr/>
        </p:nvPicPr>
        <p:blipFill>
          <a:blip r:embed="rId4"/>
          <a:stretch>
            <a:fillRect/>
          </a:stretch>
        </p:blipFill>
        <p:spPr>
          <a:xfrm>
            <a:off x="1100642" y="1409700"/>
            <a:ext cx="7595960" cy="4908550"/>
          </a:xfrm>
          <a:prstGeom prst="rect">
            <a:avLst/>
          </a:prstGeom>
        </p:spPr>
      </p:pic>
    </p:spTree>
    <p:extLst>
      <p:ext uri="{BB962C8B-B14F-4D97-AF65-F5344CB8AC3E}">
        <p14:creationId xmlns:p14="http://schemas.microsoft.com/office/powerpoint/2010/main" val="3274981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smtClean="0"/>
              <a:t>Hilfsmittel – Wo ist Wissen?</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41</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pic>
        <p:nvPicPr>
          <p:cNvPr id="7" name="Grafik 6"/>
          <p:cNvPicPr>
            <a:picLocks noChangeAspect="1"/>
          </p:cNvPicPr>
          <p:nvPr/>
        </p:nvPicPr>
        <p:blipFill>
          <a:blip r:embed="rId4"/>
          <a:stretch>
            <a:fillRect/>
          </a:stretch>
        </p:blipFill>
        <p:spPr>
          <a:xfrm>
            <a:off x="1120677" y="1485900"/>
            <a:ext cx="6378673" cy="3743871"/>
          </a:xfrm>
          <a:prstGeom prst="rect">
            <a:avLst/>
          </a:prstGeom>
        </p:spPr>
      </p:pic>
    </p:spTree>
    <p:extLst>
      <p:ext uri="{BB962C8B-B14F-4D97-AF65-F5344CB8AC3E}">
        <p14:creationId xmlns:p14="http://schemas.microsoft.com/office/powerpoint/2010/main" val="3129839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smtClean="0"/>
              <a:t>Hilfsmittel – Wo ist Wissen?</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42</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Umsetzungshilfe</a:t>
            </a:r>
          </a:p>
          <a:p>
            <a:pPr marL="0" indent="0">
              <a:buNone/>
            </a:pPr>
            <a:r>
              <a:rPr lang="de-CH" dirty="0" smtClean="0"/>
              <a:t>Ergänzend zur dieser Schulung</a:t>
            </a:r>
            <a:endParaRPr lang="de-CH" dirty="0"/>
          </a:p>
        </p:txBody>
      </p:sp>
      <p:pic>
        <p:nvPicPr>
          <p:cNvPr id="7" name="Grafik 6"/>
          <p:cNvPicPr>
            <a:picLocks noChangeAspect="1"/>
          </p:cNvPicPr>
          <p:nvPr/>
        </p:nvPicPr>
        <p:blipFill>
          <a:blip r:embed="rId4"/>
          <a:stretch>
            <a:fillRect/>
          </a:stretch>
        </p:blipFill>
        <p:spPr>
          <a:xfrm>
            <a:off x="901700" y="3103143"/>
            <a:ext cx="7696200" cy="2238988"/>
          </a:xfrm>
          <a:prstGeom prst="rect">
            <a:avLst/>
          </a:prstGeom>
        </p:spPr>
      </p:pic>
    </p:spTree>
    <p:extLst>
      <p:ext uri="{BB962C8B-B14F-4D97-AF65-F5344CB8AC3E}">
        <p14:creationId xmlns:p14="http://schemas.microsoft.com/office/powerpoint/2010/main" val="1223512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smtClean="0"/>
              <a:t>Hilfsmittel – Wo ist Wissen?</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43</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Arbeitshilfe </a:t>
            </a:r>
            <a:br>
              <a:rPr lang="de-CH" b="1" dirty="0" smtClean="0"/>
            </a:br>
            <a:r>
              <a:rPr lang="de-CH" b="1" dirty="0" smtClean="0"/>
              <a:t>(Blauer Ordner)</a:t>
            </a:r>
          </a:p>
        </p:txBody>
      </p:sp>
      <p:pic>
        <p:nvPicPr>
          <p:cNvPr id="3" name="Grafik 2"/>
          <p:cNvPicPr>
            <a:picLocks noChangeAspect="1"/>
          </p:cNvPicPr>
          <p:nvPr/>
        </p:nvPicPr>
        <p:blipFill>
          <a:blip r:embed="rId4"/>
          <a:stretch>
            <a:fillRect/>
          </a:stretch>
        </p:blipFill>
        <p:spPr>
          <a:xfrm>
            <a:off x="3847218" y="1430536"/>
            <a:ext cx="4984798" cy="5022850"/>
          </a:xfrm>
          <a:prstGeom prst="rect">
            <a:avLst/>
          </a:prstGeom>
        </p:spPr>
      </p:pic>
    </p:spTree>
    <p:extLst>
      <p:ext uri="{BB962C8B-B14F-4D97-AF65-F5344CB8AC3E}">
        <p14:creationId xmlns:p14="http://schemas.microsoft.com/office/powerpoint/2010/main" val="3827707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44</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9" name="Titel 1"/>
          <p:cNvSpPr txBox="1">
            <a:spLocks/>
          </p:cNvSpPr>
          <p:nvPr/>
        </p:nvSpPr>
        <p:spPr>
          <a:xfrm>
            <a:off x="1028700" y="685800"/>
            <a:ext cx="7200900" cy="1485900"/>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2800" kern="1200" baseline="0">
                <a:solidFill>
                  <a:schemeClr val="tx2"/>
                </a:solidFill>
                <a:latin typeface="Arial" panose="020B0604020202020204" pitchFamily="34" charset="0"/>
                <a:ea typeface="+mj-ea"/>
                <a:cs typeface="Arial" panose="020B0604020202020204" pitchFamily="34" charset="0"/>
              </a:defRPr>
            </a:lvl1pPr>
          </a:lstStyle>
          <a:p>
            <a:r>
              <a:rPr lang="de-CH" b="1" dirty="0" smtClean="0"/>
              <a:t>Kontakt</a:t>
            </a:r>
            <a:endParaRPr lang="de-CH" b="1" dirty="0"/>
          </a:p>
        </p:txBody>
      </p:sp>
      <p:sp>
        <p:nvSpPr>
          <p:cNvPr id="10" name="Inhaltsplatzhalter 2"/>
          <p:cNvSpPr>
            <a:spLocks noGrp="1"/>
          </p:cNvSpPr>
          <p:nvPr>
            <p:ph idx="1"/>
          </p:nvPr>
        </p:nvSpPr>
        <p:spPr>
          <a:xfrm>
            <a:off x="1028700" y="2286000"/>
            <a:ext cx="7200900" cy="3581400"/>
          </a:xfrm>
        </p:spPr>
        <p:txBody>
          <a:bodyPr/>
          <a:lstStyle>
            <a:lvl1pPr>
              <a:defRPr b="0">
                <a:latin typeface="Arial" panose="020B0604020202020204" pitchFamily="34" charset="0"/>
                <a:cs typeface="Arial" panose="020B0604020202020204" pitchFamily="34" charset="0"/>
              </a:defRPr>
            </a:lvl1pPr>
          </a:lstStyle>
          <a:p>
            <a:pPr marL="0" indent="0">
              <a:buNone/>
            </a:pPr>
            <a:r>
              <a:rPr lang="de-CH" b="1" dirty="0" smtClean="0">
                <a:solidFill>
                  <a:schemeClr val="tx1"/>
                </a:solidFill>
              </a:rPr>
              <a:t>Finances Publiques AG</a:t>
            </a:r>
          </a:p>
          <a:p>
            <a:pPr marL="0" indent="0">
              <a:buNone/>
            </a:pPr>
            <a:r>
              <a:rPr lang="de-CH" dirty="0" smtClean="0">
                <a:solidFill>
                  <a:schemeClr val="tx1"/>
                </a:solidFill>
              </a:rPr>
              <a:t>Langnaustrasse </a:t>
            </a:r>
            <a:r>
              <a:rPr lang="de-CH" dirty="0">
                <a:solidFill>
                  <a:schemeClr val="tx1"/>
                </a:solidFill>
              </a:rPr>
              <a:t>15</a:t>
            </a:r>
            <a:br>
              <a:rPr lang="de-CH" dirty="0">
                <a:solidFill>
                  <a:schemeClr val="tx1"/>
                </a:solidFill>
              </a:rPr>
            </a:br>
            <a:r>
              <a:rPr lang="de-CH" dirty="0">
                <a:solidFill>
                  <a:schemeClr val="tx1"/>
                </a:solidFill>
              </a:rPr>
              <a:t>3533 Bowil BE</a:t>
            </a:r>
            <a:br>
              <a:rPr lang="de-CH" dirty="0">
                <a:solidFill>
                  <a:schemeClr val="tx1"/>
                </a:solidFill>
              </a:rPr>
            </a:br>
            <a:r>
              <a:rPr lang="de-CH" dirty="0" smtClean="0">
                <a:solidFill>
                  <a:schemeClr val="tx1"/>
                </a:solidFill>
              </a:rPr>
              <a:t>Tel</a:t>
            </a:r>
            <a:r>
              <a:rPr lang="de-CH" dirty="0">
                <a:solidFill>
                  <a:schemeClr val="tx1"/>
                </a:solidFill>
              </a:rPr>
              <a:t>:  031 711 03 04</a:t>
            </a:r>
            <a:br>
              <a:rPr lang="de-CH" dirty="0">
                <a:solidFill>
                  <a:schemeClr val="tx1"/>
                </a:solidFill>
              </a:rPr>
            </a:br>
            <a:r>
              <a:rPr lang="de-CH" dirty="0">
                <a:solidFill>
                  <a:schemeClr val="tx1"/>
                </a:solidFill>
              </a:rPr>
              <a:t>Fax: 031 711 55 53</a:t>
            </a:r>
          </a:p>
          <a:p>
            <a:pPr marL="0" indent="0">
              <a:buNone/>
            </a:pPr>
            <a:endParaRPr lang="de-CH" dirty="0" smtClean="0">
              <a:solidFill>
                <a:schemeClr val="tx1"/>
              </a:solidFill>
            </a:endParaRPr>
          </a:p>
          <a:p>
            <a:pPr marL="0" indent="0">
              <a:buNone/>
            </a:pPr>
            <a:r>
              <a:rPr lang="de-CH" dirty="0" smtClean="0">
                <a:solidFill>
                  <a:schemeClr val="tx1"/>
                </a:solidFill>
              </a:rPr>
              <a:t>www.fpag.ch</a:t>
            </a:r>
            <a:r>
              <a:rPr lang="de-CH" dirty="0">
                <a:solidFill>
                  <a:schemeClr val="tx1"/>
                </a:solidFill>
              </a:rPr>
              <a:t/>
            </a:r>
            <a:br>
              <a:rPr lang="de-CH" dirty="0">
                <a:solidFill>
                  <a:schemeClr val="tx1"/>
                </a:solidFill>
              </a:rPr>
            </a:br>
            <a:r>
              <a:rPr lang="de-CH" dirty="0">
                <a:solidFill>
                  <a:schemeClr val="tx1"/>
                </a:solidFill>
              </a:rPr>
              <a:t>info@fpag.ch</a:t>
            </a:r>
          </a:p>
          <a:p>
            <a:endParaRPr lang="de-CH" dirty="0"/>
          </a:p>
        </p:txBody>
      </p:sp>
    </p:spTree>
    <p:extLst>
      <p:ext uri="{BB962C8B-B14F-4D97-AF65-F5344CB8AC3E}">
        <p14:creationId xmlns:p14="http://schemas.microsoft.com/office/powerpoint/2010/main" val="7876687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45</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9" name="Titel 1"/>
          <p:cNvSpPr txBox="1">
            <a:spLocks/>
          </p:cNvSpPr>
          <p:nvPr/>
        </p:nvSpPr>
        <p:spPr>
          <a:xfrm>
            <a:off x="1028700" y="685800"/>
            <a:ext cx="7200900" cy="1485900"/>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2800" kern="1200" baseline="0">
                <a:solidFill>
                  <a:schemeClr val="tx2"/>
                </a:solidFill>
                <a:latin typeface="Arial" panose="020B0604020202020204" pitchFamily="34" charset="0"/>
                <a:ea typeface="+mj-ea"/>
                <a:cs typeface="Arial" panose="020B0604020202020204" pitchFamily="34" charset="0"/>
              </a:defRPr>
            </a:lvl1pPr>
          </a:lstStyle>
          <a:p>
            <a:r>
              <a:rPr lang="de-CH" b="1" dirty="0" smtClean="0"/>
              <a:t>Fragen - Bemerkungen</a:t>
            </a:r>
            <a:endParaRPr lang="de-CH" b="1" dirty="0"/>
          </a:p>
        </p:txBody>
      </p:sp>
      <p:pic>
        <p:nvPicPr>
          <p:cNvPr id="2" name="Inhaltsplatzhalter 1"/>
          <p:cNvPicPr>
            <a:picLocks noGrp="1" noChangeAspect="1"/>
          </p:cNvPicPr>
          <p:nvPr>
            <p:ph idx="1"/>
          </p:nvPr>
        </p:nvPicPr>
        <p:blipFill>
          <a:blip r:embed="rId4"/>
          <a:stretch>
            <a:fillRect/>
          </a:stretch>
        </p:blipFill>
        <p:spPr>
          <a:xfrm>
            <a:off x="3114989" y="1819820"/>
            <a:ext cx="2715557" cy="4047580"/>
          </a:xfrm>
          <a:prstGeom prst="rect">
            <a:avLst/>
          </a:prstGeom>
        </p:spPr>
      </p:pic>
    </p:spTree>
    <p:extLst>
      <p:ext uri="{BB962C8B-B14F-4D97-AF65-F5344CB8AC3E}">
        <p14:creationId xmlns:p14="http://schemas.microsoft.com/office/powerpoint/2010/main" val="6527312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46</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9" name="Titel 1"/>
          <p:cNvSpPr txBox="1">
            <a:spLocks/>
          </p:cNvSpPr>
          <p:nvPr/>
        </p:nvSpPr>
        <p:spPr>
          <a:xfrm>
            <a:off x="1028700" y="685800"/>
            <a:ext cx="7200900" cy="1485900"/>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2800" kern="1200" baseline="0">
                <a:solidFill>
                  <a:schemeClr val="tx2"/>
                </a:solidFill>
                <a:latin typeface="Arial" panose="020B0604020202020204" pitchFamily="34" charset="0"/>
                <a:ea typeface="+mj-ea"/>
                <a:cs typeface="Arial" panose="020B0604020202020204" pitchFamily="34" charset="0"/>
              </a:defRPr>
            </a:lvl1pPr>
          </a:lstStyle>
          <a:p>
            <a:r>
              <a:rPr lang="de-CH" b="1" dirty="0" smtClean="0"/>
              <a:t>Abschluss</a:t>
            </a:r>
            <a:endParaRPr lang="de-CH" b="1" dirty="0"/>
          </a:p>
        </p:txBody>
      </p:sp>
      <p:sp>
        <p:nvSpPr>
          <p:cNvPr id="10" name="Inhaltsplatzhalter 2"/>
          <p:cNvSpPr>
            <a:spLocks noGrp="1"/>
          </p:cNvSpPr>
          <p:nvPr>
            <p:ph idx="1"/>
          </p:nvPr>
        </p:nvSpPr>
        <p:spPr>
          <a:xfrm>
            <a:off x="1028700" y="2286000"/>
            <a:ext cx="7542544" cy="3581400"/>
          </a:xfrm>
        </p:spPr>
        <p:txBody>
          <a:bodyPr/>
          <a:lstStyle>
            <a:lvl1pPr>
              <a:defRPr b="0">
                <a:latin typeface="Arial" panose="020B0604020202020204" pitchFamily="34" charset="0"/>
                <a:cs typeface="Arial" panose="020B0604020202020204" pitchFamily="34" charset="0"/>
              </a:defRPr>
            </a:lvl1pPr>
          </a:lstStyle>
          <a:p>
            <a:pPr marL="0" indent="0" algn="ctr">
              <a:buNone/>
            </a:pPr>
            <a:r>
              <a:rPr lang="de-CH" sz="3200" b="1" dirty="0" smtClean="0">
                <a:solidFill>
                  <a:schemeClr val="accent5">
                    <a:lumMod val="75000"/>
                  </a:schemeClr>
                </a:solidFill>
              </a:rPr>
              <a:t>Herzlichen Dank für Ihre Aufmerksamkeit</a:t>
            </a:r>
          </a:p>
          <a:p>
            <a:pPr marL="0" indent="0" algn="ctr">
              <a:buNone/>
            </a:pPr>
            <a:endParaRPr lang="de-CH" sz="3200" b="1" dirty="0">
              <a:solidFill>
                <a:schemeClr val="accent5">
                  <a:lumMod val="75000"/>
                </a:schemeClr>
              </a:solidFill>
            </a:endParaRPr>
          </a:p>
          <a:p>
            <a:pPr marL="0" indent="0" algn="ctr">
              <a:buNone/>
            </a:pPr>
            <a:r>
              <a:rPr lang="de-CH" b="1" dirty="0" smtClean="0">
                <a:solidFill>
                  <a:schemeClr val="accent5">
                    <a:lumMod val="75000"/>
                  </a:schemeClr>
                </a:solidFill>
              </a:rPr>
              <a:t>Wir wünschen Ihnen viel Erfolg bei der Umsetzung von HRM2 und der Erstellung des Budgets 2022</a:t>
            </a:r>
            <a:endParaRPr lang="de-CH" dirty="0">
              <a:solidFill>
                <a:schemeClr val="accent5">
                  <a:lumMod val="60000"/>
                  <a:lumOff val="40000"/>
                </a:schemeClr>
              </a:solidFill>
            </a:endParaRPr>
          </a:p>
          <a:p>
            <a:pPr marL="0" indent="0" algn="ctr">
              <a:buNone/>
            </a:pPr>
            <a:endParaRPr lang="de-CH" dirty="0">
              <a:solidFill>
                <a:schemeClr val="accent5">
                  <a:lumMod val="60000"/>
                  <a:lumOff val="40000"/>
                </a:schemeClr>
              </a:solidFill>
            </a:endParaRPr>
          </a:p>
        </p:txBody>
      </p:sp>
    </p:spTree>
    <p:extLst>
      <p:ext uri="{BB962C8B-B14F-4D97-AF65-F5344CB8AC3E}">
        <p14:creationId xmlns:p14="http://schemas.microsoft.com/office/powerpoint/2010/main" val="1519772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47</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9" name="Titel 1"/>
          <p:cNvSpPr txBox="1">
            <a:spLocks/>
          </p:cNvSpPr>
          <p:nvPr/>
        </p:nvSpPr>
        <p:spPr>
          <a:xfrm>
            <a:off x="1028700" y="685800"/>
            <a:ext cx="7200900" cy="1485900"/>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2800" kern="1200" baseline="0">
                <a:solidFill>
                  <a:schemeClr val="tx2"/>
                </a:solidFill>
                <a:latin typeface="Arial" panose="020B0604020202020204" pitchFamily="34" charset="0"/>
                <a:ea typeface="+mj-ea"/>
                <a:cs typeface="Arial" panose="020B0604020202020204" pitchFamily="34" charset="0"/>
              </a:defRPr>
            </a:lvl1pPr>
          </a:lstStyle>
          <a:p>
            <a:r>
              <a:rPr lang="de-CH" b="1" dirty="0" smtClean="0"/>
              <a:t>Abschluss</a:t>
            </a:r>
            <a:endParaRPr lang="de-CH" b="1" dirty="0"/>
          </a:p>
        </p:txBody>
      </p:sp>
      <p:sp>
        <p:nvSpPr>
          <p:cNvPr id="10" name="Inhaltsplatzhalter 2"/>
          <p:cNvSpPr>
            <a:spLocks noGrp="1"/>
          </p:cNvSpPr>
          <p:nvPr>
            <p:ph idx="1"/>
          </p:nvPr>
        </p:nvSpPr>
        <p:spPr>
          <a:xfrm>
            <a:off x="1028700" y="2286000"/>
            <a:ext cx="7542544" cy="3581400"/>
          </a:xfrm>
        </p:spPr>
        <p:txBody>
          <a:bodyPr/>
          <a:lstStyle>
            <a:lvl1pPr>
              <a:defRPr b="0">
                <a:latin typeface="Arial" panose="020B0604020202020204" pitchFamily="34" charset="0"/>
                <a:cs typeface="Arial" panose="020B0604020202020204" pitchFamily="34" charset="0"/>
              </a:defRPr>
            </a:lvl1pPr>
          </a:lstStyle>
          <a:p>
            <a:pPr marL="0" indent="0" algn="ctr">
              <a:buNone/>
            </a:pPr>
            <a:r>
              <a:rPr lang="de-CH" sz="3200" b="1" dirty="0" smtClean="0">
                <a:solidFill>
                  <a:srgbClr val="00B050"/>
                </a:solidFill>
              </a:rPr>
              <a:t>Wir wünschen Ihnen frohe Festtage und alles Gute im neuen Jahr</a:t>
            </a:r>
            <a:endParaRPr lang="de-CH" dirty="0">
              <a:solidFill>
                <a:srgbClr val="00B050"/>
              </a:solidFill>
            </a:endParaRPr>
          </a:p>
          <a:p>
            <a:pPr marL="0" indent="0" algn="ctr">
              <a:buNone/>
            </a:pPr>
            <a:endParaRPr lang="de-CH" dirty="0">
              <a:solidFill>
                <a:srgbClr val="00B050"/>
              </a:solidFill>
            </a:endParaRPr>
          </a:p>
        </p:txBody>
      </p:sp>
      <p:pic>
        <p:nvPicPr>
          <p:cNvPr id="2" name="Grafik 1"/>
          <p:cNvPicPr>
            <a:picLocks noChangeAspect="1"/>
          </p:cNvPicPr>
          <p:nvPr/>
        </p:nvPicPr>
        <p:blipFill>
          <a:blip r:embed="rId4"/>
          <a:stretch>
            <a:fillRect/>
          </a:stretch>
        </p:blipFill>
        <p:spPr>
          <a:xfrm>
            <a:off x="6912360" y="4190163"/>
            <a:ext cx="1389411" cy="1878518"/>
          </a:xfrm>
          <a:prstGeom prst="rect">
            <a:avLst/>
          </a:prstGeom>
        </p:spPr>
      </p:pic>
    </p:spTree>
    <p:extLst>
      <p:ext uri="{BB962C8B-B14F-4D97-AF65-F5344CB8AC3E}">
        <p14:creationId xmlns:p14="http://schemas.microsoft.com/office/powerpoint/2010/main" val="2005610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48</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2" name="Inhaltsplatzhalter 1"/>
          <p:cNvSpPr>
            <a:spLocks noGrp="1"/>
          </p:cNvSpPr>
          <p:nvPr>
            <p:ph idx="1"/>
          </p:nvPr>
        </p:nvSpPr>
        <p:spPr/>
        <p:txBody>
          <a:bodyPr/>
          <a:lstStyle/>
          <a:p>
            <a:endParaRPr lang="de-CH"/>
          </a:p>
        </p:txBody>
      </p:sp>
    </p:spTree>
    <p:extLst>
      <p:ext uri="{BB962C8B-B14F-4D97-AF65-F5344CB8AC3E}">
        <p14:creationId xmlns:p14="http://schemas.microsoft.com/office/powerpoint/2010/main" val="1696793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Kursinhalt und Kursziele</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5</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5"/>
            <a:ext cx="7691438" cy="42386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Kursinhalt und Kursziele</a:t>
            </a:r>
          </a:p>
          <a:p>
            <a:pPr>
              <a:buFontTx/>
              <a:buChar char="-"/>
            </a:pPr>
            <a:r>
              <a:rPr lang="de-CH" dirty="0" smtClean="0"/>
              <a:t>HRM2 – was ändert?</a:t>
            </a:r>
          </a:p>
          <a:p>
            <a:pPr>
              <a:buFontTx/>
              <a:buChar char="-"/>
            </a:pPr>
            <a:r>
              <a:rPr lang="de-CH" dirty="0" smtClean="0"/>
              <a:t>Kontenplan – wie wende ich diesen an?</a:t>
            </a:r>
          </a:p>
          <a:p>
            <a:pPr>
              <a:buFontTx/>
              <a:buChar char="-"/>
            </a:pPr>
            <a:r>
              <a:rPr lang="de-CH" dirty="0"/>
              <a:t>Budget </a:t>
            </a:r>
            <a:r>
              <a:rPr lang="de-CH" dirty="0" smtClean="0"/>
              <a:t>– wie erstelle ich mein erstes Budget?</a:t>
            </a:r>
          </a:p>
          <a:p>
            <a:pPr>
              <a:buFontTx/>
              <a:buChar char="-"/>
            </a:pPr>
            <a:r>
              <a:rPr lang="de-CH" dirty="0" smtClean="0"/>
              <a:t>Hilfsmittel – Wo ist Wissen?</a:t>
            </a:r>
            <a:endParaRPr lang="de-CH" dirty="0"/>
          </a:p>
          <a:p>
            <a:pPr marL="0" indent="0">
              <a:buNone/>
            </a:pPr>
            <a:endParaRPr lang="de-CH" dirty="0" smtClean="0"/>
          </a:p>
          <a:p>
            <a:pPr marL="0" indent="0">
              <a:buNone/>
            </a:pPr>
            <a:endParaRPr lang="de-CH" dirty="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a:p>
        </p:txBody>
      </p:sp>
    </p:spTree>
    <p:extLst>
      <p:ext uri="{BB962C8B-B14F-4D97-AF65-F5344CB8AC3E}">
        <p14:creationId xmlns:p14="http://schemas.microsoft.com/office/powerpoint/2010/main" val="1320155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HRM2 – was ändert?</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6</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5"/>
            <a:ext cx="7691438" cy="42386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Rechtlichen Grundlagen</a:t>
            </a:r>
          </a:p>
          <a:p>
            <a:pPr>
              <a:buFontTx/>
              <a:buChar char="-"/>
            </a:pPr>
            <a:r>
              <a:rPr lang="de-CH" dirty="0" smtClean="0"/>
              <a:t>Gemeindegesetz (GG, BSG 170.11)</a:t>
            </a:r>
            <a:br>
              <a:rPr lang="de-CH" dirty="0" smtClean="0"/>
            </a:br>
            <a:r>
              <a:rPr lang="de-CH" dirty="0" smtClean="0"/>
              <a:t>Art. 70 ff</a:t>
            </a:r>
          </a:p>
          <a:p>
            <a:pPr>
              <a:buFontTx/>
              <a:buChar char="-"/>
            </a:pPr>
            <a:r>
              <a:rPr lang="de-CH" dirty="0" smtClean="0"/>
              <a:t>Gemeindeverordnung (GV, BSG 170.111</a:t>
            </a:r>
            <a:br>
              <a:rPr lang="de-CH" dirty="0" smtClean="0"/>
            </a:br>
            <a:r>
              <a:rPr lang="de-CH" dirty="0" smtClean="0"/>
              <a:t>Art. 57 ff</a:t>
            </a:r>
          </a:p>
          <a:p>
            <a:pPr>
              <a:buFontTx/>
              <a:buChar char="-"/>
            </a:pPr>
            <a:r>
              <a:rPr lang="de-CH" dirty="0" smtClean="0"/>
              <a:t>Direktionsverordnung über den Finanzaushalt der Gemeinden (FHDV, BSG 170.511)</a:t>
            </a:r>
          </a:p>
          <a:p>
            <a:pPr>
              <a:buFontTx/>
              <a:buChar char="-"/>
            </a:pPr>
            <a:r>
              <a:rPr lang="de-CH" dirty="0" smtClean="0"/>
              <a:t>Steuergesetz (</a:t>
            </a:r>
            <a:r>
              <a:rPr lang="de-CH" dirty="0" err="1" smtClean="0"/>
              <a:t>StG</a:t>
            </a:r>
            <a:r>
              <a:rPr lang="de-CH" dirty="0" smtClean="0"/>
              <a:t>, BSG 661.11)</a:t>
            </a:r>
          </a:p>
          <a:p>
            <a:pPr>
              <a:buFontTx/>
              <a:buChar char="-"/>
            </a:pPr>
            <a:r>
              <a:rPr lang="de-CH" dirty="0" smtClean="0"/>
              <a:t>Abschreibungsverordnung (</a:t>
            </a:r>
            <a:r>
              <a:rPr lang="de-CH" dirty="0" err="1" smtClean="0"/>
              <a:t>AbV</a:t>
            </a:r>
            <a:r>
              <a:rPr lang="de-CH" dirty="0" smtClean="0"/>
              <a:t>, BSG 661.312.59)</a:t>
            </a:r>
          </a:p>
          <a:p>
            <a:pPr marL="0" indent="0">
              <a:buNone/>
            </a:pPr>
            <a:endParaRPr lang="de-CH" dirty="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a:p>
        </p:txBody>
      </p:sp>
    </p:spTree>
    <p:extLst>
      <p:ext uri="{BB962C8B-B14F-4D97-AF65-F5344CB8AC3E}">
        <p14:creationId xmlns:p14="http://schemas.microsoft.com/office/powerpoint/2010/main" val="1921536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HRM2 – was ändert?</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7</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pic>
        <p:nvPicPr>
          <p:cNvPr id="3" name="Grafik 2"/>
          <p:cNvPicPr>
            <a:picLocks noChangeAspect="1"/>
          </p:cNvPicPr>
          <p:nvPr/>
        </p:nvPicPr>
        <p:blipFill>
          <a:blip r:embed="rId4"/>
          <a:stretch>
            <a:fillRect/>
          </a:stretch>
        </p:blipFill>
        <p:spPr>
          <a:xfrm>
            <a:off x="1029600" y="1627200"/>
            <a:ext cx="7693200" cy="5105880"/>
          </a:xfrm>
          <a:prstGeom prst="rect">
            <a:avLst/>
          </a:prstGeom>
        </p:spPr>
      </p:pic>
    </p:spTree>
    <p:extLst>
      <p:ext uri="{BB962C8B-B14F-4D97-AF65-F5344CB8AC3E}">
        <p14:creationId xmlns:p14="http://schemas.microsoft.com/office/powerpoint/2010/main" val="769333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HRM2 – was ändert?</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8</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5"/>
            <a:ext cx="7691438" cy="4824611"/>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Begriffe</a:t>
            </a:r>
          </a:p>
          <a:p>
            <a:pPr marL="0" indent="0">
              <a:buNone/>
              <a:tabLst>
                <a:tab pos="3589338" algn="l"/>
              </a:tabLst>
            </a:pPr>
            <a:r>
              <a:rPr lang="de-CH" u="sng" dirty="0" smtClean="0"/>
              <a:t>HRM1</a:t>
            </a:r>
            <a:r>
              <a:rPr lang="de-CH" dirty="0" smtClean="0"/>
              <a:t>	</a:t>
            </a:r>
            <a:r>
              <a:rPr lang="de-CH" u="sng" dirty="0" smtClean="0"/>
              <a:t>HRM2</a:t>
            </a:r>
          </a:p>
          <a:p>
            <a:pPr marL="0" indent="0">
              <a:buNone/>
              <a:tabLst>
                <a:tab pos="3589338" algn="l"/>
              </a:tabLst>
            </a:pPr>
            <a:r>
              <a:rPr lang="de-CH" dirty="0" err="1" smtClean="0"/>
              <a:t>Bestandesrechnung</a:t>
            </a:r>
            <a:r>
              <a:rPr lang="de-CH" dirty="0" smtClean="0"/>
              <a:t>	Bilanz</a:t>
            </a:r>
          </a:p>
          <a:p>
            <a:pPr marL="0" indent="0">
              <a:buNone/>
              <a:tabLst>
                <a:tab pos="3589338" algn="l"/>
              </a:tabLst>
            </a:pPr>
            <a:r>
              <a:rPr lang="de-CH" dirty="0" smtClean="0"/>
              <a:t>Laufende Rechnung	Erfolgsrechnung</a:t>
            </a:r>
          </a:p>
          <a:p>
            <a:pPr marL="0" indent="0">
              <a:buNone/>
              <a:tabLst>
                <a:tab pos="3589338" algn="l"/>
              </a:tabLst>
            </a:pPr>
            <a:r>
              <a:rPr lang="de-CH" dirty="0" smtClean="0"/>
              <a:t>Investitionsrechnung	Investitionsrechnung (nur VV)</a:t>
            </a:r>
          </a:p>
          <a:p>
            <a:pPr marL="0" indent="0">
              <a:buNone/>
              <a:tabLst>
                <a:tab pos="3589338" algn="l"/>
              </a:tabLst>
            </a:pPr>
            <a:r>
              <a:rPr lang="de-CH" dirty="0" smtClean="0"/>
              <a:t>Voranschlag	Budget</a:t>
            </a:r>
          </a:p>
          <a:p>
            <a:pPr marL="0" indent="0">
              <a:buNone/>
              <a:tabLst>
                <a:tab pos="3589338" algn="l"/>
              </a:tabLst>
            </a:pPr>
            <a:r>
              <a:rPr lang="de-CH" dirty="0" smtClean="0"/>
              <a:t>Abschreibungen	Abschreibungen (VV)</a:t>
            </a:r>
            <a:br>
              <a:rPr lang="de-CH" dirty="0" smtClean="0"/>
            </a:br>
            <a:r>
              <a:rPr lang="de-CH" dirty="0" smtClean="0"/>
              <a:t>	Wertberichtigungen (VV/FV)</a:t>
            </a:r>
          </a:p>
          <a:p>
            <a:pPr marL="0" indent="0">
              <a:buNone/>
              <a:tabLst>
                <a:tab pos="3589338" algn="l"/>
              </a:tabLst>
            </a:pPr>
            <a:r>
              <a:rPr lang="de-CH" dirty="0" smtClean="0"/>
              <a:t>Anhang	Erweiterter Anhang</a:t>
            </a:r>
          </a:p>
          <a:p>
            <a:pPr marL="0" indent="0">
              <a:buFont typeface="Franklin Gothic Book" panose="020B0503020102020204" pitchFamily="34" charset="0"/>
              <a:buNone/>
              <a:tabLst>
                <a:tab pos="3589338" algn="l"/>
              </a:tabLst>
            </a:pPr>
            <a:r>
              <a:rPr lang="de-CH" dirty="0" smtClean="0"/>
              <a:t>--	Geldflussrechnung</a:t>
            </a:r>
          </a:p>
          <a:p>
            <a:pPr marL="0" indent="0">
              <a:buFont typeface="Franklin Gothic Book" panose="020B0503020102020204" pitchFamily="34" charset="0"/>
              <a:buNone/>
              <a:tabLst>
                <a:tab pos="3589338" algn="l"/>
              </a:tabLst>
            </a:pPr>
            <a:r>
              <a:rPr lang="de-CH" dirty="0" smtClean="0"/>
              <a:t>--	Anlagebuchhaltung</a:t>
            </a:r>
          </a:p>
          <a:p>
            <a:pPr marL="0" indent="0">
              <a:buFont typeface="Franklin Gothic Book" panose="020B0503020102020204" pitchFamily="34" charset="0"/>
              <a:buNone/>
            </a:pPr>
            <a:endParaRPr lang="de-CH" dirty="0"/>
          </a:p>
        </p:txBody>
      </p:sp>
    </p:spTree>
    <p:extLst>
      <p:ext uri="{BB962C8B-B14F-4D97-AF65-F5344CB8AC3E}">
        <p14:creationId xmlns:p14="http://schemas.microsoft.com/office/powerpoint/2010/main" val="1883569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HRM2 – was ändert?</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9</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5"/>
            <a:ext cx="7691438" cy="42386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Kontenplan (Struktur Kontonummer)</a:t>
            </a:r>
          </a:p>
          <a:p>
            <a:pPr marL="0" indent="0">
              <a:buNone/>
              <a:tabLst>
                <a:tab pos="2332038" algn="l"/>
                <a:tab pos="5380038" algn="l"/>
              </a:tabLst>
            </a:pPr>
            <a:r>
              <a:rPr lang="de-CH" u="sng" dirty="0" smtClean="0"/>
              <a:t>HRM1</a:t>
            </a:r>
            <a:r>
              <a:rPr lang="de-CH" dirty="0" smtClean="0"/>
              <a:t>		</a:t>
            </a:r>
            <a:r>
              <a:rPr lang="de-CH" u="sng" dirty="0" smtClean="0"/>
              <a:t>HRM2</a:t>
            </a:r>
          </a:p>
          <a:p>
            <a:pPr marL="0" indent="0">
              <a:buNone/>
              <a:tabLst>
                <a:tab pos="2332038" algn="l"/>
                <a:tab pos="5380038" algn="l"/>
              </a:tabLst>
            </a:pPr>
            <a:r>
              <a:rPr lang="de-CH" dirty="0" smtClean="0"/>
              <a:t>1000.00	Kasse	10000.01</a:t>
            </a:r>
          </a:p>
          <a:p>
            <a:pPr marL="0" indent="0">
              <a:buNone/>
              <a:tabLst>
                <a:tab pos="2332038" algn="l"/>
                <a:tab pos="5380038" algn="l"/>
              </a:tabLst>
            </a:pPr>
            <a:r>
              <a:rPr lang="de-CH" dirty="0" smtClean="0"/>
              <a:t>2000.00	Kreditoren	20000.01</a:t>
            </a:r>
          </a:p>
          <a:p>
            <a:pPr marL="0" indent="0">
              <a:buNone/>
              <a:tabLst>
                <a:tab pos="2332038" algn="l"/>
                <a:tab pos="5380038" algn="l"/>
              </a:tabLst>
            </a:pPr>
            <a:r>
              <a:rPr lang="de-CH" dirty="0" smtClean="0"/>
              <a:t>810.310.00	Büromaterial	8200.3100.01</a:t>
            </a:r>
          </a:p>
          <a:p>
            <a:pPr marL="0" indent="0">
              <a:buNone/>
              <a:tabLst>
                <a:tab pos="2332038" algn="l"/>
                <a:tab pos="5380038" algn="l"/>
              </a:tabLst>
            </a:pPr>
            <a:r>
              <a:rPr lang="de-CH" dirty="0" smtClean="0"/>
              <a:t>940.311.00	Anschaffungen	9695.3110.01</a:t>
            </a:r>
          </a:p>
          <a:p>
            <a:pPr marL="0" indent="0">
              <a:buNone/>
              <a:tabLst>
                <a:tab pos="2332038" algn="l"/>
                <a:tab pos="5380038" algn="l"/>
              </a:tabLst>
            </a:pPr>
            <a:r>
              <a:rPr lang="de-CH" dirty="0" smtClean="0"/>
              <a:t>810.506.00	Forstfahrzeug	8200.5060.01</a:t>
            </a:r>
          </a:p>
          <a:p>
            <a:pPr marL="0" indent="0">
              <a:buNone/>
              <a:tabLst>
                <a:tab pos="2332038" algn="l"/>
                <a:tab pos="5380038" algn="l"/>
              </a:tabLst>
            </a:pPr>
            <a:r>
              <a:rPr lang="de-CH" dirty="0" smtClean="0"/>
              <a:t>942.503.00	Sanierung Liegenschaft	10840.01	</a:t>
            </a:r>
            <a:endParaRPr lang="de-CH" dirty="0"/>
          </a:p>
        </p:txBody>
      </p:sp>
    </p:spTree>
    <p:extLst>
      <p:ext uri="{BB962C8B-B14F-4D97-AF65-F5344CB8AC3E}">
        <p14:creationId xmlns:p14="http://schemas.microsoft.com/office/powerpoint/2010/main" val="2698410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FPAG - blau">
      <a:dk1>
        <a:srgbClr val="000000"/>
      </a:dk1>
      <a:lt1>
        <a:srgbClr val="FFFFFF"/>
      </a:lt1>
      <a:dk2>
        <a:srgbClr val="000000"/>
      </a:dk2>
      <a:lt2>
        <a:srgbClr val="FFFFFF"/>
      </a:lt2>
      <a:accent1>
        <a:srgbClr val="00A0FA"/>
      </a:accent1>
      <a:accent2>
        <a:srgbClr val="00A0FA"/>
      </a:accent2>
      <a:accent3>
        <a:srgbClr val="00A0FA"/>
      </a:accent3>
      <a:accent4>
        <a:srgbClr val="00A0FA"/>
      </a:accent4>
      <a:accent5>
        <a:srgbClr val="00A0FA"/>
      </a:accent5>
      <a:accent6>
        <a:srgbClr val="00A0FA"/>
      </a:accent6>
      <a:hlink>
        <a:srgbClr val="00A0FA"/>
      </a:hlink>
      <a:folHlink>
        <a:srgbClr val="00A0FA"/>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6547</Words>
  <Application>Microsoft Office PowerPoint</Application>
  <PresentationFormat>Bildschirmpräsentation (4:3)</PresentationFormat>
  <Paragraphs>752</Paragraphs>
  <Slides>48</Slides>
  <Notes>48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48</vt:i4>
      </vt:variant>
    </vt:vector>
  </HeadingPairs>
  <TitlesOfParts>
    <vt:vector size="54" baseType="lpstr">
      <vt:lpstr>Arial</vt:lpstr>
      <vt:lpstr>Calibri</vt:lpstr>
      <vt:lpstr>Franklin Gothic Book</vt:lpstr>
      <vt:lpstr>Times New Roman</vt:lpstr>
      <vt:lpstr>Wingdings</vt:lpstr>
      <vt:lpstr>Crop</vt:lpstr>
      <vt:lpstr>Schulung  Einführung HRM2</vt:lpstr>
      <vt:lpstr>Organisatorisches</vt:lpstr>
      <vt:lpstr>Programm</vt:lpstr>
      <vt:lpstr>Begrüssung und Einführung</vt:lpstr>
      <vt:lpstr>Kursinhalt und Kursziele</vt:lpstr>
      <vt:lpstr>HRM2 – was ändert?</vt:lpstr>
      <vt:lpstr>HRM2 – was ändert?</vt:lpstr>
      <vt:lpstr>HRM2 – was ändert?</vt:lpstr>
      <vt:lpstr>HRM2 – was ändert?</vt:lpstr>
      <vt:lpstr>HRM2 – was ändert?</vt:lpstr>
      <vt:lpstr>HRM2 – was ändert?</vt:lpstr>
      <vt:lpstr>HRM2 – was ändert?</vt:lpstr>
      <vt:lpstr>HRM2 – was ändert?</vt:lpstr>
      <vt:lpstr>Kontenplan – wie wende ich diesen an?   Kontenrahmen des Kantons</vt:lpstr>
      <vt:lpstr>Kontenplan – wie wende ich diesen an?   Umschlüsselungs- Tabelle AGR</vt:lpstr>
      <vt:lpstr>Kontenplan – wie wende ich diesen an?  Musterkontenplan für Burgergemeinden VBBG</vt:lpstr>
      <vt:lpstr>Kontenplan – wie wende ich diesen an?</vt:lpstr>
      <vt:lpstr>Kontenplan – wie wende ich diesen an?</vt:lpstr>
      <vt:lpstr>Kontenplan – wie wende ich diesen an?</vt:lpstr>
      <vt:lpstr>Kontenplan – wie wende ich diesen an?</vt:lpstr>
      <vt:lpstr>Kontenplan – wie wende ich diesen an?</vt:lpstr>
      <vt:lpstr>Kontenplan – wie wende ich diesen an?</vt:lpstr>
      <vt:lpstr>Kontenplan – wie wende ich diesen an?</vt:lpstr>
      <vt:lpstr>Kontenplan – wie wende ich diesen an?</vt:lpstr>
      <vt:lpstr>Kontenplan – wie wende ich diesen an?</vt:lpstr>
      <vt:lpstr>Kontenplan – wie wende ich diesen an?</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Hilfsmittel – Wo ist Wissen?</vt:lpstr>
      <vt:lpstr>Hilfsmittel – Wo ist Wissen?</vt:lpstr>
      <vt:lpstr>Hilfsmittel – Wo ist Wissen?</vt:lpstr>
      <vt:lpstr>Hilfsmittel – Wo ist Wissen?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Jeannine Widmer</dc:creator>
  <cp:lastModifiedBy>Stoll Markus</cp:lastModifiedBy>
  <cp:revision>83</cp:revision>
  <cp:lastPrinted>2020-11-27T17:48:17Z</cp:lastPrinted>
  <dcterms:created xsi:type="dcterms:W3CDTF">2018-03-09T09:47:10Z</dcterms:created>
  <dcterms:modified xsi:type="dcterms:W3CDTF">2020-12-16T07:50:53Z</dcterms:modified>
</cp:coreProperties>
</file>